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751" r:id="rId1"/>
  </p:sldMasterIdLst>
  <p:notesMasterIdLst>
    <p:notesMasterId r:id="rId56"/>
  </p:notesMasterIdLst>
  <p:sldIdLst>
    <p:sldId id="429" r:id="rId2"/>
    <p:sldId id="1026" r:id="rId3"/>
    <p:sldId id="1027" r:id="rId4"/>
    <p:sldId id="346" r:id="rId5"/>
    <p:sldId id="989" r:id="rId6"/>
    <p:sldId id="348" r:id="rId7"/>
    <p:sldId id="349" r:id="rId8"/>
    <p:sldId id="350" r:id="rId9"/>
    <p:sldId id="351" r:id="rId10"/>
    <p:sldId id="352" r:id="rId11"/>
    <p:sldId id="353" r:id="rId12"/>
    <p:sldId id="354" r:id="rId13"/>
    <p:sldId id="355" r:id="rId14"/>
    <p:sldId id="356" r:id="rId15"/>
    <p:sldId id="991" r:id="rId16"/>
    <p:sldId id="358" r:id="rId17"/>
    <p:sldId id="359" r:id="rId18"/>
    <p:sldId id="362" r:id="rId19"/>
    <p:sldId id="363" r:id="rId20"/>
    <p:sldId id="990" r:id="rId21"/>
    <p:sldId id="427" r:id="rId22"/>
    <p:sldId id="364" r:id="rId23"/>
    <p:sldId id="366" r:id="rId24"/>
    <p:sldId id="367" r:id="rId25"/>
    <p:sldId id="368" r:id="rId26"/>
    <p:sldId id="369" r:id="rId27"/>
    <p:sldId id="370" r:id="rId28"/>
    <p:sldId id="372" r:id="rId29"/>
    <p:sldId id="373" r:id="rId30"/>
    <p:sldId id="374" r:id="rId31"/>
    <p:sldId id="375" r:id="rId32"/>
    <p:sldId id="376" r:id="rId33"/>
    <p:sldId id="377" r:id="rId34"/>
    <p:sldId id="378" r:id="rId35"/>
    <p:sldId id="1028" r:id="rId36"/>
    <p:sldId id="380" r:id="rId37"/>
    <p:sldId id="383" r:id="rId38"/>
    <p:sldId id="385" r:id="rId39"/>
    <p:sldId id="992" r:id="rId40"/>
    <p:sldId id="994" r:id="rId41"/>
    <p:sldId id="993" r:id="rId42"/>
    <p:sldId id="270" r:id="rId43"/>
    <p:sldId id="502" r:id="rId44"/>
    <p:sldId id="958" r:id="rId45"/>
    <p:sldId id="1009" r:id="rId46"/>
    <p:sldId id="1011" r:id="rId47"/>
    <p:sldId id="1010" r:id="rId48"/>
    <p:sldId id="1008" r:id="rId49"/>
    <p:sldId id="1025" r:id="rId50"/>
    <p:sldId id="1022" r:id="rId51"/>
    <p:sldId id="1023" r:id="rId52"/>
    <p:sldId id="1024" r:id="rId53"/>
    <p:sldId id="1019" r:id="rId54"/>
    <p:sldId id="976" r:id="rId5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03764"/>
    <a:srgbClr val="FF2F92"/>
    <a:srgbClr val="AC4FF4"/>
    <a:srgbClr val="FF8AD8"/>
    <a:srgbClr val="27AAB1"/>
    <a:srgbClr val="FF5849"/>
    <a:srgbClr val="1F3763"/>
    <a:srgbClr val="8EA3D8"/>
    <a:srgbClr val="0432FF"/>
    <a:srgbClr val="FA857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227"/>
    <p:restoredTop sz="84348"/>
  </p:normalViewPr>
  <p:slideViewPr>
    <p:cSldViewPr snapToGrid="0" snapToObjects="1">
      <p:cViewPr varScale="1">
        <p:scale>
          <a:sx n="172" d="100"/>
          <a:sy n="172" d="100"/>
        </p:scale>
        <p:origin x="248" y="192"/>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0370D3D-2AC8-544E-ACAB-7588A3B858E5}" type="datetimeFigureOut">
              <a:rPr lang="en-US" smtClean="0"/>
              <a:t>11/12/25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29A422B-938F-DF42-89BB-64855C744AD5}" type="slidenum">
              <a:rPr lang="en-US" smtClean="0"/>
              <a:t>‹#›</a:t>
            </a:fld>
            <a:endParaRPr lang="en-US"/>
          </a:p>
        </p:txBody>
      </p:sp>
    </p:spTree>
    <p:extLst>
      <p:ext uri="{BB962C8B-B14F-4D97-AF65-F5344CB8AC3E}">
        <p14:creationId xmlns:p14="http://schemas.microsoft.com/office/powerpoint/2010/main" val="26737925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Trials</a:t>
            </a:r>
            <a:r>
              <a:rPr lang="en-US" baseline="0" dirty="0"/>
              <a:t> added by me</a:t>
            </a:r>
            <a:endParaRPr lang="en-US" dirty="0"/>
          </a:p>
        </p:txBody>
      </p:sp>
      <p:sp>
        <p:nvSpPr>
          <p:cNvPr id="4" name="Slide Number Placeholder 3"/>
          <p:cNvSpPr>
            <a:spLocks noGrp="1"/>
          </p:cNvSpPr>
          <p:nvPr>
            <p:ph type="sldNum" sz="quarter" idx="10"/>
          </p:nvPr>
        </p:nvSpPr>
        <p:spPr/>
        <p:txBody>
          <a:bodyPr/>
          <a:lstStyle/>
          <a:p>
            <a:fld id="{9CB95AA0-C696-364D-9F48-BC3404E3E5A9}" type="slidenum">
              <a:rPr lang="en-US" smtClean="0"/>
              <a:t>26</a:t>
            </a:fld>
            <a:endParaRPr lang="en-US"/>
          </a:p>
        </p:txBody>
      </p:sp>
    </p:spTree>
    <p:extLst>
      <p:ext uri="{BB962C8B-B14F-4D97-AF65-F5344CB8AC3E}">
        <p14:creationId xmlns:p14="http://schemas.microsoft.com/office/powerpoint/2010/main" val="21262874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F7A8B1A-545A-7D4B-A719-E04C69246649}" type="slidenum">
              <a:rPr lang="en-US" smtClean="0"/>
              <a:pPr>
                <a:defRPr/>
              </a:pPr>
              <a:t>39</a:t>
            </a:fld>
            <a:endParaRPr lang="en-US"/>
          </a:p>
        </p:txBody>
      </p:sp>
    </p:spTree>
    <p:extLst>
      <p:ext uri="{BB962C8B-B14F-4D97-AF65-F5344CB8AC3E}">
        <p14:creationId xmlns:p14="http://schemas.microsoft.com/office/powerpoint/2010/main" val="19394604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F7A8B1A-545A-7D4B-A719-E04C69246649}" type="slidenum">
              <a:rPr lang="en-US" smtClean="0"/>
              <a:pPr>
                <a:defRPr/>
              </a:pPr>
              <a:t>40</a:t>
            </a:fld>
            <a:endParaRPr lang="en-US"/>
          </a:p>
        </p:txBody>
      </p:sp>
    </p:spTree>
    <p:extLst>
      <p:ext uri="{BB962C8B-B14F-4D97-AF65-F5344CB8AC3E}">
        <p14:creationId xmlns:p14="http://schemas.microsoft.com/office/powerpoint/2010/main" val="3735549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F7A8B1A-545A-7D4B-A719-E04C69246649}" type="slidenum">
              <a:rPr lang="en-US" smtClean="0"/>
              <a:pPr>
                <a:defRPr/>
              </a:pPr>
              <a:t>41</a:t>
            </a:fld>
            <a:endParaRPr lang="en-US"/>
          </a:p>
        </p:txBody>
      </p:sp>
    </p:spTree>
    <p:extLst>
      <p:ext uri="{BB962C8B-B14F-4D97-AF65-F5344CB8AC3E}">
        <p14:creationId xmlns:p14="http://schemas.microsoft.com/office/powerpoint/2010/main" val="3658816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a:extLst>
              <a:ext uri="{FF2B5EF4-FFF2-40B4-BE49-F238E27FC236}">
                <a16:creationId xmlns:a16="http://schemas.microsoft.com/office/drawing/2014/main" id="{C4848549-F413-7D4E-9E06-699F465ED30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defTabSz="966788"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D7370448-8429-0648-AD08-D06AE800AADF}" type="slidenum">
              <a:rPr lang="en-US" altLang="en-US" sz="1300"/>
              <a:pPr eaLnBrk="1" hangingPunct="1"/>
              <a:t>42</a:t>
            </a:fld>
            <a:endParaRPr lang="en-US" altLang="en-US" sz="1300"/>
          </a:p>
        </p:txBody>
      </p:sp>
      <p:sp>
        <p:nvSpPr>
          <p:cNvPr id="57347" name="Rectangle 2">
            <a:extLst>
              <a:ext uri="{FF2B5EF4-FFF2-40B4-BE49-F238E27FC236}">
                <a16:creationId xmlns:a16="http://schemas.microsoft.com/office/drawing/2014/main" id="{CBF40145-CB8D-5240-9F6F-C87F710E8D55}"/>
              </a:ext>
            </a:extLst>
          </p:cNvPr>
          <p:cNvSpPr>
            <a:spLocks noGrp="1" noRot="1" noChangeAspect="1" noChangeArrowheads="1" noTextEdit="1"/>
          </p:cNvSpPr>
          <p:nvPr>
            <p:ph type="sldImg"/>
          </p:nvPr>
        </p:nvSpPr>
        <p:spPr>
          <a:ln/>
        </p:spPr>
      </p:sp>
      <p:sp>
        <p:nvSpPr>
          <p:cNvPr id="57348" name="Rectangle 3">
            <a:extLst>
              <a:ext uri="{FF2B5EF4-FFF2-40B4-BE49-F238E27FC236}">
                <a16:creationId xmlns:a16="http://schemas.microsoft.com/office/drawing/2014/main" id="{7CD1DB14-A43B-9648-A274-25C2BC309300}"/>
              </a:ext>
            </a:extLst>
          </p:cNvPr>
          <p:cNvSpPr>
            <a:spLocks noGrp="1" noChangeArrowheads="1"/>
          </p:cNvSpPr>
          <p:nvPr>
            <p:ph type="body" idx="1"/>
          </p:nvPr>
        </p:nvSpPr>
        <p:spPr>
          <a:xfrm>
            <a:off x="974725" y="4560888"/>
            <a:ext cx="5365750" cy="43195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a:latin typeface="Arial" panose="020B0604020202020204" pitchFamily="34" charset="0"/>
                <a:ea typeface="ＭＳ Ｐゴシック" panose="020B0600070205080204" pitchFamily="34" charset="-128"/>
              </a:rPr>
              <a:t>From 2 components at a definite time and definite frequency, we want to see if they are synchronized or if there is a latency shift or relationship between these two components. Let’s take 3 trials. For instance these 2 trials are synchronized. Here I represented their phase, and their difference is 0.</a:t>
            </a:r>
          </a:p>
          <a:p>
            <a:pPr eaLnBrk="1" hangingPunct="1"/>
            <a:r>
              <a:rPr lang="en-US" altLang="en-US" dirty="0">
                <a:latin typeface="Arial" panose="020B0604020202020204" pitchFamily="34" charset="0"/>
                <a:ea typeface="ＭＳ Ｐゴシック" panose="020B0600070205080204" pitchFamily="34" charset="-128"/>
              </a:rPr>
              <a:t>For two other trials, one being shifted by 90 </a:t>
            </a:r>
            <a:r>
              <a:rPr lang="en-US" altLang="en-US" dirty="0" err="1">
                <a:latin typeface="Arial" panose="020B0604020202020204" pitchFamily="34" charset="0"/>
                <a:ea typeface="ＭＳ Ｐゴシック" panose="020B0600070205080204" pitchFamily="34" charset="-128"/>
              </a:rPr>
              <a:t>ms</a:t>
            </a:r>
            <a:r>
              <a:rPr lang="en-US" altLang="en-US" dirty="0">
                <a:latin typeface="Arial" panose="020B0604020202020204" pitchFamily="34" charset="0"/>
                <a:ea typeface="ＭＳ Ｐゴシック" panose="020B0600070205080204" pitchFamily="34" charset="-128"/>
              </a:rPr>
              <a:t> in comparison to the other, their phase difference is 90 degrees. For the 3</a:t>
            </a:r>
            <a:r>
              <a:rPr lang="en-US" altLang="en-US" baseline="30000" dirty="0">
                <a:latin typeface="Arial" panose="020B0604020202020204" pitchFamily="34" charset="0"/>
                <a:ea typeface="ＭＳ Ｐゴシック" panose="020B0600070205080204" pitchFamily="34" charset="-128"/>
              </a:rPr>
              <a:t>rd</a:t>
            </a:r>
            <a:r>
              <a:rPr lang="en-US" altLang="en-US" dirty="0">
                <a:latin typeface="Arial" panose="020B0604020202020204" pitchFamily="34" charset="0"/>
                <a:ea typeface="ＭＳ Ｐゴシック" panose="020B0600070205080204" pitchFamily="34" charset="-128"/>
              </a:rPr>
              <a:t> trial, the difference in phase in 180 degrees. </a:t>
            </a:r>
          </a:p>
          <a:p>
            <a:pPr eaLnBrk="1" hangingPunct="1"/>
            <a:r>
              <a:rPr lang="en-US" altLang="en-US" dirty="0">
                <a:latin typeface="Arial" panose="020B0604020202020204" pitchFamily="34" charset="0"/>
                <a:ea typeface="ＭＳ Ｐゴシック" panose="020B0600070205080204" pitchFamily="34" charset="-128"/>
              </a:rPr>
              <a:t>The coherence is the average of these 3 phase vector, so here the coherence phase is 90 degree and the amplitude is 0.33. If the two components always had the same relationship, then the coherence amplitude would be 1 and the phase would determine the latency difference between the components. For instance 90 degrees at 10hz represent a 25 </a:t>
            </a:r>
            <a:r>
              <a:rPr lang="en-US" altLang="en-US" dirty="0" err="1">
                <a:latin typeface="Arial" panose="020B0604020202020204" pitchFamily="34" charset="0"/>
                <a:ea typeface="ＭＳ Ｐゴシック" panose="020B0600070205080204" pitchFamily="34" charset="-128"/>
              </a:rPr>
              <a:t>ms</a:t>
            </a:r>
            <a:r>
              <a:rPr lang="en-US" altLang="en-US" dirty="0">
                <a:latin typeface="Arial" panose="020B0604020202020204" pitchFamily="34" charset="0"/>
                <a:ea typeface="ＭＳ Ｐゴシック" panose="020B0600070205080204" pitchFamily="34" charset="-128"/>
              </a:rPr>
              <a:t> advance for one of the components.</a:t>
            </a:r>
          </a:p>
          <a:p>
            <a:pPr eaLnBrk="1" hangingPunct="1"/>
            <a:endParaRPr lang="en-US" altLang="en-US" dirty="0">
              <a:latin typeface="Arial" panose="020B0604020202020204" pitchFamily="34" charset="0"/>
              <a:ea typeface="ＭＳ Ｐゴシック" panose="020B0600070205080204" pitchFamily="34" charset="-128"/>
            </a:endParaRPr>
          </a:p>
          <a:p>
            <a:pPr eaLnBrk="1" hangingPunct="1"/>
            <a:r>
              <a:rPr lang="en-US" altLang="en-US" i="1" dirty="0">
                <a:latin typeface="Arial" panose="020B0604020202020204" pitchFamily="34" charset="0"/>
                <a:ea typeface="ＭＳ Ｐゴシック" panose="020B0600070205080204" pitchFamily="34" charset="-128"/>
              </a:rPr>
              <a:t>The cross-coherence help to determine how 2 processes are related. If one </a:t>
            </a:r>
            <a:r>
              <a:rPr lang="en-US" altLang="en-US" i="1" dirty="0" err="1">
                <a:latin typeface="Arial" panose="020B0604020202020204" pitchFamily="34" charset="0"/>
                <a:ea typeface="ＭＳ Ｐゴシック" panose="020B0600070205080204" pitchFamily="34" charset="-128"/>
              </a:rPr>
              <a:t>preceed</a:t>
            </a:r>
            <a:r>
              <a:rPr lang="en-US" altLang="en-US" i="1" dirty="0">
                <a:latin typeface="Arial" panose="020B0604020202020204" pitchFamily="34" charset="0"/>
                <a:ea typeface="ＭＳ Ｐゴシック" panose="020B0600070205080204" pitchFamily="34" charset="-128"/>
              </a:rPr>
              <a:t> the other, if they express the same frequency or pic at the time, if they are </a:t>
            </a:r>
            <a:r>
              <a:rPr lang="en-US" altLang="en-US" i="1" dirty="0" err="1">
                <a:latin typeface="Arial" panose="020B0604020202020204" pitchFamily="34" charset="0"/>
                <a:ea typeface="ＭＳ Ｐゴシック" panose="020B0600070205080204" pitchFamily="34" charset="-128"/>
              </a:rPr>
              <a:t>synchrosous</a:t>
            </a:r>
            <a:r>
              <a:rPr lang="en-US" altLang="en-US" i="1" dirty="0">
                <a:latin typeface="Arial" panose="020B0604020202020204" pitchFamily="34" charset="0"/>
                <a:ea typeface="ＭＳ Ｐゴシック" panose="020B0600070205080204" pitchFamily="34" charset="-128"/>
              </a:rPr>
              <a:t>. For instance, here the two components…. We can express the difference in term of angle but also in term of millisecond advance. For instance, 90 degree difference at 10 Hz represents 25 </a:t>
            </a:r>
            <a:r>
              <a:rPr lang="en-US" altLang="en-US" i="1" dirty="0" err="1">
                <a:latin typeface="Arial" panose="020B0604020202020204" pitchFamily="34" charset="0"/>
                <a:ea typeface="ＭＳ Ｐゴシック" panose="020B0600070205080204" pitchFamily="34" charset="-128"/>
              </a:rPr>
              <a:t>ms</a:t>
            </a:r>
            <a:r>
              <a:rPr lang="en-US" altLang="en-US" i="1" dirty="0">
                <a:latin typeface="Arial" panose="020B0604020202020204" pitchFamily="34" charset="0"/>
                <a:ea typeface="ＭＳ Ｐゴシック" panose="020B0600070205080204" pitchFamily="34" charset="-128"/>
              </a:rPr>
              <a:t> advance for one of the component. </a:t>
            </a:r>
          </a:p>
          <a:p>
            <a:pPr eaLnBrk="1" hangingPunct="1"/>
            <a:endParaRPr lang="en-US" altLang="en-US" i="1" dirty="0">
              <a:latin typeface="Arial" panose="020B0604020202020204" pitchFamily="34" charset="0"/>
              <a:ea typeface="ＭＳ Ｐゴシック" panose="020B0600070205080204" pitchFamily="34" charset="-128"/>
            </a:endParaRPr>
          </a:p>
          <a:p>
            <a:pPr eaLnBrk="1" hangingPunct="1"/>
            <a:endParaRPr lang="en-US" altLang="en-US" dirty="0">
              <a:latin typeface="Arial" panose="020B0604020202020204" pitchFamily="34" charset="0"/>
              <a:ea typeface="ＭＳ Ｐゴシック" panose="020B0600070205080204" pitchFamily="34" charset="-128"/>
            </a:endParaRPr>
          </a:p>
          <a:p>
            <a:pPr eaLnBrk="1" hangingPunct="1"/>
            <a:r>
              <a:rPr lang="en-US" altLang="en-US" dirty="0">
                <a:latin typeface="Arial" panose="020B0604020202020204" pitchFamily="34" charset="0"/>
                <a:ea typeface="ＭＳ Ｐゴシック" panose="020B0600070205080204" pitchFamily="34" charset="-128"/>
              </a:rPr>
              <a:t>Only the phase matters, not the amplitude of the waves</a:t>
            </a:r>
          </a:p>
        </p:txBody>
      </p:sp>
    </p:spTree>
    <p:extLst>
      <p:ext uri="{BB962C8B-B14F-4D97-AF65-F5344CB8AC3E}">
        <p14:creationId xmlns:p14="http://schemas.microsoft.com/office/powerpoint/2010/main" val="10613900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1746" name="Rectangle 8">
            <a:extLst>
              <a:ext uri="{FF2B5EF4-FFF2-40B4-BE49-F238E27FC236}">
                <a16:creationId xmlns:a16="http://schemas.microsoft.com/office/drawing/2014/main" id="{FD649296-45A2-3749-84B5-BEEE2038608C}"/>
              </a:ext>
            </a:extLst>
          </p:cNvPr>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defTabSz="998538">
              <a:spcBef>
                <a:spcPct val="300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kumimoji="1" sz="1200">
                <a:solidFill>
                  <a:schemeClr val="tx1"/>
                </a:solidFill>
                <a:latin typeface="Times New Roman" panose="02020603050405020304" pitchFamily="18" charset="0"/>
                <a:ea typeface="ＭＳ Ｐゴシック" panose="020B0600070205080204" pitchFamily="34" charset="-128"/>
              </a:defRPr>
            </a:lvl1pPr>
            <a:lvl2pPr marL="742950" indent="-285750" defTabSz="998538">
              <a:spcBef>
                <a:spcPct val="300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kumimoji="1" sz="1200">
                <a:solidFill>
                  <a:schemeClr val="tx1"/>
                </a:solidFill>
                <a:latin typeface="Times New Roman" panose="02020603050405020304" pitchFamily="18" charset="0"/>
                <a:ea typeface="ＭＳ Ｐゴシック" panose="020B0600070205080204" pitchFamily="34" charset="-128"/>
              </a:defRPr>
            </a:lvl2pPr>
            <a:lvl3pPr marL="1143000" indent="-228600" defTabSz="998538">
              <a:spcBef>
                <a:spcPct val="300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kumimoji="1" sz="1200">
                <a:solidFill>
                  <a:schemeClr val="tx1"/>
                </a:solidFill>
                <a:latin typeface="Times New Roman" panose="02020603050405020304" pitchFamily="18" charset="0"/>
                <a:ea typeface="ＭＳ Ｐゴシック" panose="020B0600070205080204" pitchFamily="34" charset="-128"/>
              </a:defRPr>
            </a:lvl3pPr>
            <a:lvl4pPr marL="1600200" indent="-228600" defTabSz="998538">
              <a:spcBef>
                <a:spcPct val="300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kumimoji="1" sz="1200">
                <a:solidFill>
                  <a:schemeClr val="tx1"/>
                </a:solidFill>
                <a:latin typeface="Times New Roman" panose="02020603050405020304" pitchFamily="18" charset="0"/>
                <a:ea typeface="ＭＳ Ｐゴシック" panose="020B0600070205080204" pitchFamily="34" charset="-128"/>
              </a:defRPr>
            </a:lvl4pPr>
            <a:lvl5pPr marL="2057400" indent="-228600" defTabSz="998538">
              <a:spcBef>
                <a:spcPct val="300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kumimoji="1" sz="1200">
                <a:solidFill>
                  <a:schemeClr val="tx1"/>
                </a:solidFill>
                <a:latin typeface="Times New Roman" panose="02020603050405020304" pitchFamily="18" charset="0"/>
                <a:ea typeface="ＭＳ Ｐゴシック" panose="020B0600070205080204" pitchFamily="34" charset="-128"/>
              </a:defRPr>
            </a:lvl5pPr>
            <a:lvl6pPr marL="2514600" indent="-228600" defTabSz="998538" eaLnBrk="0" fontAlgn="base" hangingPunct="0">
              <a:spcBef>
                <a:spcPct val="3000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kumimoji="1" sz="1200">
                <a:solidFill>
                  <a:schemeClr val="tx1"/>
                </a:solidFill>
                <a:latin typeface="Times New Roman" panose="02020603050405020304" pitchFamily="18" charset="0"/>
                <a:ea typeface="ＭＳ Ｐゴシック" panose="020B0600070205080204" pitchFamily="34" charset="-128"/>
              </a:defRPr>
            </a:lvl6pPr>
            <a:lvl7pPr marL="2971800" indent="-228600" defTabSz="998538" eaLnBrk="0" fontAlgn="base" hangingPunct="0">
              <a:spcBef>
                <a:spcPct val="3000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kumimoji="1" sz="1200">
                <a:solidFill>
                  <a:schemeClr val="tx1"/>
                </a:solidFill>
                <a:latin typeface="Times New Roman" panose="02020603050405020304" pitchFamily="18" charset="0"/>
                <a:ea typeface="ＭＳ Ｐゴシック" panose="020B0600070205080204" pitchFamily="34" charset="-128"/>
              </a:defRPr>
            </a:lvl7pPr>
            <a:lvl8pPr marL="3429000" indent="-228600" defTabSz="998538" eaLnBrk="0" fontAlgn="base" hangingPunct="0">
              <a:spcBef>
                <a:spcPct val="3000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kumimoji="1" sz="1200">
                <a:solidFill>
                  <a:schemeClr val="tx1"/>
                </a:solidFill>
                <a:latin typeface="Times New Roman" panose="02020603050405020304" pitchFamily="18" charset="0"/>
                <a:ea typeface="ＭＳ Ｐゴシック" panose="020B0600070205080204" pitchFamily="34" charset="-128"/>
              </a:defRPr>
            </a:lvl8pPr>
            <a:lvl9pPr marL="3886200" indent="-228600" defTabSz="998538" eaLnBrk="0" fontAlgn="base" hangingPunct="0">
              <a:spcBef>
                <a:spcPct val="3000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kumimoji="1" sz="12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pPr>
            <a:fld id="{92D5DED6-E727-464A-892F-D6A6373AA2AC}" type="slidenum">
              <a:rPr kumimoji="0" lang="de-DE" altLang="en-US" sz="1300">
                <a:solidFill>
                  <a:srgbClr val="000000"/>
                </a:solidFill>
                <a:latin typeface="Arial" panose="020B0604020202020204" pitchFamily="34" charset="0"/>
              </a:rPr>
              <a:pPr eaLnBrk="1" hangingPunct="1">
                <a:spcBef>
                  <a:spcPct val="0"/>
                </a:spcBef>
              </a:pPr>
              <a:t>54</a:t>
            </a:fld>
            <a:endParaRPr kumimoji="0" lang="de-DE" altLang="en-US" sz="1300">
              <a:solidFill>
                <a:srgbClr val="000000"/>
              </a:solidFill>
              <a:latin typeface="Arial" panose="020B0604020202020204" pitchFamily="34" charset="0"/>
            </a:endParaRPr>
          </a:p>
        </p:txBody>
      </p:sp>
      <p:sp>
        <p:nvSpPr>
          <p:cNvPr id="31747" name="Text Box 1">
            <a:extLst>
              <a:ext uri="{FF2B5EF4-FFF2-40B4-BE49-F238E27FC236}">
                <a16:creationId xmlns:a16="http://schemas.microsoft.com/office/drawing/2014/main" id="{265104C3-55FB-D34D-B49D-B98D48D4BE73}"/>
              </a:ext>
            </a:extLst>
          </p:cNvPr>
          <p:cNvSpPr>
            <a:spLocks noGrp="1" noRot="1" noChangeAspect="1" noChangeArrowheads="1" noTextEdit="1"/>
          </p:cNvSpPr>
          <p:nvPr>
            <p:ph type="sldImg"/>
          </p:nvPr>
        </p:nvSpPr>
        <p:spPr>
          <a:xfrm>
            <a:off x="458788" y="720725"/>
            <a:ext cx="6396037" cy="3598863"/>
          </a:xfrm>
          <a:solidFill>
            <a:srgbClr val="FFFFFF"/>
          </a:solidFill>
          <a:ln/>
        </p:spPr>
      </p:sp>
      <p:sp>
        <p:nvSpPr>
          <p:cNvPr id="33794" name="Text Box 2">
            <a:extLst>
              <a:ext uri="{FF2B5EF4-FFF2-40B4-BE49-F238E27FC236}">
                <a16:creationId xmlns:a16="http://schemas.microsoft.com/office/drawing/2014/main" id="{7C429AFB-DF7E-B64B-9AB2-A903753975E0}"/>
              </a:ext>
            </a:extLst>
          </p:cNvPr>
          <p:cNvSpPr txBox="1">
            <a:spLocks noGrp="1" noChangeArrowheads="1"/>
          </p:cNvSpPr>
          <p:nvPr>
            <p:ph type="body" idx="1"/>
          </p:nvPr>
        </p:nvSpPr>
        <p:spPr>
          <a:xfrm>
            <a:off x="731838" y="4560888"/>
            <a:ext cx="5853112" cy="4319587"/>
          </a:xfrm>
          <a:ln/>
          <a:extLst>
            <a:ext uri="{AF507438-7753-43e0-B8FC-AC1667EBCBE1}"/>
          </a:extLst>
        </p:spPr>
        <p:txBody>
          <a:bodyPr wrap="none" anchor="ctr"/>
          <a:lstStyle/>
          <a:p>
            <a:pPr>
              <a:defRPr/>
            </a:pPr>
            <a:endParaRPr lang="en-US" dirty="0">
              <a:cs typeface="+mn-cs"/>
            </a:endParaRPr>
          </a:p>
        </p:txBody>
      </p:sp>
    </p:spTree>
    <p:extLst>
      <p:ext uri="{BB962C8B-B14F-4D97-AF65-F5344CB8AC3E}">
        <p14:creationId xmlns:p14="http://schemas.microsoft.com/office/powerpoint/2010/main" val="300047562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image" Target="../media/image10.tif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image" Target="../media/image10.tif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6BEE44C-5135-1A4A-B8E0-32AFC7CCCA1F}" type="datetimeFigureOut">
              <a:rPr lang="en-US" smtClean="0"/>
              <a:t>11/12/25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pic>
        <p:nvPicPr>
          <p:cNvPr id="10" name="Picture 9">
            <a:extLst>
              <a:ext uri="{FF2B5EF4-FFF2-40B4-BE49-F238E27FC236}">
                <a16:creationId xmlns:a16="http://schemas.microsoft.com/office/drawing/2014/main" id="{4548FEFB-F552-3243-B8EF-BAAE05BACF1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8622668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6BEE44C-5135-1A4A-B8E0-32AFC7CCCA1F}" type="datetimeFigureOut">
              <a:rPr lang="en-US" smtClean="0"/>
              <a:t>11/12/25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8A47772-EBDF-DC41-BB33-1CD03BE1F621}" type="slidenum">
              <a:rPr lang="en-US" smtClean="0"/>
              <a:t>‹#›</a:t>
            </a:fld>
            <a:endParaRPr lang="en-US"/>
          </a:p>
        </p:txBody>
      </p:sp>
      <p:pic>
        <p:nvPicPr>
          <p:cNvPr id="11" name="Picture 10">
            <a:extLst>
              <a:ext uri="{FF2B5EF4-FFF2-40B4-BE49-F238E27FC236}">
                <a16:creationId xmlns:a16="http://schemas.microsoft.com/office/drawing/2014/main" id="{15900663-0266-E346-98D7-8CF1F7C66EE8}"/>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2669178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6BEE44C-5135-1A4A-B8E0-32AFC7CCCA1F}" type="datetimeFigureOut">
              <a:rPr lang="en-US" smtClean="0"/>
              <a:t>11/12/25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8A47772-EBDF-DC41-BB33-1CD03BE1F621}" type="slidenum">
              <a:rPr lang="en-US" smtClean="0"/>
              <a:t>‹#›</a:t>
            </a:fld>
            <a:endParaRPr lang="en-US"/>
          </a:p>
        </p:txBody>
      </p:sp>
      <p:pic>
        <p:nvPicPr>
          <p:cNvPr id="10" name="Picture 9">
            <a:extLst>
              <a:ext uri="{FF2B5EF4-FFF2-40B4-BE49-F238E27FC236}">
                <a16:creationId xmlns:a16="http://schemas.microsoft.com/office/drawing/2014/main" id="{9363E39F-165D-D241-893E-A75AF5A883F9}"/>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8623234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24BF523-F98D-764F-97C8-FA7B37123B2A}"/>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96BEE44C-5135-1A4A-B8E0-32AFC7CCCA1F}" type="datetimeFigureOut">
              <a:rPr lang="en-US" smtClean="0"/>
              <a:t>11/12/25</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68A47772-EBDF-DC41-BB33-1CD03BE1F621}" type="slidenum">
              <a:rPr lang="en-US" smtClean="0"/>
              <a:t>‹#›</a:t>
            </a:fld>
            <a:endParaRPr lang="en-US"/>
          </a:p>
        </p:txBody>
      </p:sp>
      <p:pic>
        <p:nvPicPr>
          <p:cNvPr id="8" name="Picture 7">
            <a:extLst>
              <a:ext uri="{FF2B5EF4-FFF2-40B4-BE49-F238E27FC236}">
                <a16:creationId xmlns:a16="http://schemas.microsoft.com/office/drawing/2014/main" id="{915C3079-888F-414A-AAC5-A756EFE3AC0A}"/>
              </a:ext>
            </a:extLst>
          </p:cNvPr>
          <p:cNvPicPr>
            <a:picLocks noChangeAspect="1"/>
          </p:cNvPicPr>
          <p:nvPr userDrawn="1"/>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2591787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DA01CF4-4723-DD47-8FA4-E20B35C28D8E}"/>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7" name="Date Placeholder 1"/>
          <p:cNvSpPr>
            <a:spLocks noGrp="1"/>
          </p:cNvSpPr>
          <p:nvPr>
            <p:ph type="dt" sz="half" idx="10"/>
          </p:nvPr>
        </p:nvSpPr>
        <p:spPr/>
        <p:txBody>
          <a:bodyPr/>
          <a:lstStyle/>
          <a:p>
            <a:fld id="{96BEE44C-5135-1A4A-B8E0-32AFC7CCCA1F}" type="datetimeFigureOut">
              <a:rPr lang="en-US" smtClean="0"/>
              <a:t>11/12/25</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68A47772-EBDF-DC41-BB33-1CD03BE1F621}" type="slidenum">
              <a:rPr lang="en-US" smtClean="0"/>
              <a:t>‹#›</a:t>
            </a:fld>
            <a:endParaRPr lang="en-US"/>
          </a:p>
        </p:txBody>
      </p:sp>
      <p:pic>
        <p:nvPicPr>
          <p:cNvPr id="8" name="Picture 7">
            <a:extLst>
              <a:ext uri="{FF2B5EF4-FFF2-40B4-BE49-F238E27FC236}">
                <a16:creationId xmlns:a16="http://schemas.microsoft.com/office/drawing/2014/main" id="{8B9D7565-F48C-6B47-B5A1-DB75B2969A2D}"/>
              </a:ext>
            </a:extLst>
          </p:cNvPr>
          <p:cNvPicPr>
            <a:picLocks noChangeAspect="1"/>
          </p:cNvPicPr>
          <p:nvPr userDrawn="1"/>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35833052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0" y="1447800"/>
            <a:ext cx="7999315" cy="2323374"/>
          </a:xfrm>
        </p:spPr>
        <p:txBody>
          <a:bodyPr/>
          <a:lstStyle>
            <a:lvl1pPr algn="ctr">
              <a:defRPr sz="4800"/>
            </a:lvl1pPr>
          </a:lstStyle>
          <a:p>
            <a:r>
              <a:rPr lang="en-US" dirty="0"/>
              <a:t>Click to edit Master title style</a:t>
            </a:r>
          </a:p>
        </p:txBody>
      </p:sp>
      <p:sp>
        <p:nvSpPr>
          <p:cNvPr id="14" name="Text Placeholder 3"/>
          <p:cNvSpPr>
            <a:spLocks noGrp="1"/>
          </p:cNvSpPr>
          <p:nvPr>
            <p:ph type="body" sz="half" idx="13"/>
          </p:nvPr>
        </p:nvSpPr>
        <p:spPr>
          <a:xfrm>
            <a:off x="1930400" y="3771174"/>
            <a:ext cx="7279649" cy="342174"/>
          </a:xfrm>
        </p:spPr>
        <p:txBody>
          <a:bodyPr anchor="t">
            <a:normAutofit/>
          </a:bodyPr>
          <a:lstStyle>
            <a:lvl1pPr marL="0" indent="0" algn="ctr">
              <a:buNone/>
              <a:defRPr lang="en-US" sz="1400" b="0" i="0" kern="1200" cap="small" dirty="0">
                <a:solidFill>
                  <a:schemeClr val="accent1">
                    <a:lumMod val="60000"/>
                    <a:lumOff val="4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4" name="Date Placeholder 3"/>
          <p:cNvSpPr>
            <a:spLocks noGrp="1"/>
          </p:cNvSpPr>
          <p:nvPr>
            <p:ph type="dt" sz="half" idx="10"/>
          </p:nvPr>
        </p:nvSpPr>
        <p:spPr/>
        <p:txBody>
          <a:bodyPr/>
          <a:lstStyle/>
          <a:p>
            <a:fld id="{96BEE44C-5135-1A4A-B8E0-32AFC7CCCA1F}" type="datetimeFigureOut">
              <a:rPr lang="en-US" smtClean="0"/>
              <a:t>11/12/25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8A47772-EBDF-DC41-BB33-1CD03BE1F621}" type="slidenum">
              <a:rPr lang="en-US" smtClean="0"/>
              <a:t>‹#›</a:t>
            </a:fld>
            <a:endParaRPr lang="en-US"/>
          </a:p>
        </p:txBody>
      </p:sp>
      <p:sp>
        <p:nvSpPr>
          <p:cNvPr id="12" name="TextBox 11"/>
          <p:cNvSpPr txBox="1"/>
          <p:nvPr/>
        </p:nvSpPr>
        <p:spPr>
          <a:xfrm>
            <a:off x="898295" y="971253"/>
            <a:ext cx="801912" cy="1969770"/>
          </a:xfrm>
          <a:prstGeom prst="rect">
            <a:avLst/>
          </a:prstGeom>
          <a:noFill/>
        </p:spPr>
        <p:txBody>
          <a:bodyPr wrap="square" rtlCol="0">
            <a:spAutoFit/>
          </a:bodyPr>
          <a:lstStyle/>
          <a:p>
            <a:pPr algn="r"/>
            <a:r>
              <a:rPr lang="en-US" sz="12200" b="0" i="0" dirty="0">
                <a:solidFill>
                  <a:schemeClr val="accent1">
                    <a:lumMod val="60000"/>
                    <a:lumOff val="40000"/>
                  </a:schemeClr>
                </a:solidFill>
                <a:latin typeface="Arial"/>
                <a:ea typeface="+mj-ea"/>
                <a:cs typeface="+mj-cs"/>
              </a:rPr>
              <a:t>“</a:t>
            </a:r>
          </a:p>
        </p:txBody>
      </p:sp>
      <p:sp>
        <p:nvSpPr>
          <p:cNvPr id="11" name="TextBox 10"/>
          <p:cNvSpPr txBox="1"/>
          <p:nvPr/>
        </p:nvSpPr>
        <p:spPr>
          <a:xfrm>
            <a:off x="9330490" y="2613787"/>
            <a:ext cx="801912" cy="1969770"/>
          </a:xfrm>
          <a:prstGeom prst="rect">
            <a:avLst/>
          </a:prstGeom>
          <a:noFill/>
        </p:spPr>
        <p:txBody>
          <a:bodyPr wrap="square" rtlCol="0">
            <a:spAutoFit/>
          </a:bodyPr>
          <a:lstStyle/>
          <a:p>
            <a:pPr algn="r"/>
            <a:r>
              <a:rPr lang="en-US" sz="12200" b="0" i="0" dirty="0">
                <a:solidFill>
                  <a:schemeClr val="accent1">
                    <a:lumMod val="60000"/>
                    <a:lumOff val="40000"/>
                  </a:schemeClr>
                </a:solidFill>
                <a:latin typeface="Arial"/>
                <a:ea typeface="+mj-ea"/>
                <a:cs typeface="+mj-cs"/>
              </a:rPr>
              <a:t>”</a:t>
            </a:r>
          </a:p>
        </p:txBody>
      </p:sp>
    </p:spTree>
    <p:extLst>
      <p:ext uri="{BB962C8B-B14F-4D97-AF65-F5344CB8AC3E}">
        <p14:creationId xmlns:p14="http://schemas.microsoft.com/office/powerpoint/2010/main" val="23156061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59"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6BEE44C-5135-1A4A-B8E0-32AFC7CCCA1F}" type="datetimeFigureOut">
              <a:rPr lang="en-US" smtClean="0"/>
              <a:t>11/12/25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8A47772-EBDF-DC41-BB33-1CD03BE1F621}" type="slidenum">
              <a:rPr lang="en-US" smtClean="0"/>
              <a:t>‹#›</a:t>
            </a:fld>
            <a:endParaRPr lang="en-US"/>
          </a:p>
        </p:txBody>
      </p:sp>
    </p:spTree>
    <p:extLst>
      <p:ext uri="{BB962C8B-B14F-4D97-AF65-F5344CB8AC3E}">
        <p14:creationId xmlns:p14="http://schemas.microsoft.com/office/powerpoint/2010/main" val="31437203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userDrawn="1">
  <p:cSld name="Two Content">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84557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4.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3.tiff"/><Relationship Id="rId2" Type="http://schemas.openxmlformats.org/officeDocument/2006/relationships/slideLayout" Target="../slideLayouts/slideLayout2.xml"/><Relationship Id="rId16" Type="http://schemas.openxmlformats.org/officeDocument/2006/relationships/image" Target="../media/image7.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microsoft.com/office/2007/relationships/hdphoto" Target="../media/hdphoto1.wdp"/><Relationship Id="rId5" Type="http://schemas.openxmlformats.org/officeDocument/2006/relationships/slideLayout" Target="../slideLayouts/slideLayout5.xml"/><Relationship Id="rId15" Type="http://schemas.openxmlformats.org/officeDocument/2006/relationships/image" Target="../media/image6.png"/><Relationship Id="rId10"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theme" Target="../theme/theme1.xml"/><Relationship Id="rId14"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10">
            <a:lum bright="70000" contrast="-70000"/>
            <a:extLst>
              <a:ext uri="{BEBA8EAE-BF5A-486C-A8C5-ECC9F3942E4B}">
                <a14:imgProps xmlns:a14="http://schemas.microsoft.com/office/drawing/2010/main">
                  <a14:imgLayer r:embed="rId11">
                    <a14:imgEffect>
                      <a14:colorTemperature colorTemp="1500"/>
                    </a14:imgEffect>
                    <a14:imgEffect>
                      <a14:brightnessContrast bright="-12000"/>
                    </a14:imgEffect>
                  </a14:imgLayer>
                </a14:imgProps>
              </a:ext>
            </a:extLst>
          </a:blip>
          <a:stretch/>
        </a:blip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853B51D2-06CC-4444-8459-9D4F8F858894}"/>
              </a:ext>
            </a:extLst>
          </p:cNvPr>
          <p:cNvPicPr>
            <a:picLocks noChangeAspect="1"/>
          </p:cNvPicPr>
          <p:nvPr userDrawn="1"/>
        </p:nvPicPr>
        <p:blipFill>
          <a:blip r:embed="rId12"/>
          <a:stretch>
            <a:fillRect/>
          </a:stretch>
        </p:blipFill>
        <p:spPr>
          <a:xfrm>
            <a:off x="0" y="24826"/>
            <a:ext cx="12192000" cy="6858000"/>
          </a:xfrm>
          <a:prstGeom prst="rect">
            <a:avLst/>
          </a:prstGeom>
        </p:spPr>
      </p:pic>
      <p:pic>
        <p:nvPicPr>
          <p:cNvPr id="8" name="Picture 7"/>
          <p:cNvPicPr>
            <a:picLocks noChangeAspect="1"/>
          </p:cNvPicPr>
          <p:nvPr/>
        </p:nvPicPr>
        <p:blipFill rotWithShape="1">
          <a:blip r:embed="rId13" cstate="screen">
            <a:extLst>
              <a:ext uri="{28A0092B-C50C-407E-A947-70E740481C1C}">
                <a14:useLocalDpi xmlns:a14="http://schemas.microsoft.com/office/drawing/2010/main"/>
              </a:ext>
            </a:extLst>
          </a:blip>
          <a:srcRect l="3644"/>
          <a:stretch/>
        </p:blipFill>
        <p:spPr>
          <a:xfrm>
            <a:off x="0" y="2669685"/>
            <a:ext cx="4035669" cy="4188315"/>
          </a:xfrm>
          <a:prstGeom prst="rect">
            <a:avLst/>
          </a:prstGeom>
        </p:spPr>
      </p:pic>
      <p:pic>
        <p:nvPicPr>
          <p:cNvPr id="7" name="Picture 6"/>
          <p:cNvPicPr>
            <a:picLocks noChangeAspect="1"/>
          </p:cNvPicPr>
          <p:nvPr/>
        </p:nvPicPr>
        <p:blipFill rotWithShape="1">
          <a:blip r:embed="rId14" cstate="screen">
            <a:extLst>
              <a:ext uri="{28A0092B-C50C-407E-A947-70E740481C1C}">
                <a14:useLocalDpi xmlns:a14="http://schemas.microsoft.com/office/drawing/2010/main"/>
              </a:ext>
            </a:extLst>
          </a:blip>
          <a:srcRect/>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9" name="Picture 8"/>
          <p:cNvPicPr>
            <a:picLocks noChangeAspect="1"/>
          </p:cNvPicPr>
          <p:nvPr/>
        </p:nvPicPr>
        <p:blipFill rotWithShape="1">
          <a:blip r:embed="rId15" cstate="screen">
            <a:extLst>
              <a:ext uri="{28A0092B-C50C-407E-A947-70E740481C1C}">
                <a14:useLocalDpi xmlns:a14="http://schemas.microsoft.com/office/drawing/2010/main"/>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16" cstate="screen">
            <a:extLst>
              <a:ext uri="{28A0092B-C50C-407E-A947-70E740481C1C}">
                <a14:useLocalDpi xmlns:a14="http://schemas.microsoft.com/office/drawing/2010/main"/>
              </a:ext>
            </a:extLst>
          </a:blip>
          <a:srcRect b="23320"/>
          <a:stretch/>
        </p:blipFill>
        <p:spPr>
          <a:xfrm>
            <a:off x="8609012"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dirty="0"/>
              <a:t>Click to edit Master title style</a:t>
            </a:r>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96BEE44C-5135-1A4A-B8E0-32AFC7CCCA1F}" type="datetimeFigureOut">
              <a:rPr lang="en-US" smtClean="0"/>
              <a:t>11/12/25</a:t>
            </a:fld>
            <a:endParaRPr lang="en-US"/>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68A47772-EBDF-DC41-BB33-1CD03BE1F621}" type="slidenum">
              <a:rPr lang="en-US" smtClean="0"/>
              <a:t>‹#›</a:t>
            </a:fld>
            <a:endParaRPr lang="en-US"/>
          </a:p>
        </p:txBody>
      </p:sp>
    </p:spTree>
    <p:extLst>
      <p:ext uri="{BB962C8B-B14F-4D97-AF65-F5344CB8AC3E}">
        <p14:creationId xmlns:p14="http://schemas.microsoft.com/office/powerpoint/2010/main" val="2984075269"/>
      </p:ext>
    </p:extLst>
  </p:cSld>
  <p:clrMap bg1="dk1" tx1="lt1" bg2="dk2" tx2="lt2" accent1="accent1" accent2="accent2" accent3="accent3" accent4="accent4" accent5="accent5" accent6="accent6" hlink="hlink" folHlink="folHlink"/>
  <p:sldLayoutIdLst>
    <p:sldLayoutId id="2147484752" r:id="rId1"/>
    <p:sldLayoutId id="2147484753" r:id="rId2"/>
    <p:sldLayoutId id="2147484754" r:id="rId3"/>
    <p:sldLayoutId id="2147484757" r:id="rId4"/>
    <p:sldLayoutId id="2147484758" r:id="rId5"/>
    <p:sldLayoutId id="2147484763" r:id="rId6"/>
    <p:sldLayoutId id="2147484764" r:id="rId7"/>
    <p:sldLayoutId id="2147484768" r:id="rId8"/>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tiff"/><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4.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4.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jp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slideLayout" Target="../slideLayouts/slideLayout2.xml"/><Relationship Id="rId4" Type="http://schemas.openxmlformats.org/officeDocument/2006/relationships/image" Target="../media/image39.jpeg"/></Relationships>
</file>

<file path=ppt/slides/_rels/slide1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0.png"/><Relationship Id="rId1" Type="http://schemas.openxmlformats.org/officeDocument/2006/relationships/slideLayout" Target="../slideLayouts/slideLayout5.xml"/><Relationship Id="rId5" Type="http://schemas.microsoft.com/office/2007/relationships/hdphoto" Target="../media/hdphoto3.wdp"/><Relationship Id="rId4" Type="http://schemas.openxmlformats.org/officeDocument/2006/relationships/image" Target="../media/image41.png"/></Relationships>
</file>

<file path=ppt/slides/_rels/slide1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5.xml"/><Relationship Id="rId4" Type="http://schemas.openxmlformats.org/officeDocument/2006/relationships/image" Target="../media/image44.png"/></Relationships>
</file>

<file path=ppt/slides/_rels/slide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4.xml"/><Relationship Id="rId5" Type="http://schemas.openxmlformats.org/officeDocument/2006/relationships/image" Target="../media/image16.jpeg"/><Relationship Id="rId4" Type="http://schemas.openxmlformats.org/officeDocument/2006/relationships/image" Target="../media/image15.jpg"/></Relationships>
</file>

<file path=ppt/slides/_rels/slide2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56.jpeg"/><Relationship Id="rId3" Type="http://schemas.openxmlformats.org/officeDocument/2006/relationships/image" Target="../media/image51.jpeg"/><Relationship Id="rId7" Type="http://schemas.openxmlformats.org/officeDocument/2006/relationships/image" Target="../media/image55.jpeg"/><Relationship Id="rId2" Type="http://schemas.openxmlformats.org/officeDocument/2006/relationships/image" Target="../media/image50.jpeg"/><Relationship Id="rId1" Type="http://schemas.openxmlformats.org/officeDocument/2006/relationships/slideLayout" Target="../slideLayouts/slideLayout2.xml"/><Relationship Id="rId6" Type="http://schemas.openxmlformats.org/officeDocument/2006/relationships/image" Target="../media/image54.jpeg"/><Relationship Id="rId5" Type="http://schemas.openxmlformats.org/officeDocument/2006/relationships/image" Target="../media/image53.jpeg"/><Relationship Id="rId10" Type="http://schemas.openxmlformats.org/officeDocument/2006/relationships/image" Target="../media/image58.jpeg"/><Relationship Id="rId4" Type="http://schemas.openxmlformats.org/officeDocument/2006/relationships/image" Target="../media/image52.jpeg"/><Relationship Id="rId9" Type="http://schemas.openxmlformats.org/officeDocument/2006/relationships/image" Target="../media/image57.jpeg"/></Relationships>
</file>

<file path=ppt/slides/_rels/slide25.xml.rels><?xml version="1.0" encoding="UTF-8" standalone="yes"?>
<Relationships xmlns="http://schemas.openxmlformats.org/package/2006/relationships"><Relationship Id="rId8" Type="http://schemas.openxmlformats.org/officeDocument/2006/relationships/image" Target="../media/image56.jpeg"/><Relationship Id="rId3" Type="http://schemas.openxmlformats.org/officeDocument/2006/relationships/image" Target="../media/image51.jpeg"/><Relationship Id="rId7" Type="http://schemas.openxmlformats.org/officeDocument/2006/relationships/image" Target="../media/image55.jpeg"/><Relationship Id="rId2" Type="http://schemas.openxmlformats.org/officeDocument/2006/relationships/image" Target="../media/image50.jpeg"/><Relationship Id="rId1" Type="http://schemas.openxmlformats.org/officeDocument/2006/relationships/slideLayout" Target="../slideLayouts/slideLayout2.xml"/><Relationship Id="rId6" Type="http://schemas.openxmlformats.org/officeDocument/2006/relationships/image" Target="../media/image54.jpeg"/><Relationship Id="rId11" Type="http://schemas.openxmlformats.org/officeDocument/2006/relationships/image" Target="../media/image59.jpeg"/><Relationship Id="rId5" Type="http://schemas.openxmlformats.org/officeDocument/2006/relationships/image" Target="../media/image53.jpeg"/><Relationship Id="rId10" Type="http://schemas.openxmlformats.org/officeDocument/2006/relationships/image" Target="../media/image58.jpeg"/><Relationship Id="rId4" Type="http://schemas.openxmlformats.org/officeDocument/2006/relationships/image" Target="../media/image52.jpeg"/><Relationship Id="rId9" Type="http://schemas.openxmlformats.org/officeDocument/2006/relationships/image" Target="../media/image57.jpe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60.tiff"/><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jpeg"/><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29.xml.rels><?xml version="1.0" encoding="UTF-8" standalone="yes"?>
<Relationships xmlns="http://schemas.openxmlformats.org/package/2006/relationships"><Relationship Id="rId3" Type="http://schemas.openxmlformats.org/officeDocument/2006/relationships/image" Target="../media/image65.png"/><Relationship Id="rId7" Type="http://schemas.openxmlformats.org/officeDocument/2006/relationships/image" Target="../media/image69.jpg"/><Relationship Id="rId2" Type="http://schemas.openxmlformats.org/officeDocument/2006/relationships/image" Target="../media/image64.jpeg"/><Relationship Id="rId1" Type="http://schemas.openxmlformats.org/officeDocument/2006/relationships/slideLayout" Target="../slideLayouts/slideLayout8.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5.xml"/><Relationship Id="rId5" Type="http://schemas.openxmlformats.org/officeDocument/2006/relationships/image" Target="../media/image20.jpeg"/><Relationship Id="rId4" Type="http://schemas.openxmlformats.org/officeDocument/2006/relationships/image" Target="../media/image19.png"/></Relationships>
</file>

<file path=ppt/slides/_rels/slide30.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71.png"/><Relationship Id="rId7" Type="http://schemas.openxmlformats.org/officeDocument/2006/relationships/image" Target="../media/image75.jpeg"/><Relationship Id="rId2" Type="http://schemas.openxmlformats.org/officeDocument/2006/relationships/image" Target="../media/image70.png"/><Relationship Id="rId1" Type="http://schemas.openxmlformats.org/officeDocument/2006/relationships/slideLayout" Target="../slideLayouts/slideLayout2.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jpeg"/></Relationships>
</file>

<file path=ppt/slides/_rels/slide3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5.xml"/><Relationship Id="rId5" Type="http://schemas.openxmlformats.org/officeDocument/2006/relationships/image" Target="../media/image80.png"/><Relationship Id="rId4" Type="http://schemas.openxmlformats.org/officeDocument/2006/relationships/image" Target="../media/image79.png"/></Relationships>
</file>

<file path=ppt/slides/_rels/slide32.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 Id="rId4" Type="http://schemas.openxmlformats.org/officeDocument/2006/relationships/image" Target="../media/image84.jpg"/></Relationships>
</file>

<file path=ppt/slides/_rels/slide34.xml.rels><?xml version="1.0" encoding="UTF-8" standalone="yes"?>
<Relationships xmlns="http://schemas.openxmlformats.org/package/2006/relationships"><Relationship Id="rId8" Type="http://schemas.openxmlformats.org/officeDocument/2006/relationships/image" Target="../media/image91.png"/><Relationship Id="rId13" Type="http://schemas.openxmlformats.org/officeDocument/2006/relationships/image" Target="../media/image96.png"/><Relationship Id="rId18" Type="http://schemas.openxmlformats.org/officeDocument/2006/relationships/image" Target="../media/image101.png"/><Relationship Id="rId26" Type="http://schemas.openxmlformats.org/officeDocument/2006/relationships/image" Target="../media/image109.png"/><Relationship Id="rId3" Type="http://schemas.openxmlformats.org/officeDocument/2006/relationships/image" Target="../media/image86.png"/><Relationship Id="rId21" Type="http://schemas.openxmlformats.org/officeDocument/2006/relationships/image" Target="../media/image104.png"/><Relationship Id="rId7" Type="http://schemas.openxmlformats.org/officeDocument/2006/relationships/image" Target="../media/image90.png"/><Relationship Id="rId12" Type="http://schemas.openxmlformats.org/officeDocument/2006/relationships/image" Target="../media/image95.png"/><Relationship Id="rId17" Type="http://schemas.openxmlformats.org/officeDocument/2006/relationships/image" Target="../media/image100.png"/><Relationship Id="rId25" Type="http://schemas.openxmlformats.org/officeDocument/2006/relationships/image" Target="../media/image108.png"/><Relationship Id="rId2" Type="http://schemas.openxmlformats.org/officeDocument/2006/relationships/image" Target="../media/image85.png"/><Relationship Id="rId16" Type="http://schemas.openxmlformats.org/officeDocument/2006/relationships/image" Target="../media/image99.png"/><Relationship Id="rId20" Type="http://schemas.openxmlformats.org/officeDocument/2006/relationships/image" Target="../media/image103.png"/><Relationship Id="rId29" Type="http://schemas.openxmlformats.org/officeDocument/2006/relationships/image" Target="../media/image112.png"/><Relationship Id="rId1" Type="http://schemas.openxmlformats.org/officeDocument/2006/relationships/slideLayout" Target="../slideLayouts/slideLayout2.xml"/><Relationship Id="rId6" Type="http://schemas.openxmlformats.org/officeDocument/2006/relationships/image" Target="../media/image89.png"/><Relationship Id="rId11" Type="http://schemas.openxmlformats.org/officeDocument/2006/relationships/image" Target="../media/image94.png"/><Relationship Id="rId24" Type="http://schemas.openxmlformats.org/officeDocument/2006/relationships/image" Target="../media/image107.png"/><Relationship Id="rId32" Type="http://schemas.openxmlformats.org/officeDocument/2006/relationships/image" Target="../media/image115.png"/><Relationship Id="rId5" Type="http://schemas.openxmlformats.org/officeDocument/2006/relationships/image" Target="../media/image88.png"/><Relationship Id="rId15" Type="http://schemas.openxmlformats.org/officeDocument/2006/relationships/image" Target="../media/image98.png"/><Relationship Id="rId23" Type="http://schemas.openxmlformats.org/officeDocument/2006/relationships/image" Target="../media/image106.png"/><Relationship Id="rId28" Type="http://schemas.openxmlformats.org/officeDocument/2006/relationships/image" Target="../media/image111.png"/><Relationship Id="rId10" Type="http://schemas.openxmlformats.org/officeDocument/2006/relationships/image" Target="../media/image93.png"/><Relationship Id="rId19" Type="http://schemas.openxmlformats.org/officeDocument/2006/relationships/image" Target="../media/image102.png"/><Relationship Id="rId31" Type="http://schemas.openxmlformats.org/officeDocument/2006/relationships/image" Target="../media/image114.png"/><Relationship Id="rId4" Type="http://schemas.openxmlformats.org/officeDocument/2006/relationships/image" Target="../media/image87.png"/><Relationship Id="rId9" Type="http://schemas.openxmlformats.org/officeDocument/2006/relationships/image" Target="../media/image92.png"/><Relationship Id="rId14" Type="http://schemas.openxmlformats.org/officeDocument/2006/relationships/image" Target="../media/image97.png"/><Relationship Id="rId22" Type="http://schemas.openxmlformats.org/officeDocument/2006/relationships/image" Target="../media/image105.png"/><Relationship Id="rId27" Type="http://schemas.openxmlformats.org/officeDocument/2006/relationships/image" Target="../media/image110.png"/><Relationship Id="rId30" Type="http://schemas.openxmlformats.org/officeDocument/2006/relationships/image" Target="../media/image113.png"/></Relationships>
</file>

<file path=ppt/slides/_rels/slide3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5.xml"/><Relationship Id="rId5" Type="http://schemas.openxmlformats.org/officeDocument/2006/relationships/image" Target="../media/image20.jpeg"/><Relationship Id="rId4" Type="http://schemas.openxmlformats.org/officeDocument/2006/relationships/image" Target="../media/image19.png"/></Relationships>
</file>

<file path=ppt/slides/_rels/slide36.xml.rels><?xml version="1.0" encoding="UTF-8" standalone="yes"?>
<Relationships xmlns="http://schemas.openxmlformats.org/package/2006/relationships"><Relationship Id="rId2" Type="http://schemas.openxmlformats.org/officeDocument/2006/relationships/image" Target="../media/image116.jpe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image" Target="../media/image120.tiff"/><Relationship Id="rId7" Type="http://schemas.openxmlformats.org/officeDocument/2006/relationships/image" Target="../media/image124.tiff"/><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23.png"/><Relationship Id="rId5" Type="http://schemas.openxmlformats.org/officeDocument/2006/relationships/image" Target="../media/image122.png"/><Relationship Id="rId4" Type="http://schemas.openxmlformats.org/officeDocument/2006/relationships/image" Target="../media/image121.png"/></Relationships>
</file>

<file path=ppt/slides/_rels/slide41.xml.rels><?xml version="1.0" encoding="UTF-8" standalone="yes"?>
<Relationships xmlns="http://schemas.openxmlformats.org/package/2006/relationships"><Relationship Id="rId8" Type="http://schemas.openxmlformats.org/officeDocument/2006/relationships/image" Target="../media/image130.tiff"/><Relationship Id="rId3" Type="http://schemas.openxmlformats.org/officeDocument/2006/relationships/image" Target="../media/image125.tiff"/><Relationship Id="rId7" Type="http://schemas.openxmlformats.org/officeDocument/2006/relationships/image" Target="../media/image129.tiff"/><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28.tiff"/><Relationship Id="rId5" Type="http://schemas.openxmlformats.org/officeDocument/2006/relationships/image" Target="../media/image127.tiff"/><Relationship Id="rId4" Type="http://schemas.openxmlformats.org/officeDocument/2006/relationships/image" Target="../media/image126.tiff"/></Relationships>
</file>

<file path=ppt/slides/_rels/slide42.xml.rels><?xml version="1.0" encoding="UTF-8" standalone="yes"?>
<Relationships xmlns="http://schemas.openxmlformats.org/package/2006/relationships"><Relationship Id="rId8" Type="http://schemas.openxmlformats.org/officeDocument/2006/relationships/oleObject" Target="../embeddings/oleObject4.bin"/><Relationship Id="rId13" Type="http://schemas.openxmlformats.org/officeDocument/2006/relationships/image" Target="../media/image135.png"/><Relationship Id="rId3" Type="http://schemas.openxmlformats.org/officeDocument/2006/relationships/oleObject" Target="../embeddings/oleObject1.bin"/><Relationship Id="rId7" Type="http://schemas.openxmlformats.org/officeDocument/2006/relationships/oleObject" Target="../embeddings/oleObject3.bin"/><Relationship Id="rId12" Type="http://schemas.openxmlformats.org/officeDocument/2006/relationships/oleObject" Target="../embeddings/oleObject6.bin"/><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image" Target="../media/image132.emf"/><Relationship Id="rId11" Type="http://schemas.openxmlformats.org/officeDocument/2006/relationships/image" Target="../media/image134.emf"/><Relationship Id="rId5" Type="http://schemas.openxmlformats.org/officeDocument/2006/relationships/oleObject" Target="../embeddings/oleObject2.bin"/><Relationship Id="rId15" Type="http://schemas.openxmlformats.org/officeDocument/2006/relationships/image" Target="../media/image120.tiff"/><Relationship Id="rId10" Type="http://schemas.openxmlformats.org/officeDocument/2006/relationships/oleObject" Target="../embeddings/oleObject5.bin"/><Relationship Id="rId4" Type="http://schemas.openxmlformats.org/officeDocument/2006/relationships/image" Target="../media/image131.emf"/><Relationship Id="rId9" Type="http://schemas.openxmlformats.org/officeDocument/2006/relationships/image" Target="../media/image133.emf"/><Relationship Id="rId14" Type="http://schemas.openxmlformats.org/officeDocument/2006/relationships/image" Target="../media/image136.tiff"/></Relationships>
</file>

<file path=ppt/slides/_rels/slide43.xml.rels><?xml version="1.0" encoding="UTF-8" standalone="yes"?>
<Relationships xmlns="http://schemas.openxmlformats.org/package/2006/relationships"><Relationship Id="rId8" Type="http://schemas.openxmlformats.org/officeDocument/2006/relationships/image" Target="../media/image143.png"/><Relationship Id="rId3" Type="http://schemas.openxmlformats.org/officeDocument/2006/relationships/image" Target="../media/image138.tiff"/><Relationship Id="rId7" Type="http://schemas.openxmlformats.org/officeDocument/2006/relationships/image" Target="../media/image142.tiff"/><Relationship Id="rId12" Type="http://schemas.openxmlformats.org/officeDocument/2006/relationships/image" Target="../media/image124.tiff"/><Relationship Id="rId2" Type="http://schemas.openxmlformats.org/officeDocument/2006/relationships/image" Target="../media/image137.png"/><Relationship Id="rId1" Type="http://schemas.openxmlformats.org/officeDocument/2006/relationships/slideLayout" Target="../slideLayouts/slideLayout4.xml"/><Relationship Id="rId6" Type="http://schemas.openxmlformats.org/officeDocument/2006/relationships/image" Target="../media/image141.tiff"/><Relationship Id="rId11" Type="http://schemas.microsoft.com/office/2007/relationships/hdphoto" Target="../media/hdphoto5.wdp"/><Relationship Id="rId5" Type="http://schemas.openxmlformats.org/officeDocument/2006/relationships/image" Target="../media/image140.png"/><Relationship Id="rId10" Type="http://schemas.openxmlformats.org/officeDocument/2006/relationships/image" Target="../media/image144.png"/><Relationship Id="rId4" Type="http://schemas.openxmlformats.org/officeDocument/2006/relationships/image" Target="../media/image139.tiff"/><Relationship Id="rId9" Type="http://schemas.microsoft.com/office/2007/relationships/hdphoto" Target="../media/hdphoto4.wdp"/></Relationships>
</file>

<file path=ppt/slides/_rels/slide44.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5.xml"/><Relationship Id="rId4" Type="http://schemas.openxmlformats.org/officeDocument/2006/relationships/image" Target="../media/image147.png"/></Relationships>
</file>

<file path=ppt/slides/_rels/slide45.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50.png"/><Relationship Id="rId1" Type="http://schemas.openxmlformats.org/officeDocument/2006/relationships/slideLayout" Target="../slideLayouts/slideLayout5.xml"/><Relationship Id="rId4" Type="http://schemas.openxmlformats.org/officeDocument/2006/relationships/image" Target="../media/image152.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153.png"/><Relationship Id="rId1" Type="http://schemas.openxmlformats.org/officeDocument/2006/relationships/slideLayout" Target="../slideLayouts/slideLayout2.xml"/><Relationship Id="rId4" Type="http://schemas.openxmlformats.org/officeDocument/2006/relationships/image" Target="../media/image155.png"/></Relationships>
</file>

<file path=ppt/slides/_rels/slide5.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156.png"/><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158.png"/><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5.xml"/><Relationship Id="rId6" Type="http://schemas.openxmlformats.org/officeDocument/2006/relationships/image" Target="../media/image163.png"/><Relationship Id="rId5" Type="http://schemas.openxmlformats.org/officeDocument/2006/relationships/image" Target="../media/image162.png"/><Relationship Id="rId4" Type="http://schemas.openxmlformats.org/officeDocument/2006/relationships/image" Target="../media/image161.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6.xml"/><Relationship Id="rId1" Type="http://schemas.openxmlformats.org/officeDocument/2006/relationships/slideLayout" Target="../slideLayouts/slideLayout5.xm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4.xml"/><Relationship Id="rId4" Type="http://schemas.openxmlformats.org/officeDocument/2006/relationships/image" Target="../media/image27.jpeg"/></Relationships>
</file>

<file path=ppt/slides/_rels/slide9.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4.xml"/><Relationship Id="rId4" Type="http://schemas.openxmlformats.org/officeDocument/2006/relationships/image" Target="../media/image30.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4">
            <a:extLst>
              <a:ext uri="{FF2B5EF4-FFF2-40B4-BE49-F238E27FC236}">
                <a16:creationId xmlns:a16="http://schemas.microsoft.com/office/drawing/2014/main" id="{C0B31AE2-5B48-9F40-B1E0-A7CB2EC2328B}"/>
              </a:ext>
            </a:extLst>
          </p:cNvPr>
          <p:cNvSpPr>
            <a:spLocks noChangeArrowheads="1"/>
          </p:cNvSpPr>
          <p:nvPr/>
        </p:nvSpPr>
        <p:spPr bwMode="auto">
          <a:xfrm>
            <a:off x="2236274" y="892242"/>
            <a:ext cx="7543800" cy="1109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en-US" sz="4500" dirty="0"/>
              <a:t>Network Dynamics in EEG</a:t>
            </a:r>
          </a:p>
        </p:txBody>
      </p:sp>
      <p:sp>
        <p:nvSpPr>
          <p:cNvPr id="20483" name="Text Box 7">
            <a:extLst>
              <a:ext uri="{FF2B5EF4-FFF2-40B4-BE49-F238E27FC236}">
                <a16:creationId xmlns:a16="http://schemas.microsoft.com/office/drawing/2014/main" id="{044E96DA-17E1-7747-BB75-99426C4C2FEE}"/>
              </a:ext>
            </a:extLst>
          </p:cNvPr>
          <p:cNvSpPr txBox="1">
            <a:spLocks noChangeArrowheads="1"/>
          </p:cNvSpPr>
          <p:nvPr/>
        </p:nvSpPr>
        <p:spPr bwMode="auto">
          <a:xfrm>
            <a:off x="3562312" y="4174982"/>
            <a:ext cx="4891724"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en-US" b="1" dirty="0"/>
              <a:t>Arnaud Delorme</a:t>
            </a:r>
          </a:p>
          <a:p>
            <a:pPr algn="ctr" eaLnBrk="1" hangingPunct="1"/>
            <a:r>
              <a:rPr lang="en-US" altLang="en-US" dirty="0"/>
              <a:t>(with contribution from Tim Mullen)</a:t>
            </a:r>
          </a:p>
          <a:p>
            <a:pPr algn="ctr" eaLnBrk="1" hangingPunct="1"/>
            <a:endParaRPr lang="en-US" altLang="en-US" dirty="0"/>
          </a:p>
          <a:p>
            <a:pPr algn="ctr" eaLnBrk="1" hangingPunct="1"/>
            <a:endParaRPr lang="en-US" altLang="en-US" dirty="0"/>
          </a:p>
          <a:p>
            <a:pPr algn="ctr" eaLnBrk="1" hangingPunct="1"/>
            <a:r>
              <a:rPr lang="en-US" altLang="en-US" dirty="0"/>
              <a:t>		</a:t>
            </a:r>
          </a:p>
        </p:txBody>
      </p:sp>
      <p:pic>
        <p:nvPicPr>
          <p:cNvPr id="7" name="Picture 6">
            <a:extLst>
              <a:ext uri="{FF2B5EF4-FFF2-40B4-BE49-F238E27FC236}">
                <a16:creationId xmlns:a16="http://schemas.microsoft.com/office/drawing/2014/main" id="{5584B963-1FEC-AD41-B560-DC149304CAC5}"/>
              </a:ext>
            </a:extLst>
          </p:cNvPr>
          <p:cNvPicPr>
            <a:picLocks noChangeAspect="1"/>
          </p:cNvPicPr>
          <p:nvPr/>
        </p:nvPicPr>
        <p:blipFill rotWithShape="1">
          <a:blip r:embed="rId2" cstate="email">
            <a:clrChange>
              <a:clrFrom>
                <a:srgbClr val="F2F2F2"/>
              </a:clrFrom>
              <a:clrTo>
                <a:srgbClr val="F2F2F2">
                  <a:alpha val="0"/>
                </a:srgbClr>
              </a:clrTo>
            </a:clrChange>
            <a:extLst>
              <a:ext uri="{28A0092B-C50C-407E-A947-70E740481C1C}">
                <a14:useLocalDpi xmlns:a14="http://schemas.microsoft.com/office/drawing/2010/main"/>
              </a:ext>
            </a:extLst>
          </a:blip>
          <a:srcRect/>
          <a:stretch/>
        </p:blipFill>
        <p:spPr>
          <a:xfrm>
            <a:off x="8805491" y="3760739"/>
            <a:ext cx="3162832" cy="2767479"/>
          </a:xfrm>
          <a:prstGeom prst="rect">
            <a:avLst/>
          </a:prstGeom>
        </p:spPr>
      </p:pic>
      <p:pic>
        <p:nvPicPr>
          <p:cNvPr id="8" name="Picture 7" descr="A picture containing orange, photo, yellow, sign&#10;&#10;Description automatically generated">
            <a:extLst>
              <a:ext uri="{FF2B5EF4-FFF2-40B4-BE49-F238E27FC236}">
                <a16:creationId xmlns:a16="http://schemas.microsoft.com/office/drawing/2014/main" id="{C5A008D2-397C-9041-8B13-1CD2FCCB491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23677" y="3606004"/>
            <a:ext cx="2930422" cy="2922214"/>
          </a:xfrm>
          <a:prstGeom prst="rect">
            <a:avLst/>
          </a:prstGeom>
        </p:spPr>
      </p:pic>
    </p:spTree>
    <p:extLst>
      <p:ext uri="{BB962C8B-B14F-4D97-AF65-F5344CB8AC3E}">
        <p14:creationId xmlns:p14="http://schemas.microsoft.com/office/powerpoint/2010/main" val="7537096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677915" y="333645"/>
            <a:ext cx="8298285" cy="461665"/>
          </a:xfrm>
          <a:prstGeom prst="rect">
            <a:avLst/>
          </a:prstGeom>
        </p:spPr>
        <p:txBody>
          <a:bodyPr vert="horz" wrap="square" lIns="0" tIns="0" rIns="0" bIns="0" rtlCol="0" anchor="t">
            <a:spAutoFit/>
          </a:bodyPr>
          <a:lstStyle/>
          <a:p>
            <a:pPr marL="965438"/>
            <a:r>
              <a:rPr sz="3000" dirty="0">
                <a:solidFill>
                  <a:schemeClr val="tx1"/>
                </a:solidFill>
                <a:latin typeface="Myriad Pro"/>
                <a:cs typeface="Myriad Pro"/>
              </a:rPr>
              <a:t>A </a:t>
            </a:r>
            <a:r>
              <a:rPr sz="3000" spc="-13" dirty="0">
                <a:solidFill>
                  <a:schemeClr val="tx1"/>
                </a:solidFill>
                <a:latin typeface="Myriad Pro"/>
                <a:cs typeface="Myriad Pro"/>
              </a:rPr>
              <a:t>deeper problem </a:t>
            </a:r>
            <a:r>
              <a:rPr sz="3000" dirty="0">
                <a:solidFill>
                  <a:schemeClr val="tx1"/>
                </a:solidFill>
                <a:latin typeface="Myriad Pro"/>
                <a:cs typeface="Myriad Pro"/>
              </a:rPr>
              <a:t>– </a:t>
            </a:r>
            <a:r>
              <a:rPr sz="3000" spc="-9" dirty="0">
                <a:solidFill>
                  <a:schemeClr val="tx1"/>
                </a:solidFill>
                <a:latin typeface="Myriad Pro"/>
                <a:cs typeface="Myriad Pro"/>
              </a:rPr>
              <a:t>unobserved</a:t>
            </a:r>
            <a:r>
              <a:rPr sz="3000" spc="405" dirty="0">
                <a:solidFill>
                  <a:schemeClr val="tx1"/>
                </a:solidFill>
                <a:latin typeface="Myriad Pro"/>
                <a:cs typeface="Myriad Pro"/>
              </a:rPr>
              <a:t> </a:t>
            </a:r>
            <a:r>
              <a:rPr sz="3000" dirty="0">
                <a:solidFill>
                  <a:schemeClr val="tx1"/>
                </a:solidFill>
                <a:latin typeface="Myriad Pro"/>
                <a:cs typeface="Myriad Pro"/>
              </a:rPr>
              <a:t>nodes</a:t>
            </a:r>
          </a:p>
        </p:txBody>
      </p:sp>
      <p:sp>
        <p:nvSpPr>
          <p:cNvPr id="3" name="object 3"/>
          <p:cNvSpPr/>
          <p:nvPr/>
        </p:nvSpPr>
        <p:spPr>
          <a:xfrm>
            <a:off x="2465294" y="1546412"/>
            <a:ext cx="6723529" cy="2599766"/>
          </a:xfrm>
          <a:prstGeom prst="rect">
            <a:avLst/>
          </a:prstGeom>
          <a:blipFill>
            <a:blip r:embed="rId2" cstate="screen">
              <a:extLst>
                <a:ext uri="{28A0092B-C50C-407E-A947-70E740481C1C}">
                  <a14:useLocalDpi xmlns:a14="http://schemas.microsoft.com/office/drawing/2010/main"/>
                </a:ext>
              </a:extLst>
            </a:blip>
            <a:srcRect/>
            <a:stretch>
              <a:fillRect/>
            </a:stretch>
          </a:blipFill>
        </p:spPr>
        <p:txBody>
          <a:bodyPr wrap="square" lIns="0" tIns="0" rIns="0" bIns="0" rtlCol="0"/>
          <a:lstStyle/>
          <a:p>
            <a:endParaRPr sz="1588"/>
          </a:p>
        </p:txBody>
      </p:sp>
      <p:sp>
        <p:nvSpPr>
          <p:cNvPr id="4" name="object 4"/>
          <p:cNvSpPr txBox="1"/>
          <p:nvPr/>
        </p:nvSpPr>
        <p:spPr>
          <a:xfrm>
            <a:off x="2359483" y="4813748"/>
            <a:ext cx="7138706" cy="1738040"/>
          </a:xfrm>
          <a:prstGeom prst="rect">
            <a:avLst/>
          </a:prstGeom>
        </p:spPr>
        <p:txBody>
          <a:bodyPr vert="horz" wrap="square" lIns="0" tIns="0" rIns="0" bIns="0" rtlCol="0">
            <a:spAutoFit/>
          </a:bodyPr>
          <a:lstStyle/>
          <a:p>
            <a:pPr marL="11206" marR="397270">
              <a:lnSpc>
                <a:spcPts val="2735"/>
              </a:lnSpc>
            </a:pPr>
            <a:r>
              <a:rPr sz="2294" dirty="0">
                <a:latin typeface="Calibri"/>
                <a:cs typeface="Calibri"/>
              </a:rPr>
              <a:t>With</a:t>
            </a:r>
            <a:r>
              <a:rPr lang="en-US" sz="2294" dirty="0">
                <a:latin typeface="Calibri"/>
                <a:cs typeface="Calibri"/>
              </a:rPr>
              <a:t> </a:t>
            </a:r>
            <a:r>
              <a:rPr sz="2294" dirty="0">
                <a:latin typeface="Calibri"/>
                <a:cs typeface="Calibri"/>
              </a:rPr>
              <a:t>EEG,</a:t>
            </a:r>
            <a:r>
              <a:rPr lang="en-US" sz="2294" dirty="0">
                <a:latin typeface="Calibri"/>
                <a:cs typeface="Calibri"/>
              </a:rPr>
              <a:t> </a:t>
            </a:r>
            <a:r>
              <a:rPr sz="2294" dirty="0">
                <a:latin typeface="Calibri"/>
                <a:cs typeface="Calibri"/>
              </a:rPr>
              <a:t>it's</a:t>
            </a:r>
            <a:r>
              <a:rPr lang="en-US" sz="2294" dirty="0">
                <a:latin typeface="Calibri"/>
                <a:cs typeface="Calibri"/>
              </a:rPr>
              <a:t> </a:t>
            </a:r>
            <a:r>
              <a:rPr sz="2294" dirty="0">
                <a:latin typeface="Calibri"/>
                <a:cs typeface="Calibri"/>
              </a:rPr>
              <a:t>unavoidable</a:t>
            </a:r>
            <a:r>
              <a:rPr lang="en-US" sz="2294" dirty="0">
                <a:latin typeface="Calibri"/>
                <a:cs typeface="Calibri"/>
              </a:rPr>
              <a:t> </a:t>
            </a:r>
            <a:r>
              <a:rPr sz="2294" dirty="0">
                <a:latin typeface="Calibri"/>
                <a:cs typeface="Calibri"/>
              </a:rPr>
              <a:t>that</a:t>
            </a:r>
            <a:r>
              <a:rPr lang="en-US" sz="2294" dirty="0">
                <a:latin typeface="Calibri"/>
                <a:cs typeface="Calibri"/>
              </a:rPr>
              <a:t> </a:t>
            </a:r>
            <a:r>
              <a:rPr sz="2294" dirty="0">
                <a:latin typeface="Calibri"/>
                <a:cs typeface="Calibri"/>
              </a:rPr>
              <a:t>there</a:t>
            </a:r>
            <a:r>
              <a:rPr lang="en-US" sz="2294" dirty="0">
                <a:latin typeface="Calibri"/>
                <a:cs typeface="Calibri"/>
              </a:rPr>
              <a:t> </a:t>
            </a:r>
            <a:r>
              <a:rPr sz="2294" dirty="0">
                <a:latin typeface="Calibri"/>
                <a:cs typeface="Calibri"/>
              </a:rPr>
              <a:t>will</a:t>
            </a:r>
            <a:r>
              <a:rPr lang="en-US" sz="2294" dirty="0">
                <a:latin typeface="Calibri"/>
                <a:cs typeface="Calibri"/>
              </a:rPr>
              <a:t> </a:t>
            </a:r>
            <a:r>
              <a:rPr sz="2294" dirty="0">
                <a:latin typeface="Calibri"/>
                <a:cs typeface="Calibri"/>
              </a:rPr>
              <a:t>be</a:t>
            </a:r>
            <a:r>
              <a:rPr lang="en-US" sz="2294" dirty="0">
                <a:latin typeface="Calibri"/>
                <a:cs typeface="Calibri"/>
              </a:rPr>
              <a:t> </a:t>
            </a:r>
            <a:r>
              <a:rPr sz="2294" dirty="0">
                <a:latin typeface="Calibri"/>
                <a:cs typeface="Calibri"/>
              </a:rPr>
              <a:t>contributing</a:t>
            </a:r>
            <a:r>
              <a:rPr lang="en-US" sz="2294" dirty="0">
                <a:latin typeface="Calibri"/>
                <a:cs typeface="Calibri"/>
              </a:rPr>
              <a:t> </a:t>
            </a:r>
            <a:r>
              <a:rPr sz="2294" dirty="0">
                <a:latin typeface="Calibri"/>
                <a:cs typeface="Calibri"/>
              </a:rPr>
              <a:t>  network</a:t>
            </a:r>
            <a:r>
              <a:rPr lang="en-US" sz="2294" dirty="0">
                <a:latin typeface="Calibri"/>
                <a:cs typeface="Calibri"/>
              </a:rPr>
              <a:t> </a:t>
            </a:r>
            <a:r>
              <a:rPr sz="2294" dirty="0">
                <a:latin typeface="Calibri"/>
                <a:cs typeface="Calibri"/>
              </a:rPr>
              <a:t>nodes</a:t>
            </a:r>
            <a:r>
              <a:rPr lang="en-US" sz="2294" dirty="0">
                <a:latin typeface="Calibri"/>
                <a:cs typeface="Calibri"/>
              </a:rPr>
              <a:t> </a:t>
            </a:r>
            <a:r>
              <a:rPr sz="2294" dirty="0">
                <a:latin typeface="Calibri"/>
                <a:cs typeface="Calibri"/>
              </a:rPr>
              <a:t>(e.g.</a:t>
            </a:r>
            <a:r>
              <a:rPr lang="en-US" sz="2294" dirty="0">
                <a:latin typeface="Calibri"/>
                <a:cs typeface="Calibri"/>
              </a:rPr>
              <a:t> </a:t>
            </a:r>
            <a:r>
              <a:rPr sz="2294" dirty="0">
                <a:latin typeface="Calibri"/>
                <a:cs typeface="Calibri"/>
              </a:rPr>
              <a:t>thalamus)</a:t>
            </a:r>
            <a:r>
              <a:rPr lang="en-US" sz="2294" dirty="0">
                <a:latin typeface="Calibri"/>
                <a:cs typeface="Calibri"/>
              </a:rPr>
              <a:t> </a:t>
            </a:r>
            <a:r>
              <a:rPr sz="2294" dirty="0">
                <a:latin typeface="Calibri"/>
                <a:cs typeface="Calibri"/>
              </a:rPr>
              <a:t>that</a:t>
            </a:r>
            <a:r>
              <a:rPr lang="en-US" sz="2294" dirty="0">
                <a:latin typeface="Calibri"/>
                <a:cs typeface="Calibri"/>
              </a:rPr>
              <a:t> </a:t>
            </a:r>
            <a:r>
              <a:rPr sz="2294" dirty="0">
                <a:latin typeface="Calibri"/>
                <a:cs typeface="Calibri"/>
              </a:rPr>
              <a:t>we</a:t>
            </a:r>
            <a:r>
              <a:rPr lang="en-US" sz="2294" dirty="0">
                <a:latin typeface="Calibri"/>
                <a:cs typeface="Calibri"/>
              </a:rPr>
              <a:t> </a:t>
            </a:r>
            <a:r>
              <a:rPr sz="2294" dirty="0">
                <a:latin typeface="Calibri"/>
                <a:cs typeface="Calibri"/>
              </a:rPr>
              <a:t>cannot</a:t>
            </a:r>
            <a:r>
              <a:rPr lang="en-US" sz="2294" dirty="0">
                <a:latin typeface="Calibri"/>
                <a:cs typeface="Calibri"/>
              </a:rPr>
              <a:t> </a:t>
            </a:r>
            <a:r>
              <a:rPr sz="2294" dirty="0">
                <a:latin typeface="Calibri"/>
                <a:cs typeface="Calibri"/>
              </a:rPr>
              <a:t>observe.</a:t>
            </a:r>
          </a:p>
          <a:p>
            <a:pPr>
              <a:spcBef>
                <a:spcPts val="4"/>
              </a:spcBef>
            </a:pPr>
            <a:endParaRPr sz="2206" dirty="0">
              <a:latin typeface="Times New Roman"/>
              <a:cs typeface="Times New Roman"/>
            </a:endParaRPr>
          </a:p>
          <a:p>
            <a:pPr marL="11206"/>
            <a:r>
              <a:rPr sz="2294" dirty="0">
                <a:latin typeface="Calibri"/>
                <a:cs typeface="Calibri"/>
              </a:rPr>
              <a:t>We</a:t>
            </a:r>
            <a:r>
              <a:rPr lang="en-US" sz="2294" dirty="0">
                <a:latin typeface="Calibri"/>
                <a:cs typeface="Calibri"/>
              </a:rPr>
              <a:t> </a:t>
            </a:r>
            <a:r>
              <a:rPr sz="2294" dirty="0">
                <a:latin typeface="Calibri"/>
                <a:cs typeface="Calibri"/>
              </a:rPr>
              <a:t>also</a:t>
            </a:r>
            <a:r>
              <a:rPr lang="en-US" sz="2294" dirty="0">
                <a:latin typeface="Calibri"/>
                <a:cs typeface="Calibri"/>
              </a:rPr>
              <a:t> </a:t>
            </a:r>
            <a:r>
              <a:rPr sz="2294" dirty="0">
                <a:latin typeface="Calibri"/>
                <a:cs typeface="Calibri"/>
              </a:rPr>
              <a:t>can't</a:t>
            </a:r>
            <a:r>
              <a:rPr lang="en-US" sz="2294" dirty="0">
                <a:latin typeface="Calibri"/>
                <a:cs typeface="Calibri"/>
              </a:rPr>
              <a:t> </a:t>
            </a:r>
            <a:r>
              <a:rPr sz="2294" dirty="0">
                <a:latin typeface="Calibri"/>
                <a:cs typeface="Calibri"/>
              </a:rPr>
              <a:t>be</a:t>
            </a:r>
            <a:r>
              <a:rPr lang="en-US" sz="2294" dirty="0">
                <a:latin typeface="Calibri"/>
                <a:cs typeface="Calibri"/>
              </a:rPr>
              <a:t> </a:t>
            </a:r>
            <a:r>
              <a:rPr sz="2294" dirty="0">
                <a:latin typeface="Calibri"/>
                <a:cs typeface="Calibri"/>
              </a:rPr>
              <a:t>sure</a:t>
            </a:r>
            <a:r>
              <a:rPr lang="en-US" sz="2294" dirty="0">
                <a:latin typeface="Calibri"/>
                <a:cs typeface="Calibri"/>
              </a:rPr>
              <a:t> </a:t>
            </a:r>
            <a:r>
              <a:rPr sz="2294" dirty="0">
                <a:latin typeface="Calibri"/>
                <a:cs typeface="Calibri"/>
              </a:rPr>
              <a:t>ICA</a:t>
            </a:r>
            <a:r>
              <a:rPr lang="en-US" sz="2294" dirty="0">
                <a:latin typeface="Calibri"/>
                <a:cs typeface="Calibri"/>
              </a:rPr>
              <a:t> </a:t>
            </a:r>
            <a:r>
              <a:rPr sz="2294" dirty="0">
                <a:latin typeface="Calibri"/>
                <a:cs typeface="Calibri"/>
              </a:rPr>
              <a:t>will</a:t>
            </a:r>
            <a:r>
              <a:rPr lang="en-US" sz="2294" dirty="0">
                <a:latin typeface="Calibri"/>
                <a:cs typeface="Calibri"/>
              </a:rPr>
              <a:t> </a:t>
            </a:r>
            <a:r>
              <a:rPr sz="2294" dirty="0">
                <a:latin typeface="Calibri"/>
                <a:cs typeface="Calibri"/>
              </a:rPr>
              <a:t>identify</a:t>
            </a:r>
            <a:r>
              <a:rPr lang="en-US" sz="2294" dirty="0">
                <a:latin typeface="Calibri"/>
                <a:cs typeface="Calibri"/>
              </a:rPr>
              <a:t> </a:t>
            </a:r>
            <a:r>
              <a:rPr sz="2294" dirty="0">
                <a:latin typeface="Calibri"/>
                <a:cs typeface="Calibri"/>
              </a:rPr>
              <a:t>all</a:t>
            </a:r>
            <a:r>
              <a:rPr lang="en-US" sz="2294" dirty="0">
                <a:latin typeface="Calibri"/>
                <a:cs typeface="Calibri"/>
              </a:rPr>
              <a:t> </a:t>
            </a:r>
            <a:r>
              <a:rPr sz="2294" dirty="0">
                <a:latin typeface="Calibri"/>
                <a:cs typeface="Calibri"/>
              </a:rPr>
              <a:t>important</a:t>
            </a:r>
            <a:r>
              <a:rPr lang="en-US" sz="2294" dirty="0">
                <a:latin typeface="Calibri"/>
                <a:cs typeface="Calibri"/>
              </a:rPr>
              <a:t> </a:t>
            </a:r>
            <a:r>
              <a:rPr sz="2294" dirty="0">
                <a:latin typeface="Calibri"/>
                <a:cs typeface="Calibri"/>
              </a:rPr>
              <a:t>sources…</a:t>
            </a:r>
          </a:p>
        </p:txBody>
      </p:sp>
    </p:spTree>
    <p:extLst>
      <p:ext uri="{BB962C8B-B14F-4D97-AF65-F5344CB8AC3E}">
        <p14:creationId xmlns:p14="http://schemas.microsoft.com/office/powerpoint/2010/main" val="30578972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413773" y="2169907"/>
            <a:ext cx="4792196" cy="1591205"/>
          </a:xfrm>
          <a:prstGeom prst="rect">
            <a:avLst/>
          </a:prstGeom>
        </p:spPr>
        <p:txBody>
          <a:bodyPr vert="horz" wrap="square" lIns="0" tIns="0" rIns="0" bIns="0" rtlCol="0">
            <a:spAutoFit/>
          </a:bodyPr>
          <a:lstStyle/>
          <a:p>
            <a:pPr marL="336194" marR="954232" indent="-324988">
              <a:lnSpc>
                <a:spcPts val="2206"/>
              </a:lnSpc>
              <a:buFont typeface="Arial"/>
              <a:buChar char="•"/>
              <a:tabLst>
                <a:tab pos="335634" algn="l"/>
                <a:tab pos="336194" algn="l"/>
              </a:tabLst>
            </a:pPr>
            <a:r>
              <a:rPr sz="2030" dirty="0">
                <a:latin typeface="Myriad Pro"/>
                <a:cs typeface="Myriad Pro"/>
              </a:rPr>
              <a:t>A </a:t>
            </a:r>
            <a:r>
              <a:rPr sz="2030" spc="9" dirty="0">
                <a:latin typeface="Myriad Pro"/>
                <a:cs typeface="Myriad Pro"/>
              </a:rPr>
              <a:t>measure </a:t>
            </a:r>
            <a:r>
              <a:rPr sz="2030" spc="13" dirty="0">
                <a:latin typeface="Myriad Pro"/>
                <a:cs typeface="Myriad Pro"/>
              </a:rPr>
              <a:t>of </a:t>
            </a:r>
            <a:r>
              <a:rPr sz="2030" i="1" spc="-4" dirty="0">
                <a:latin typeface="Myriad Pro"/>
                <a:cs typeface="Myriad Pro"/>
              </a:rPr>
              <a:t>statistical </a:t>
            </a:r>
            <a:r>
              <a:rPr sz="2030" spc="-9" dirty="0">
                <a:latin typeface="Myriad Pro"/>
                <a:cs typeface="Myriad Pro"/>
              </a:rPr>
              <a:t>causality  </a:t>
            </a:r>
            <a:r>
              <a:rPr sz="2030" dirty="0">
                <a:latin typeface="Myriad Pro"/>
                <a:cs typeface="Myriad Pro"/>
              </a:rPr>
              <a:t>based </a:t>
            </a:r>
            <a:r>
              <a:rPr sz="2030" spc="13" dirty="0">
                <a:latin typeface="Myriad Pro"/>
                <a:cs typeface="Myriad Pro"/>
              </a:rPr>
              <a:t>on</a:t>
            </a:r>
            <a:r>
              <a:rPr sz="2030" spc="57" dirty="0">
                <a:latin typeface="Myriad Pro"/>
                <a:cs typeface="Myriad Pro"/>
              </a:rPr>
              <a:t> </a:t>
            </a:r>
            <a:r>
              <a:rPr sz="2030" spc="4" dirty="0">
                <a:latin typeface="Myriad Pro"/>
                <a:cs typeface="Myriad Pro"/>
              </a:rPr>
              <a:t>prediction.</a:t>
            </a:r>
            <a:endParaRPr sz="2030">
              <a:latin typeface="Myriad Pro"/>
              <a:cs typeface="Myriad Pro"/>
            </a:endParaRPr>
          </a:p>
          <a:p>
            <a:pPr marL="336194" indent="-324988">
              <a:spcBef>
                <a:spcPts val="353"/>
              </a:spcBef>
              <a:buFont typeface="Arial"/>
              <a:buChar char="•"/>
              <a:tabLst>
                <a:tab pos="335634" algn="l"/>
                <a:tab pos="336194" algn="l"/>
              </a:tabLst>
            </a:pPr>
            <a:r>
              <a:rPr sz="2030" spc="-13" dirty="0">
                <a:latin typeface="Myriad Pro"/>
                <a:cs typeface="Myriad Pro"/>
              </a:rPr>
              <a:t>Widely </a:t>
            </a:r>
            <a:r>
              <a:rPr sz="2030" spc="13" dirty="0">
                <a:latin typeface="Myriad Pro"/>
                <a:cs typeface="Myriad Pro"/>
              </a:rPr>
              <a:t>used </a:t>
            </a:r>
            <a:r>
              <a:rPr sz="2030" spc="-18" dirty="0">
                <a:latin typeface="Myriad Pro"/>
                <a:cs typeface="Myriad Pro"/>
              </a:rPr>
              <a:t>in </a:t>
            </a:r>
            <a:r>
              <a:rPr sz="2030" spc="4" dirty="0">
                <a:latin typeface="Myriad Pro"/>
                <a:cs typeface="Myriad Pro"/>
              </a:rPr>
              <a:t>time-series</a:t>
            </a:r>
            <a:r>
              <a:rPr sz="2030" spc="410" dirty="0">
                <a:latin typeface="Myriad Pro"/>
                <a:cs typeface="Myriad Pro"/>
              </a:rPr>
              <a:t> </a:t>
            </a:r>
            <a:r>
              <a:rPr sz="2030" spc="4" dirty="0">
                <a:latin typeface="Myriad Pro"/>
                <a:cs typeface="Myriad Pro"/>
              </a:rPr>
              <a:t>econometrics.</a:t>
            </a:r>
            <a:endParaRPr sz="2030">
              <a:latin typeface="Myriad Pro"/>
              <a:cs typeface="Myriad Pro"/>
            </a:endParaRPr>
          </a:p>
          <a:p>
            <a:pPr marL="336194" indent="-324988">
              <a:spcBef>
                <a:spcPts val="300"/>
              </a:spcBef>
              <a:buFont typeface="Arial"/>
              <a:buChar char="•"/>
              <a:tabLst>
                <a:tab pos="335634" algn="l"/>
                <a:tab pos="336194" algn="l"/>
              </a:tabLst>
            </a:pPr>
            <a:r>
              <a:rPr sz="2030" spc="9" dirty="0">
                <a:latin typeface="Myriad Pro"/>
                <a:cs typeface="Myriad Pro"/>
              </a:rPr>
              <a:t>Nobel </a:t>
            </a:r>
            <a:r>
              <a:rPr sz="2030" spc="-4" dirty="0">
                <a:latin typeface="Myriad Pro"/>
                <a:cs typeface="Myriad Pro"/>
              </a:rPr>
              <a:t>Prize </a:t>
            </a:r>
            <a:r>
              <a:rPr sz="2030" spc="-18" dirty="0">
                <a:latin typeface="Myriad Pro"/>
                <a:cs typeface="Myriad Pro"/>
              </a:rPr>
              <a:t>in </a:t>
            </a:r>
            <a:r>
              <a:rPr sz="2030" dirty="0">
                <a:latin typeface="Myriad Pro"/>
                <a:cs typeface="Myriad Pro"/>
              </a:rPr>
              <a:t>economics,</a:t>
            </a:r>
            <a:r>
              <a:rPr sz="2030" spc="388" dirty="0">
                <a:latin typeface="Myriad Pro"/>
                <a:cs typeface="Myriad Pro"/>
              </a:rPr>
              <a:t> </a:t>
            </a:r>
            <a:r>
              <a:rPr sz="2030" spc="13" dirty="0">
                <a:latin typeface="Myriad Pro"/>
                <a:cs typeface="Myriad Pro"/>
              </a:rPr>
              <a:t>2003.</a:t>
            </a:r>
            <a:endParaRPr sz="2030">
              <a:latin typeface="Myriad Pro"/>
              <a:cs typeface="Myriad Pro"/>
            </a:endParaRPr>
          </a:p>
        </p:txBody>
      </p:sp>
      <p:sp>
        <p:nvSpPr>
          <p:cNvPr id="3" name="object 3"/>
          <p:cNvSpPr txBox="1">
            <a:spLocks noGrp="1"/>
          </p:cNvSpPr>
          <p:nvPr>
            <p:ph type="title"/>
          </p:nvPr>
        </p:nvSpPr>
        <p:spPr>
          <a:xfrm>
            <a:off x="2228569" y="399458"/>
            <a:ext cx="8298285" cy="461665"/>
          </a:xfrm>
          <a:prstGeom prst="rect">
            <a:avLst/>
          </a:prstGeom>
        </p:spPr>
        <p:txBody>
          <a:bodyPr vert="horz" wrap="square" lIns="0" tIns="0" rIns="0" bIns="0" rtlCol="0" anchor="t">
            <a:spAutoFit/>
          </a:bodyPr>
          <a:lstStyle/>
          <a:p>
            <a:pPr marL="2702443"/>
            <a:r>
              <a:rPr sz="3000" spc="-18" dirty="0">
                <a:solidFill>
                  <a:schemeClr val="tx1"/>
                </a:solidFill>
                <a:latin typeface="Myriad Pro"/>
                <a:cs typeface="Myriad Pro"/>
              </a:rPr>
              <a:t>Granger-causality</a:t>
            </a:r>
            <a:endParaRPr sz="3000" dirty="0">
              <a:solidFill>
                <a:schemeClr val="tx1"/>
              </a:solidFill>
              <a:latin typeface="Myriad Pro"/>
              <a:cs typeface="Myriad Pro"/>
            </a:endParaRPr>
          </a:p>
        </p:txBody>
      </p:sp>
      <p:sp>
        <p:nvSpPr>
          <p:cNvPr id="4" name="object 4"/>
          <p:cNvSpPr/>
          <p:nvPr/>
        </p:nvSpPr>
        <p:spPr>
          <a:xfrm>
            <a:off x="2297205" y="1994647"/>
            <a:ext cx="1535206" cy="2173941"/>
          </a:xfrm>
          <a:prstGeom prst="rect">
            <a:avLst/>
          </a:prstGeom>
          <a:blipFill>
            <a:blip r:embed="rId2" cstate="print"/>
            <a:stretch>
              <a:fillRect/>
            </a:stretch>
          </a:blipFill>
        </p:spPr>
        <p:txBody>
          <a:bodyPr wrap="square" lIns="0" tIns="0" rIns="0" bIns="0" rtlCol="0"/>
          <a:lstStyle/>
          <a:p>
            <a:endParaRPr sz="1588"/>
          </a:p>
        </p:txBody>
      </p:sp>
      <p:sp>
        <p:nvSpPr>
          <p:cNvPr id="5" name="object 5"/>
          <p:cNvSpPr txBox="1"/>
          <p:nvPr/>
        </p:nvSpPr>
        <p:spPr>
          <a:xfrm>
            <a:off x="2800125" y="4844410"/>
            <a:ext cx="6655734" cy="1038746"/>
          </a:xfrm>
          <a:prstGeom prst="rect">
            <a:avLst/>
          </a:prstGeom>
        </p:spPr>
        <p:txBody>
          <a:bodyPr vert="horz" wrap="square" lIns="0" tIns="0" rIns="0" bIns="0" rtlCol="0">
            <a:spAutoFit/>
          </a:bodyPr>
          <a:lstStyle/>
          <a:p>
            <a:pPr marL="11206" marR="4483">
              <a:lnSpc>
                <a:spcPts val="2735"/>
              </a:lnSpc>
            </a:pPr>
            <a:r>
              <a:rPr sz="2294" i="1" dirty="0">
                <a:latin typeface="Calibri"/>
                <a:cs typeface="Calibri"/>
              </a:rPr>
              <a:t>If</a:t>
            </a:r>
            <a:r>
              <a:rPr lang="en-US" sz="2294" i="1" dirty="0">
                <a:latin typeface="Calibri"/>
                <a:cs typeface="Calibri"/>
              </a:rPr>
              <a:t> </a:t>
            </a:r>
            <a:r>
              <a:rPr sz="2294" i="1" dirty="0">
                <a:latin typeface="Calibri"/>
                <a:cs typeface="Calibri"/>
              </a:rPr>
              <a:t>a</a:t>
            </a:r>
            <a:r>
              <a:rPr lang="en-US" sz="2294" i="1" dirty="0">
                <a:latin typeface="Calibri"/>
                <a:cs typeface="Calibri"/>
              </a:rPr>
              <a:t> </a:t>
            </a:r>
            <a:r>
              <a:rPr sz="2294" i="1" dirty="0">
                <a:latin typeface="Calibri"/>
                <a:cs typeface="Calibri"/>
              </a:rPr>
              <a:t>signal</a:t>
            </a:r>
            <a:r>
              <a:rPr lang="en-US" sz="2294" i="1" dirty="0">
                <a:latin typeface="Calibri"/>
                <a:cs typeface="Calibri"/>
              </a:rPr>
              <a:t> </a:t>
            </a:r>
            <a:r>
              <a:rPr sz="2294" i="1" dirty="0">
                <a:latin typeface="Calibri"/>
                <a:cs typeface="Calibri"/>
              </a:rPr>
              <a:t>A</a:t>
            </a:r>
            <a:r>
              <a:rPr lang="en-US" sz="2294" i="1" dirty="0">
                <a:latin typeface="Calibri"/>
                <a:cs typeface="Calibri"/>
              </a:rPr>
              <a:t> </a:t>
            </a:r>
            <a:r>
              <a:rPr sz="2294" i="1" dirty="0">
                <a:latin typeface="Calibri"/>
                <a:cs typeface="Calibri"/>
              </a:rPr>
              <a:t>causes</a:t>
            </a:r>
            <a:r>
              <a:rPr lang="en-US" sz="2294" i="1" dirty="0">
                <a:latin typeface="Calibri"/>
                <a:cs typeface="Calibri"/>
              </a:rPr>
              <a:t> </a:t>
            </a:r>
            <a:r>
              <a:rPr sz="2294" i="1" dirty="0">
                <a:latin typeface="Calibri"/>
                <a:cs typeface="Calibri"/>
              </a:rPr>
              <a:t>a</a:t>
            </a:r>
            <a:r>
              <a:rPr lang="en-US" sz="2294" i="1" dirty="0">
                <a:latin typeface="Calibri"/>
                <a:cs typeface="Calibri"/>
              </a:rPr>
              <a:t> </a:t>
            </a:r>
            <a:r>
              <a:rPr sz="2294" i="1" dirty="0">
                <a:latin typeface="Calibri"/>
                <a:cs typeface="Calibri"/>
              </a:rPr>
              <a:t>signal</a:t>
            </a:r>
            <a:r>
              <a:rPr lang="en-US" sz="2294" i="1" dirty="0">
                <a:latin typeface="Calibri"/>
                <a:cs typeface="Calibri"/>
              </a:rPr>
              <a:t> </a:t>
            </a:r>
            <a:r>
              <a:rPr sz="2294" i="1" dirty="0">
                <a:latin typeface="Calibri"/>
                <a:cs typeface="Calibri"/>
              </a:rPr>
              <a:t>B,</a:t>
            </a:r>
            <a:r>
              <a:rPr lang="en-US" sz="2294" i="1" dirty="0">
                <a:latin typeface="Calibri"/>
                <a:cs typeface="Calibri"/>
              </a:rPr>
              <a:t> </a:t>
            </a:r>
            <a:r>
              <a:rPr sz="2294" i="1" dirty="0">
                <a:latin typeface="Calibri"/>
                <a:cs typeface="Calibri"/>
              </a:rPr>
              <a:t>then</a:t>
            </a:r>
            <a:r>
              <a:rPr lang="en-US" sz="2294" i="1" dirty="0">
                <a:latin typeface="Calibri"/>
                <a:cs typeface="Calibri"/>
              </a:rPr>
              <a:t> </a:t>
            </a:r>
            <a:r>
              <a:rPr sz="2294" i="1" dirty="0">
                <a:latin typeface="Calibri"/>
                <a:cs typeface="Calibri"/>
              </a:rPr>
              <a:t>knowledge</a:t>
            </a:r>
            <a:r>
              <a:rPr lang="en-US" sz="2294" i="1" dirty="0">
                <a:latin typeface="Calibri"/>
                <a:cs typeface="Calibri"/>
              </a:rPr>
              <a:t> </a:t>
            </a:r>
            <a:r>
              <a:rPr sz="2294" i="1" dirty="0">
                <a:latin typeface="Calibri"/>
                <a:cs typeface="Calibri"/>
              </a:rPr>
              <a:t>of</a:t>
            </a:r>
            <a:r>
              <a:rPr lang="en-US" sz="2294" i="1" dirty="0">
                <a:latin typeface="Calibri"/>
                <a:cs typeface="Calibri"/>
              </a:rPr>
              <a:t> </a:t>
            </a:r>
            <a:r>
              <a:rPr sz="2294" i="1" dirty="0">
                <a:latin typeface="Calibri"/>
                <a:cs typeface="Calibri"/>
              </a:rPr>
              <a:t>the</a:t>
            </a:r>
            <a:r>
              <a:rPr lang="en-US" sz="2294" i="1" dirty="0">
                <a:latin typeface="Calibri"/>
                <a:cs typeface="Calibri"/>
              </a:rPr>
              <a:t> </a:t>
            </a:r>
            <a:r>
              <a:rPr sz="2294" i="1" dirty="0">
                <a:latin typeface="Calibri"/>
                <a:cs typeface="Calibri"/>
              </a:rPr>
              <a:t>  past</a:t>
            </a:r>
            <a:r>
              <a:rPr lang="en-US" sz="2294" i="1" dirty="0">
                <a:latin typeface="Calibri"/>
                <a:cs typeface="Calibri"/>
              </a:rPr>
              <a:t> </a:t>
            </a:r>
            <a:r>
              <a:rPr sz="2294" i="1" dirty="0">
                <a:latin typeface="Calibri"/>
                <a:cs typeface="Calibri"/>
              </a:rPr>
              <a:t>of</a:t>
            </a:r>
            <a:r>
              <a:rPr lang="en-US" sz="2294" i="1" dirty="0">
                <a:latin typeface="Calibri"/>
                <a:cs typeface="Calibri"/>
              </a:rPr>
              <a:t> </a:t>
            </a:r>
            <a:r>
              <a:rPr sz="2294" i="1" dirty="0">
                <a:latin typeface="Calibri"/>
                <a:cs typeface="Calibri"/>
              </a:rPr>
              <a:t>both</a:t>
            </a:r>
            <a:r>
              <a:rPr lang="en-US" sz="2294" i="1" dirty="0">
                <a:latin typeface="Calibri"/>
                <a:cs typeface="Calibri"/>
              </a:rPr>
              <a:t> </a:t>
            </a:r>
            <a:r>
              <a:rPr sz="2294" i="1" dirty="0">
                <a:latin typeface="Calibri"/>
                <a:cs typeface="Calibri"/>
              </a:rPr>
              <a:t>A</a:t>
            </a:r>
            <a:r>
              <a:rPr lang="en-US" sz="2294" i="1" dirty="0">
                <a:latin typeface="Calibri"/>
                <a:cs typeface="Calibri"/>
              </a:rPr>
              <a:t> </a:t>
            </a:r>
            <a:r>
              <a:rPr sz="2294" i="1" dirty="0">
                <a:latin typeface="Calibri"/>
                <a:cs typeface="Calibri"/>
              </a:rPr>
              <a:t>and</a:t>
            </a:r>
            <a:r>
              <a:rPr lang="en-US" sz="2294" i="1" dirty="0">
                <a:latin typeface="Calibri"/>
                <a:cs typeface="Calibri"/>
              </a:rPr>
              <a:t> </a:t>
            </a:r>
            <a:r>
              <a:rPr sz="2294" i="1" dirty="0">
                <a:latin typeface="Calibri"/>
                <a:cs typeface="Calibri"/>
              </a:rPr>
              <a:t>B</a:t>
            </a:r>
            <a:r>
              <a:rPr lang="en-US" sz="2294" i="1" dirty="0">
                <a:latin typeface="Calibri"/>
                <a:cs typeface="Calibri"/>
              </a:rPr>
              <a:t> </a:t>
            </a:r>
            <a:r>
              <a:rPr sz="2294" i="1" dirty="0">
                <a:latin typeface="Calibri"/>
                <a:cs typeface="Calibri"/>
              </a:rPr>
              <a:t>should</a:t>
            </a:r>
            <a:r>
              <a:rPr lang="en-US" sz="2294" i="1" dirty="0">
                <a:latin typeface="Calibri"/>
                <a:cs typeface="Calibri"/>
              </a:rPr>
              <a:t> </a:t>
            </a:r>
            <a:r>
              <a:rPr sz="2294" i="1" dirty="0">
                <a:latin typeface="Calibri"/>
                <a:cs typeface="Calibri"/>
              </a:rPr>
              <a:t>improve</a:t>
            </a:r>
            <a:r>
              <a:rPr lang="en-US" sz="2294" i="1" dirty="0">
                <a:latin typeface="Calibri"/>
                <a:cs typeface="Calibri"/>
              </a:rPr>
              <a:t> </a:t>
            </a:r>
            <a:r>
              <a:rPr sz="2294" i="1" dirty="0">
                <a:latin typeface="Calibri"/>
                <a:cs typeface="Calibri"/>
              </a:rPr>
              <a:t>the</a:t>
            </a:r>
            <a:r>
              <a:rPr lang="en-US" sz="2294" i="1" dirty="0">
                <a:latin typeface="Calibri"/>
                <a:cs typeface="Calibri"/>
              </a:rPr>
              <a:t> </a:t>
            </a:r>
            <a:r>
              <a:rPr sz="2294" i="1" dirty="0">
                <a:latin typeface="Calibri"/>
                <a:cs typeface="Calibri"/>
              </a:rPr>
              <a:t>predictability</a:t>
            </a:r>
            <a:r>
              <a:rPr lang="en-US" sz="2294" i="1" dirty="0">
                <a:latin typeface="Calibri"/>
                <a:cs typeface="Calibri"/>
              </a:rPr>
              <a:t> </a:t>
            </a:r>
            <a:r>
              <a:rPr sz="2294" i="1" dirty="0">
                <a:latin typeface="Calibri"/>
                <a:cs typeface="Calibri"/>
              </a:rPr>
              <a:t>of</a:t>
            </a:r>
            <a:r>
              <a:rPr lang="en-US" sz="2294" i="1" dirty="0">
                <a:latin typeface="Calibri"/>
                <a:cs typeface="Calibri"/>
              </a:rPr>
              <a:t> </a:t>
            </a:r>
            <a:r>
              <a:rPr sz="2294" i="1" dirty="0">
                <a:latin typeface="Calibri"/>
                <a:cs typeface="Calibri"/>
              </a:rPr>
              <a:t>  B,</a:t>
            </a:r>
            <a:r>
              <a:rPr lang="en-US" sz="2294" i="1" dirty="0">
                <a:latin typeface="Calibri"/>
                <a:cs typeface="Calibri"/>
              </a:rPr>
              <a:t> </a:t>
            </a:r>
            <a:r>
              <a:rPr sz="2294" i="1" dirty="0">
                <a:latin typeface="Calibri"/>
                <a:cs typeface="Calibri"/>
              </a:rPr>
              <a:t>as</a:t>
            </a:r>
            <a:r>
              <a:rPr lang="en-US" sz="2294" i="1" dirty="0">
                <a:latin typeface="Calibri"/>
                <a:cs typeface="Calibri"/>
              </a:rPr>
              <a:t> </a:t>
            </a:r>
            <a:r>
              <a:rPr sz="2294" i="1" dirty="0">
                <a:latin typeface="Calibri"/>
                <a:cs typeface="Calibri"/>
              </a:rPr>
              <a:t>compared</a:t>
            </a:r>
            <a:r>
              <a:rPr lang="en-US" sz="2294" i="1" dirty="0">
                <a:latin typeface="Calibri"/>
                <a:cs typeface="Calibri"/>
              </a:rPr>
              <a:t> </a:t>
            </a:r>
            <a:r>
              <a:rPr sz="2294" i="1" dirty="0">
                <a:latin typeface="Calibri"/>
                <a:cs typeface="Calibri"/>
              </a:rPr>
              <a:t>to</a:t>
            </a:r>
            <a:r>
              <a:rPr lang="en-US" sz="2294" i="1" dirty="0">
                <a:latin typeface="Calibri"/>
                <a:cs typeface="Calibri"/>
              </a:rPr>
              <a:t> </a:t>
            </a:r>
            <a:r>
              <a:rPr sz="2294" i="1" dirty="0">
                <a:latin typeface="Calibri"/>
                <a:cs typeface="Calibri"/>
              </a:rPr>
              <a:t>knowledge</a:t>
            </a:r>
            <a:r>
              <a:rPr lang="en-US" sz="2294" i="1" dirty="0">
                <a:latin typeface="Calibri"/>
                <a:cs typeface="Calibri"/>
              </a:rPr>
              <a:t> </a:t>
            </a:r>
            <a:r>
              <a:rPr sz="2294" i="1" dirty="0">
                <a:latin typeface="Calibri"/>
                <a:cs typeface="Calibri"/>
              </a:rPr>
              <a:t>of</a:t>
            </a:r>
            <a:r>
              <a:rPr lang="en-US" sz="2294" i="1" dirty="0">
                <a:latin typeface="Calibri"/>
                <a:cs typeface="Calibri"/>
              </a:rPr>
              <a:t> </a:t>
            </a:r>
            <a:r>
              <a:rPr sz="2294" i="1" dirty="0">
                <a:latin typeface="Calibri"/>
                <a:cs typeface="Calibri"/>
              </a:rPr>
              <a:t>B</a:t>
            </a:r>
            <a:r>
              <a:rPr lang="en-US" sz="2294" i="1" dirty="0">
                <a:latin typeface="Calibri"/>
                <a:cs typeface="Calibri"/>
              </a:rPr>
              <a:t> </a:t>
            </a:r>
            <a:r>
              <a:rPr sz="2294" i="1" dirty="0">
                <a:latin typeface="Calibri"/>
                <a:cs typeface="Calibri"/>
              </a:rPr>
              <a:t>alone.</a:t>
            </a:r>
            <a:endParaRPr sz="2294" dirty="0">
              <a:latin typeface="Calibri"/>
              <a:cs typeface="Calibri"/>
            </a:endParaRPr>
          </a:p>
        </p:txBody>
      </p:sp>
    </p:spTree>
    <p:extLst>
      <p:ext uri="{BB962C8B-B14F-4D97-AF65-F5344CB8AC3E}">
        <p14:creationId xmlns:p14="http://schemas.microsoft.com/office/powerpoint/2010/main" val="22445698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3"/>
          <p:cNvSpPr/>
          <p:nvPr/>
        </p:nvSpPr>
        <p:spPr>
          <a:xfrm>
            <a:off x="2572055" y="969004"/>
            <a:ext cx="5535706" cy="842529"/>
          </a:xfrm>
          <a:prstGeom prst="rect">
            <a:avLst/>
          </a:prstGeom>
          <a:blipFill>
            <a:blip r:embed="rId2" cstate="screen">
              <a:extLst>
                <a:ext uri="{28A0092B-C50C-407E-A947-70E740481C1C}">
                  <a14:useLocalDpi xmlns:a14="http://schemas.microsoft.com/office/drawing/2010/main"/>
                </a:ext>
              </a:extLst>
            </a:blip>
            <a:srcRect/>
            <a:stretch>
              <a:fillRect b="-95514"/>
            </a:stretch>
          </a:blipFill>
        </p:spPr>
        <p:txBody>
          <a:bodyPr wrap="square" lIns="0" tIns="0" rIns="0" bIns="0" rtlCol="0"/>
          <a:lstStyle/>
          <a:p>
            <a:endParaRPr sz="1588"/>
          </a:p>
        </p:txBody>
      </p:sp>
      <p:sp>
        <p:nvSpPr>
          <p:cNvPr id="4" name="object 4"/>
          <p:cNvSpPr txBox="1"/>
          <p:nvPr/>
        </p:nvSpPr>
        <p:spPr>
          <a:xfrm>
            <a:off x="2441537" y="492013"/>
            <a:ext cx="5402581" cy="1799275"/>
          </a:xfrm>
          <a:prstGeom prst="rect">
            <a:avLst/>
          </a:prstGeom>
        </p:spPr>
        <p:txBody>
          <a:bodyPr vert="horz" wrap="square" lIns="0" tIns="0" rIns="0" bIns="0" rtlCol="0">
            <a:spAutoFit/>
          </a:bodyPr>
          <a:lstStyle/>
          <a:p>
            <a:pPr marL="11206"/>
            <a:r>
              <a:rPr sz="1677" dirty="0">
                <a:latin typeface="Calibri"/>
                <a:cs typeface="Calibri"/>
              </a:rPr>
              <a:t>AR</a:t>
            </a:r>
            <a:r>
              <a:rPr lang="en-US" sz="1677" dirty="0">
                <a:latin typeface="Calibri"/>
                <a:cs typeface="Calibri"/>
              </a:rPr>
              <a:t> </a:t>
            </a:r>
            <a:r>
              <a:rPr sz="1677" dirty="0">
                <a:latin typeface="Calibri"/>
                <a:cs typeface="Calibri"/>
              </a:rPr>
              <a:t>Models</a:t>
            </a:r>
            <a:r>
              <a:rPr lang="en-US" sz="1677" dirty="0">
                <a:latin typeface="Calibri"/>
                <a:cs typeface="Calibri"/>
              </a:rPr>
              <a:t> </a:t>
            </a:r>
            <a:r>
              <a:rPr sz="1677" dirty="0">
                <a:latin typeface="Calibri"/>
                <a:cs typeface="Calibri"/>
              </a:rPr>
              <a:t> (prediction</a:t>
            </a:r>
            <a:r>
              <a:rPr lang="en-US" sz="1677" dirty="0">
                <a:latin typeface="Calibri"/>
                <a:cs typeface="Calibri"/>
              </a:rPr>
              <a:t> </a:t>
            </a:r>
            <a:r>
              <a:rPr sz="1677" dirty="0">
                <a:latin typeface="Calibri"/>
                <a:cs typeface="Calibri"/>
              </a:rPr>
              <a:t> of</a:t>
            </a:r>
            <a:r>
              <a:rPr lang="en-US" sz="1677" dirty="0">
                <a:latin typeface="Calibri"/>
                <a:cs typeface="Calibri"/>
              </a:rPr>
              <a:t> </a:t>
            </a:r>
            <a:r>
              <a:rPr sz="1677" dirty="0">
                <a:latin typeface="Calibri"/>
                <a:cs typeface="Calibri"/>
              </a:rPr>
              <a:t>future</a:t>
            </a:r>
            <a:r>
              <a:rPr lang="en-US" sz="1677" dirty="0">
                <a:latin typeface="Calibri"/>
                <a:cs typeface="Calibri"/>
              </a:rPr>
              <a:t> </a:t>
            </a:r>
            <a:r>
              <a:rPr sz="1677" dirty="0">
                <a:latin typeface="Calibri"/>
                <a:cs typeface="Calibri"/>
              </a:rPr>
              <a:t> of</a:t>
            </a:r>
            <a:r>
              <a:rPr lang="en-US" sz="1677" dirty="0">
                <a:latin typeface="Calibri"/>
                <a:cs typeface="Calibri"/>
              </a:rPr>
              <a:t> </a:t>
            </a:r>
            <a:r>
              <a:rPr sz="1677" dirty="0">
                <a:latin typeface="Calibri"/>
                <a:cs typeface="Calibri"/>
              </a:rPr>
              <a:t>a</a:t>
            </a:r>
            <a:r>
              <a:rPr lang="en-US" sz="1677" dirty="0">
                <a:latin typeface="Calibri"/>
                <a:cs typeface="Calibri"/>
              </a:rPr>
              <a:t> </a:t>
            </a:r>
            <a:r>
              <a:rPr sz="1677" dirty="0">
                <a:latin typeface="Calibri"/>
                <a:cs typeface="Calibri"/>
              </a:rPr>
              <a:t>signal</a:t>
            </a:r>
            <a:r>
              <a:rPr lang="en-US" sz="1677" dirty="0">
                <a:latin typeface="Calibri"/>
                <a:cs typeface="Calibri"/>
              </a:rPr>
              <a:t> </a:t>
            </a:r>
            <a:r>
              <a:rPr sz="1677" dirty="0">
                <a:latin typeface="Calibri"/>
                <a:cs typeface="Calibri"/>
              </a:rPr>
              <a:t> by</a:t>
            </a:r>
            <a:r>
              <a:rPr lang="en-US" sz="1677" dirty="0">
                <a:latin typeface="Calibri"/>
                <a:cs typeface="Calibri"/>
              </a:rPr>
              <a:t> </a:t>
            </a:r>
            <a:r>
              <a:rPr sz="1677" dirty="0">
                <a:latin typeface="Calibri"/>
                <a:cs typeface="Calibri"/>
              </a:rPr>
              <a:t>its</a:t>
            </a:r>
            <a:r>
              <a:rPr lang="en-US" sz="1677" dirty="0">
                <a:latin typeface="Calibri"/>
                <a:cs typeface="Calibri"/>
              </a:rPr>
              <a:t> </a:t>
            </a:r>
            <a:r>
              <a:rPr sz="1677" dirty="0">
                <a:latin typeface="Calibri"/>
                <a:cs typeface="Calibri"/>
              </a:rPr>
              <a:t> past)</a:t>
            </a:r>
          </a:p>
          <a:p>
            <a:pPr>
              <a:lnSpc>
                <a:spcPct val="100000"/>
              </a:lnSpc>
            </a:pPr>
            <a:endParaRPr sz="2294" dirty="0">
              <a:latin typeface="Times New Roman"/>
              <a:cs typeface="Times New Roman"/>
            </a:endParaRPr>
          </a:p>
          <a:p>
            <a:pPr marL="298092"/>
            <a:r>
              <a:rPr sz="3000" i="1" spc="13" dirty="0">
                <a:solidFill>
                  <a:schemeClr val="bg1"/>
                </a:solidFill>
                <a:latin typeface="Calibri"/>
                <a:cs typeface="Calibri"/>
              </a:rPr>
              <a:t>X</a:t>
            </a:r>
            <a:r>
              <a:rPr sz="3044" spc="19" baseline="-19323" dirty="0">
                <a:solidFill>
                  <a:schemeClr val="bg1"/>
                </a:solidFill>
                <a:latin typeface="Calibri"/>
                <a:cs typeface="Calibri"/>
              </a:rPr>
              <a:t>1</a:t>
            </a:r>
            <a:endParaRPr sz="3044" baseline="-19323" dirty="0">
              <a:solidFill>
                <a:schemeClr val="bg1"/>
              </a:solidFill>
              <a:latin typeface="Calibri"/>
              <a:cs typeface="Calibri"/>
            </a:endParaRPr>
          </a:p>
          <a:p>
            <a:pPr>
              <a:spcBef>
                <a:spcPts val="4"/>
              </a:spcBef>
            </a:pPr>
            <a:endParaRPr sz="4721" dirty="0">
              <a:latin typeface="Times New Roman"/>
              <a:cs typeface="Times New Roman"/>
            </a:endParaRPr>
          </a:p>
        </p:txBody>
      </p:sp>
      <p:sp>
        <p:nvSpPr>
          <p:cNvPr id="6" name="object 11"/>
          <p:cNvSpPr txBox="1"/>
          <p:nvPr/>
        </p:nvSpPr>
        <p:spPr>
          <a:xfrm>
            <a:off x="2868706" y="2017059"/>
            <a:ext cx="8269941" cy="271613"/>
          </a:xfrm>
          <a:prstGeom prst="rect">
            <a:avLst/>
          </a:prstGeom>
        </p:spPr>
        <p:txBody>
          <a:bodyPr vert="horz" wrap="square" lIns="0" tIns="0" rIns="0" bIns="0" rtlCol="0">
            <a:spAutoFit/>
          </a:bodyPr>
          <a:lstStyle/>
          <a:p>
            <a:pPr marL="11206">
              <a:tabLst>
                <a:tab pos="383822" algn="l"/>
                <a:tab pos="2144360" algn="l"/>
              </a:tabLst>
            </a:pPr>
            <a:r>
              <a:rPr sz="1765" spc="22" dirty="0">
                <a:latin typeface="Arial"/>
                <a:cs typeface="Arial"/>
              </a:rPr>
              <a:t>X</a:t>
            </a:r>
            <a:r>
              <a:rPr lang="en-US" sz="1765" spc="22" baseline="-25000" dirty="0">
                <a:latin typeface="Arial"/>
                <a:cs typeface="Arial"/>
              </a:rPr>
              <a:t>1</a:t>
            </a:r>
            <a:r>
              <a:rPr sz="1765" spc="26" dirty="0">
                <a:latin typeface="Arial"/>
                <a:cs typeface="Arial"/>
              </a:rPr>
              <a:t>(t)</a:t>
            </a:r>
            <a:r>
              <a:rPr lang="en-US" sz="1765" spc="26" dirty="0">
                <a:latin typeface="Arial"/>
                <a:cs typeface="Arial"/>
              </a:rPr>
              <a:t>   </a:t>
            </a:r>
            <a:r>
              <a:rPr sz="1765" spc="26" dirty="0">
                <a:latin typeface="Arial"/>
                <a:cs typeface="Arial"/>
              </a:rPr>
              <a:t>=</a:t>
            </a:r>
            <a:r>
              <a:rPr sz="1765" spc="57" dirty="0">
                <a:latin typeface="Arial"/>
                <a:cs typeface="Arial"/>
              </a:rPr>
              <a:t> </a:t>
            </a:r>
            <a:r>
              <a:rPr lang="en-US" sz="1765" spc="57" dirty="0">
                <a:latin typeface="Arial"/>
                <a:cs typeface="Arial"/>
              </a:rPr>
              <a:t> </a:t>
            </a:r>
            <a:r>
              <a:rPr sz="1765" spc="57" dirty="0">
                <a:latin typeface="Arial"/>
                <a:cs typeface="Arial"/>
              </a:rPr>
              <a:t>−0.5X</a:t>
            </a:r>
            <a:r>
              <a:rPr lang="en-US" sz="1765" spc="22" baseline="-25000" dirty="0">
                <a:latin typeface="Arial"/>
                <a:cs typeface="Arial"/>
              </a:rPr>
              <a:t>1</a:t>
            </a:r>
            <a:r>
              <a:rPr sz="1765" spc="31" dirty="0">
                <a:latin typeface="Arial"/>
                <a:cs typeface="Arial"/>
              </a:rPr>
              <a:t>(t </a:t>
            </a:r>
            <a:r>
              <a:rPr sz="1765" spc="9" dirty="0">
                <a:latin typeface="Arial"/>
                <a:cs typeface="Arial"/>
              </a:rPr>
              <a:t>-</a:t>
            </a:r>
            <a:r>
              <a:rPr sz="1765" spc="-613" dirty="0">
                <a:latin typeface="Arial"/>
                <a:cs typeface="Arial"/>
              </a:rPr>
              <a:t> </a:t>
            </a:r>
            <a:r>
              <a:rPr sz="1765" spc="-88" dirty="0">
                <a:latin typeface="Arial"/>
                <a:cs typeface="Arial"/>
              </a:rPr>
              <a:t>1)</a:t>
            </a:r>
            <a:r>
              <a:rPr lang="en-US" sz="1765" spc="-88" dirty="0">
                <a:latin typeface="Arial"/>
                <a:cs typeface="Arial"/>
              </a:rPr>
              <a:t>   +   0.3</a:t>
            </a:r>
            <a:r>
              <a:rPr lang="en-US" sz="1765" spc="57" dirty="0">
                <a:latin typeface="Arial"/>
                <a:cs typeface="Arial"/>
              </a:rPr>
              <a:t>X</a:t>
            </a:r>
            <a:r>
              <a:rPr lang="en-US" sz="1765" spc="22" baseline="-25000" dirty="0">
                <a:latin typeface="Arial"/>
                <a:cs typeface="Arial"/>
              </a:rPr>
              <a:t>1</a:t>
            </a:r>
            <a:r>
              <a:rPr lang="en-US" sz="1765" spc="31" dirty="0">
                <a:latin typeface="Arial"/>
                <a:cs typeface="Arial"/>
              </a:rPr>
              <a:t>(t </a:t>
            </a:r>
            <a:r>
              <a:rPr lang="en-US" sz="1765" spc="9" dirty="0">
                <a:latin typeface="Arial"/>
                <a:cs typeface="Arial"/>
              </a:rPr>
              <a:t>-</a:t>
            </a:r>
            <a:r>
              <a:rPr lang="en-US" sz="1765" spc="-613" dirty="0">
                <a:latin typeface="Arial"/>
                <a:cs typeface="Arial"/>
              </a:rPr>
              <a:t> </a:t>
            </a:r>
            <a:r>
              <a:rPr lang="en-US" sz="1765" spc="-88" dirty="0">
                <a:latin typeface="Arial"/>
                <a:cs typeface="Arial"/>
              </a:rPr>
              <a:t>2)    +    0.1</a:t>
            </a:r>
            <a:r>
              <a:rPr lang="en-US" sz="1765" spc="57" dirty="0">
                <a:latin typeface="Arial"/>
                <a:cs typeface="Arial"/>
              </a:rPr>
              <a:t>X</a:t>
            </a:r>
            <a:r>
              <a:rPr lang="en-US" sz="1765" spc="22" baseline="-25000" dirty="0">
                <a:latin typeface="Arial"/>
                <a:cs typeface="Arial"/>
              </a:rPr>
              <a:t>1</a:t>
            </a:r>
            <a:r>
              <a:rPr lang="en-US" sz="1765" spc="31" dirty="0">
                <a:latin typeface="Arial"/>
                <a:cs typeface="Arial"/>
              </a:rPr>
              <a:t>(t </a:t>
            </a:r>
            <a:r>
              <a:rPr lang="en-US" sz="1765" spc="9" dirty="0">
                <a:latin typeface="Arial"/>
                <a:cs typeface="Arial"/>
              </a:rPr>
              <a:t>-</a:t>
            </a:r>
            <a:r>
              <a:rPr lang="en-US" sz="1765" spc="-613" dirty="0">
                <a:latin typeface="Arial"/>
                <a:cs typeface="Arial"/>
              </a:rPr>
              <a:t> </a:t>
            </a:r>
            <a:r>
              <a:rPr lang="en-US" sz="1765" spc="-88" dirty="0">
                <a:latin typeface="Arial"/>
                <a:cs typeface="Arial"/>
              </a:rPr>
              <a:t>3) …</a:t>
            </a:r>
            <a:endParaRPr sz="1765" dirty="0">
              <a:latin typeface="Arial"/>
              <a:cs typeface="Arial"/>
            </a:endParaRPr>
          </a:p>
        </p:txBody>
      </p:sp>
    </p:spTree>
    <p:extLst>
      <p:ext uri="{BB962C8B-B14F-4D97-AF65-F5344CB8AC3E}">
        <p14:creationId xmlns:p14="http://schemas.microsoft.com/office/powerpoint/2010/main" val="42451625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2577353" y="974912"/>
            <a:ext cx="5535706" cy="1647265"/>
          </a:xfrm>
          <a:prstGeom prst="rect">
            <a:avLst/>
          </a:prstGeom>
          <a:blipFill>
            <a:blip r:embed="rId2" cstate="screen">
              <a:extLst>
                <a:ext uri="{28A0092B-C50C-407E-A947-70E740481C1C}">
                  <a14:useLocalDpi xmlns:a14="http://schemas.microsoft.com/office/drawing/2010/main"/>
                </a:ext>
              </a:extLst>
            </a:blip>
            <a:stretch>
              <a:fillRect/>
            </a:stretch>
          </a:blipFill>
        </p:spPr>
        <p:txBody>
          <a:bodyPr wrap="square" lIns="0" tIns="0" rIns="0" bIns="0" rtlCol="0"/>
          <a:lstStyle/>
          <a:p>
            <a:endParaRPr sz="1588"/>
          </a:p>
        </p:txBody>
      </p:sp>
      <p:sp>
        <p:nvSpPr>
          <p:cNvPr id="4" name="object 4"/>
          <p:cNvSpPr txBox="1"/>
          <p:nvPr/>
        </p:nvSpPr>
        <p:spPr>
          <a:xfrm>
            <a:off x="2441537" y="492013"/>
            <a:ext cx="5402581" cy="1941814"/>
          </a:xfrm>
          <a:prstGeom prst="rect">
            <a:avLst/>
          </a:prstGeom>
        </p:spPr>
        <p:txBody>
          <a:bodyPr vert="horz" wrap="square" lIns="0" tIns="0" rIns="0" bIns="0" rtlCol="0">
            <a:spAutoFit/>
          </a:bodyPr>
          <a:lstStyle/>
          <a:p>
            <a:pPr marL="11206"/>
            <a:r>
              <a:rPr sz="1677" dirty="0">
                <a:latin typeface="Calibri"/>
                <a:cs typeface="Calibri"/>
              </a:rPr>
              <a:t>AR</a:t>
            </a:r>
            <a:r>
              <a:rPr lang="en-US" sz="1677" dirty="0">
                <a:latin typeface="Calibri"/>
                <a:cs typeface="Calibri"/>
              </a:rPr>
              <a:t> </a:t>
            </a:r>
            <a:r>
              <a:rPr sz="1677" dirty="0">
                <a:latin typeface="Calibri"/>
                <a:cs typeface="Calibri"/>
              </a:rPr>
              <a:t>Models</a:t>
            </a:r>
            <a:r>
              <a:rPr lang="en-US" sz="1677" dirty="0">
                <a:latin typeface="Calibri"/>
                <a:cs typeface="Calibri"/>
              </a:rPr>
              <a:t> </a:t>
            </a:r>
            <a:r>
              <a:rPr sz="1677" dirty="0">
                <a:latin typeface="Calibri"/>
                <a:cs typeface="Calibri"/>
              </a:rPr>
              <a:t> (prediction</a:t>
            </a:r>
            <a:r>
              <a:rPr lang="en-US" sz="1677" dirty="0">
                <a:latin typeface="Calibri"/>
                <a:cs typeface="Calibri"/>
              </a:rPr>
              <a:t> </a:t>
            </a:r>
            <a:r>
              <a:rPr sz="1677" dirty="0">
                <a:latin typeface="Calibri"/>
                <a:cs typeface="Calibri"/>
              </a:rPr>
              <a:t> of</a:t>
            </a:r>
            <a:r>
              <a:rPr lang="en-US" sz="1677" dirty="0">
                <a:latin typeface="Calibri"/>
                <a:cs typeface="Calibri"/>
              </a:rPr>
              <a:t> </a:t>
            </a:r>
            <a:r>
              <a:rPr sz="1677" dirty="0">
                <a:latin typeface="Calibri"/>
                <a:cs typeface="Calibri"/>
              </a:rPr>
              <a:t>future</a:t>
            </a:r>
            <a:r>
              <a:rPr lang="en-US" sz="1677" dirty="0">
                <a:latin typeface="Calibri"/>
                <a:cs typeface="Calibri"/>
              </a:rPr>
              <a:t> </a:t>
            </a:r>
            <a:r>
              <a:rPr sz="1677" dirty="0">
                <a:latin typeface="Calibri"/>
                <a:cs typeface="Calibri"/>
              </a:rPr>
              <a:t> of</a:t>
            </a:r>
            <a:r>
              <a:rPr lang="en-US" sz="1677" dirty="0">
                <a:latin typeface="Calibri"/>
                <a:cs typeface="Calibri"/>
              </a:rPr>
              <a:t> </a:t>
            </a:r>
            <a:r>
              <a:rPr sz="1677" dirty="0">
                <a:latin typeface="Calibri"/>
                <a:cs typeface="Calibri"/>
              </a:rPr>
              <a:t>a</a:t>
            </a:r>
            <a:r>
              <a:rPr lang="en-US" sz="1677" dirty="0">
                <a:latin typeface="Calibri"/>
                <a:cs typeface="Calibri"/>
              </a:rPr>
              <a:t> </a:t>
            </a:r>
            <a:r>
              <a:rPr sz="1677" dirty="0">
                <a:latin typeface="Calibri"/>
                <a:cs typeface="Calibri"/>
              </a:rPr>
              <a:t>signal</a:t>
            </a:r>
            <a:r>
              <a:rPr lang="en-US" sz="1677" dirty="0">
                <a:latin typeface="Calibri"/>
                <a:cs typeface="Calibri"/>
              </a:rPr>
              <a:t> </a:t>
            </a:r>
            <a:r>
              <a:rPr sz="1677" dirty="0">
                <a:latin typeface="Calibri"/>
                <a:cs typeface="Calibri"/>
              </a:rPr>
              <a:t> by</a:t>
            </a:r>
            <a:r>
              <a:rPr lang="en-US" sz="1677" dirty="0">
                <a:latin typeface="Calibri"/>
                <a:cs typeface="Calibri"/>
              </a:rPr>
              <a:t> </a:t>
            </a:r>
            <a:r>
              <a:rPr sz="1677" dirty="0">
                <a:latin typeface="Calibri"/>
                <a:cs typeface="Calibri"/>
              </a:rPr>
              <a:t>its</a:t>
            </a:r>
            <a:r>
              <a:rPr lang="en-US" sz="1677" dirty="0">
                <a:latin typeface="Calibri"/>
                <a:cs typeface="Calibri"/>
              </a:rPr>
              <a:t> </a:t>
            </a:r>
            <a:r>
              <a:rPr sz="1677" dirty="0">
                <a:latin typeface="Calibri"/>
                <a:cs typeface="Calibri"/>
              </a:rPr>
              <a:t> past)</a:t>
            </a:r>
          </a:p>
          <a:p>
            <a:pPr>
              <a:lnSpc>
                <a:spcPct val="100000"/>
              </a:lnSpc>
            </a:pPr>
            <a:endParaRPr sz="2294" dirty="0">
              <a:latin typeface="Times New Roman"/>
              <a:cs typeface="Times New Roman"/>
            </a:endParaRPr>
          </a:p>
          <a:p>
            <a:pPr marL="298092"/>
            <a:r>
              <a:rPr sz="3000" i="1" spc="13" dirty="0">
                <a:solidFill>
                  <a:schemeClr val="bg1"/>
                </a:solidFill>
                <a:latin typeface="Calibri"/>
                <a:cs typeface="Calibri"/>
              </a:rPr>
              <a:t>X</a:t>
            </a:r>
            <a:r>
              <a:rPr sz="3044" spc="19" baseline="-19323" dirty="0">
                <a:solidFill>
                  <a:schemeClr val="bg1"/>
                </a:solidFill>
                <a:latin typeface="Calibri"/>
                <a:cs typeface="Calibri"/>
              </a:rPr>
              <a:t>1</a:t>
            </a:r>
            <a:endParaRPr lang="en-US" sz="3044" baseline="-19323" dirty="0">
              <a:solidFill>
                <a:schemeClr val="bg1"/>
              </a:solidFill>
              <a:latin typeface="Calibri"/>
              <a:cs typeface="Calibri"/>
            </a:endParaRPr>
          </a:p>
          <a:p>
            <a:pPr marL="298092"/>
            <a:endParaRPr sz="2647" dirty="0">
              <a:solidFill>
                <a:schemeClr val="bg1"/>
              </a:solidFill>
              <a:latin typeface="Times New Roman"/>
              <a:cs typeface="Times New Roman"/>
            </a:endParaRPr>
          </a:p>
          <a:p>
            <a:pPr marL="298092"/>
            <a:r>
              <a:rPr sz="3000" i="1" spc="13" dirty="0">
                <a:solidFill>
                  <a:schemeClr val="bg1"/>
                </a:solidFill>
                <a:latin typeface="Calibri"/>
                <a:cs typeface="Calibri"/>
              </a:rPr>
              <a:t>X</a:t>
            </a:r>
            <a:r>
              <a:rPr sz="3044" spc="19" baseline="-19323" dirty="0">
                <a:solidFill>
                  <a:schemeClr val="bg1"/>
                </a:solidFill>
                <a:latin typeface="Calibri"/>
                <a:cs typeface="Calibri"/>
              </a:rPr>
              <a:t>2</a:t>
            </a:r>
            <a:endParaRPr sz="3044" baseline="-19323" dirty="0">
              <a:solidFill>
                <a:schemeClr val="bg1"/>
              </a:solidFill>
              <a:latin typeface="Calibri"/>
              <a:cs typeface="Calibri"/>
            </a:endParaRPr>
          </a:p>
        </p:txBody>
      </p:sp>
    </p:spTree>
    <p:extLst>
      <p:ext uri="{BB962C8B-B14F-4D97-AF65-F5344CB8AC3E}">
        <p14:creationId xmlns:p14="http://schemas.microsoft.com/office/powerpoint/2010/main" val="40460215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570517" y="3503511"/>
            <a:ext cx="5542542" cy="1714500"/>
          </a:xfrm>
          <a:prstGeom prst="rect">
            <a:avLst/>
          </a:prstGeom>
          <a:blipFill>
            <a:blip r:embed="rId2" cstate="screen">
              <a:extLst>
                <a:ext uri="{28A0092B-C50C-407E-A947-70E740481C1C}">
                  <a14:useLocalDpi xmlns:a14="http://schemas.microsoft.com/office/drawing/2010/main"/>
                </a:ext>
              </a:extLst>
            </a:blip>
            <a:stretch>
              <a:fillRect/>
            </a:stretch>
          </a:blipFill>
        </p:spPr>
        <p:txBody>
          <a:bodyPr wrap="square" lIns="0" tIns="0" rIns="0" bIns="0" rtlCol="0"/>
          <a:lstStyle/>
          <a:p>
            <a:endParaRPr sz="1588"/>
          </a:p>
        </p:txBody>
      </p:sp>
      <p:sp>
        <p:nvSpPr>
          <p:cNvPr id="3" name="object 3"/>
          <p:cNvSpPr/>
          <p:nvPr/>
        </p:nvSpPr>
        <p:spPr>
          <a:xfrm>
            <a:off x="2577353" y="974912"/>
            <a:ext cx="5535706" cy="1647265"/>
          </a:xfrm>
          <a:prstGeom prst="rect">
            <a:avLst/>
          </a:prstGeom>
          <a:blipFill>
            <a:blip r:embed="rId3" cstate="screen">
              <a:extLst>
                <a:ext uri="{28A0092B-C50C-407E-A947-70E740481C1C}">
                  <a14:useLocalDpi xmlns:a14="http://schemas.microsoft.com/office/drawing/2010/main"/>
                </a:ext>
              </a:extLst>
            </a:blip>
            <a:stretch>
              <a:fillRect/>
            </a:stretch>
          </a:blipFill>
        </p:spPr>
        <p:txBody>
          <a:bodyPr wrap="square" lIns="0" tIns="0" rIns="0" bIns="0" rtlCol="0"/>
          <a:lstStyle/>
          <a:p>
            <a:endParaRPr sz="1588"/>
          </a:p>
        </p:txBody>
      </p:sp>
      <p:sp>
        <p:nvSpPr>
          <p:cNvPr id="4" name="object 4"/>
          <p:cNvSpPr txBox="1"/>
          <p:nvPr/>
        </p:nvSpPr>
        <p:spPr>
          <a:xfrm>
            <a:off x="2441537" y="492013"/>
            <a:ext cx="5402581" cy="1941814"/>
          </a:xfrm>
          <a:prstGeom prst="rect">
            <a:avLst/>
          </a:prstGeom>
        </p:spPr>
        <p:txBody>
          <a:bodyPr vert="horz" wrap="square" lIns="0" tIns="0" rIns="0" bIns="0" rtlCol="0">
            <a:spAutoFit/>
          </a:bodyPr>
          <a:lstStyle/>
          <a:p>
            <a:pPr marL="11206"/>
            <a:r>
              <a:rPr sz="1677" dirty="0">
                <a:latin typeface="Calibri"/>
                <a:cs typeface="Calibri"/>
              </a:rPr>
              <a:t>AR</a:t>
            </a:r>
            <a:r>
              <a:rPr lang="en-US" sz="1677" dirty="0">
                <a:latin typeface="Calibri"/>
                <a:cs typeface="Calibri"/>
              </a:rPr>
              <a:t> </a:t>
            </a:r>
            <a:r>
              <a:rPr sz="1677" dirty="0">
                <a:latin typeface="Calibri"/>
                <a:cs typeface="Calibri"/>
              </a:rPr>
              <a:t>Models</a:t>
            </a:r>
            <a:r>
              <a:rPr lang="en-US" sz="1677" dirty="0">
                <a:latin typeface="Calibri"/>
                <a:cs typeface="Calibri"/>
              </a:rPr>
              <a:t> </a:t>
            </a:r>
            <a:r>
              <a:rPr sz="1677" dirty="0">
                <a:latin typeface="Calibri"/>
                <a:cs typeface="Calibri"/>
              </a:rPr>
              <a:t> (prediction</a:t>
            </a:r>
            <a:r>
              <a:rPr lang="en-US" sz="1677" dirty="0">
                <a:latin typeface="Calibri"/>
                <a:cs typeface="Calibri"/>
              </a:rPr>
              <a:t> </a:t>
            </a:r>
            <a:r>
              <a:rPr sz="1677" dirty="0">
                <a:latin typeface="Calibri"/>
                <a:cs typeface="Calibri"/>
              </a:rPr>
              <a:t> of</a:t>
            </a:r>
            <a:r>
              <a:rPr lang="en-US" sz="1677" dirty="0">
                <a:latin typeface="Calibri"/>
                <a:cs typeface="Calibri"/>
              </a:rPr>
              <a:t> </a:t>
            </a:r>
            <a:r>
              <a:rPr sz="1677" dirty="0">
                <a:latin typeface="Calibri"/>
                <a:cs typeface="Calibri"/>
              </a:rPr>
              <a:t>future</a:t>
            </a:r>
            <a:r>
              <a:rPr lang="en-US" sz="1677" dirty="0">
                <a:latin typeface="Calibri"/>
                <a:cs typeface="Calibri"/>
              </a:rPr>
              <a:t> </a:t>
            </a:r>
            <a:r>
              <a:rPr sz="1677" dirty="0">
                <a:latin typeface="Calibri"/>
                <a:cs typeface="Calibri"/>
              </a:rPr>
              <a:t> of</a:t>
            </a:r>
            <a:r>
              <a:rPr lang="en-US" sz="1677" dirty="0">
                <a:latin typeface="Calibri"/>
                <a:cs typeface="Calibri"/>
              </a:rPr>
              <a:t> </a:t>
            </a:r>
            <a:r>
              <a:rPr sz="1677" dirty="0">
                <a:latin typeface="Calibri"/>
                <a:cs typeface="Calibri"/>
              </a:rPr>
              <a:t>a</a:t>
            </a:r>
            <a:r>
              <a:rPr lang="en-US" sz="1677" dirty="0">
                <a:latin typeface="Calibri"/>
                <a:cs typeface="Calibri"/>
              </a:rPr>
              <a:t> </a:t>
            </a:r>
            <a:r>
              <a:rPr sz="1677" dirty="0">
                <a:latin typeface="Calibri"/>
                <a:cs typeface="Calibri"/>
              </a:rPr>
              <a:t>signal</a:t>
            </a:r>
            <a:r>
              <a:rPr lang="en-US" sz="1677" dirty="0">
                <a:latin typeface="Calibri"/>
                <a:cs typeface="Calibri"/>
              </a:rPr>
              <a:t> </a:t>
            </a:r>
            <a:r>
              <a:rPr sz="1677" dirty="0">
                <a:latin typeface="Calibri"/>
                <a:cs typeface="Calibri"/>
              </a:rPr>
              <a:t> by</a:t>
            </a:r>
            <a:r>
              <a:rPr lang="en-US" sz="1677" dirty="0">
                <a:latin typeface="Calibri"/>
                <a:cs typeface="Calibri"/>
              </a:rPr>
              <a:t> </a:t>
            </a:r>
            <a:r>
              <a:rPr sz="1677" dirty="0">
                <a:latin typeface="Calibri"/>
                <a:cs typeface="Calibri"/>
              </a:rPr>
              <a:t>its</a:t>
            </a:r>
            <a:r>
              <a:rPr lang="en-US" sz="1677" dirty="0">
                <a:latin typeface="Calibri"/>
                <a:cs typeface="Calibri"/>
              </a:rPr>
              <a:t> </a:t>
            </a:r>
            <a:r>
              <a:rPr sz="1677" dirty="0">
                <a:latin typeface="Calibri"/>
                <a:cs typeface="Calibri"/>
              </a:rPr>
              <a:t> past)</a:t>
            </a:r>
          </a:p>
          <a:p>
            <a:pPr>
              <a:lnSpc>
                <a:spcPct val="100000"/>
              </a:lnSpc>
            </a:pPr>
            <a:endParaRPr sz="2294" dirty="0">
              <a:latin typeface="Times New Roman"/>
              <a:cs typeface="Times New Roman"/>
            </a:endParaRPr>
          </a:p>
          <a:p>
            <a:pPr marL="298092"/>
            <a:r>
              <a:rPr sz="3000" i="1" spc="13" dirty="0">
                <a:solidFill>
                  <a:schemeClr val="bg1"/>
                </a:solidFill>
                <a:latin typeface="Calibri"/>
                <a:cs typeface="Calibri"/>
              </a:rPr>
              <a:t>X</a:t>
            </a:r>
            <a:r>
              <a:rPr sz="3044" spc="19" baseline="-19323" dirty="0">
                <a:solidFill>
                  <a:schemeClr val="bg1"/>
                </a:solidFill>
                <a:latin typeface="Calibri"/>
                <a:cs typeface="Calibri"/>
              </a:rPr>
              <a:t>1</a:t>
            </a:r>
            <a:endParaRPr lang="en-US" sz="3044" baseline="-19323" dirty="0">
              <a:solidFill>
                <a:schemeClr val="bg1"/>
              </a:solidFill>
              <a:latin typeface="Calibri"/>
              <a:cs typeface="Calibri"/>
            </a:endParaRPr>
          </a:p>
          <a:p>
            <a:pPr marL="298092"/>
            <a:endParaRPr sz="2647" dirty="0">
              <a:solidFill>
                <a:schemeClr val="bg1"/>
              </a:solidFill>
              <a:latin typeface="Times New Roman"/>
              <a:cs typeface="Times New Roman"/>
            </a:endParaRPr>
          </a:p>
          <a:p>
            <a:pPr marL="298092"/>
            <a:r>
              <a:rPr sz="3000" i="1" spc="13" dirty="0">
                <a:solidFill>
                  <a:schemeClr val="bg1"/>
                </a:solidFill>
                <a:latin typeface="Calibri"/>
                <a:cs typeface="Calibri"/>
              </a:rPr>
              <a:t>X</a:t>
            </a:r>
            <a:r>
              <a:rPr sz="3044" spc="19" baseline="-19323" dirty="0">
                <a:solidFill>
                  <a:schemeClr val="bg1"/>
                </a:solidFill>
                <a:latin typeface="Calibri"/>
                <a:cs typeface="Calibri"/>
              </a:rPr>
              <a:t>2</a:t>
            </a:r>
            <a:endParaRPr sz="3044" baseline="-19323" dirty="0">
              <a:solidFill>
                <a:schemeClr val="bg1"/>
              </a:solidFill>
              <a:latin typeface="Calibri"/>
              <a:cs typeface="Calibri"/>
            </a:endParaRPr>
          </a:p>
        </p:txBody>
      </p:sp>
      <p:sp>
        <p:nvSpPr>
          <p:cNvPr id="5" name="object 5"/>
          <p:cNvSpPr txBox="1"/>
          <p:nvPr/>
        </p:nvSpPr>
        <p:spPr>
          <a:xfrm>
            <a:off x="2257361" y="3003448"/>
            <a:ext cx="8074463" cy="3234219"/>
          </a:xfrm>
          <a:prstGeom prst="rect">
            <a:avLst/>
          </a:prstGeom>
        </p:spPr>
        <p:txBody>
          <a:bodyPr vert="horz" wrap="square" lIns="0" tIns="0" rIns="0" bIns="0" rtlCol="0">
            <a:spAutoFit/>
          </a:bodyPr>
          <a:lstStyle/>
          <a:p>
            <a:pPr marL="194992"/>
            <a:r>
              <a:rPr sz="1677" dirty="0">
                <a:latin typeface="Calibri"/>
                <a:cs typeface="Calibri"/>
              </a:rPr>
              <a:t>VAR</a:t>
            </a:r>
            <a:r>
              <a:rPr lang="en-US" sz="1677" dirty="0">
                <a:latin typeface="Calibri"/>
                <a:cs typeface="Calibri"/>
              </a:rPr>
              <a:t> </a:t>
            </a:r>
            <a:r>
              <a:rPr sz="1677" dirty="0">
                <a:latin typeface="Calibri"/>
                <a:cs typeface="Calibri"/>
              </a:rPr>
              <a:t>Models</a:t>
            </a:r>
            <a:r>
              <a:rPr lang="en-US" sz="1677" dirty="0">
                <a:latin typeface="Calibri"/>
                <a:cs typeface="Calibri"/>
              </a:rPr>
              <a:t> </a:t>
            </a:r>
            <a:r>
              <a:rPr sz="1677" dirty="0">
                <a:latin typeface="Calibri"/>
                <a:cs typeface="Calibri"/>
              </a:rPr>
              <a:t> (prediction</a:t>
            </a:r>
            <a:r>
              <a:rPr lang="en-US" sz="1677" dirty="0">
                <a:latin typeface="Calibri"/>
                <a:cs typeface="Calibri"/>
              </a:rPr>
              <a:t> </a:t>
            </a:r>
            <a:r>
              <a:rPr sz="1677" dirty="0">
                <a:latin typeface="Calibri"/>
                <a:cs typeface="Calibri"/>
              </a:rPr>
              <a:t> of</a:t>
            </a:r>
            <a:r>
              <a:rPr lang="en-US" sz="1677" dirty="0">
                <a:latin typeface="Calibri"/>
                <a:cs typeface="Calibri"/>
              </a:rPr>
              <a:t> </a:t>
            </a:r>
            <a:r>
              <a:rPr sz="1677" dirty="0">
                <a:latin typeface="Calibri"/>
                <a:cs typeface="Calibri"/>
              </a:rPr>
              <a:t>future</a:t>
            </a:r>
            <a:r>
              <a:rPr lang="en-US" sz="1677" dirty="0">
                <a:latin typeface="Calibri"/>
                <a:cs typeface="Calibri"/>
              </a:rPr>
              <a:t> </a:t>
            </a:r>
            <a:r>
              <a:rPr sz="1677" dirty="0">
                <a:latin typeface="Calibri"/>
                <a:cs typeface="Calibri"/>
              </a:rPr>
              <a:t>of</a:t>
            </a:r>
            <a:r>
              <a:rPr lang="en-US" sz="1677" dirty="0">
                <a:latin typeface="Calibri"/>
                <a:cs typeface="Calibri"/>
              </a:rPr>
              <a:t> </a:t>
            </a:r>
            <a:r>
              <a:rPr sz="1677" dirty="0">
                <a:latin typeface="Calibri"/>
                <a:cs typeface="Calibri"/>
              </a:rPr>
              <a:t>a</a:t>
            </a:r>
            <a:r>
              <a:rPr lang="en-US" sz="1677" dirty="0">
                <a:latin typeface="Calibri"/>
                <a:cs typeface="Calibri"/>
              </a:rPr>
              <a:t> </a:t>
            </a:r>
            <a:r>
              <a:rPr sz="1677" dirty="0">
                <a:latin typeface="Calibri"/>
                <a:cs typeface="Calibri"/>
              </a:rPr>
              <a:t>signal</a:t>
            </a:r>
            <a:r>
              <a:rPr lang="en-US" sz="1677" dirty="0">
                <a:latin typeface="Calibri"/>
                <a:cs typeface="Calibri"/>
              </a:rPr>
              <a:t> </a:t>
            </a:r>
            <a:r>
              <a:rPr sz="1677" dirty="0">
                <a:latin typeface="Calibri"/>
                <a:cs typeface="Calibri"/>
              </a:rPr>
              <a:t> by</a:t>
            </a:r>
            <a:r>
              <a:rPr lang="en-US" sz="1677" dirty="0">
                <a:latin typeface="Calibri"/>
                <a:cs typeface="Calibri"/>
              </a:rPr>
              <a:t> </a:t>
            </a:r>
            <a:r>
              <a:rPr sz="1677" dirty="0">
                <a:latin typeface="Calibri"/>
                <a:cs typeface="Calibri"/>
              </a:rPr>
              <a:t>its</a:t>
            </a:r>
            <a:r>
              <a:rPr lang="en-US" sz="1677" dirty="0">
                <a:latin typeface="Calibri"/>
                <a:cs typeface="Calibri"/>
              </a:rPr>
              <a:t> </a:t>
            </a:r>
            <a:r>
              <a:rPr sz="1677" dirty="0">
                <a:latin typeface="Calibri"/>
                <a:cs typeface="Calibri"/>
              </a:rPr>
              <a:t> past</a:t>
            </a:r>
            <a:r>
              <a:rPr lang="en-US" sz="1677" dirty="0">
                <a:latin typeface="Calibri"/>
                <a:cs typeface="Calibri"/>
              </a:rPr>
              <a:t> </a:t>
            </a:r>
            <a:r>
              <a:rPr sz="1677" dirty="0">
                <a:latin typeface="Calibri"/>
                <a:cs typeface="Calibri"/>
              </a:rPr>
              <a:t>+</a:t>
            </a:r>
            <a:r>
              <a:rPr lang="en-US" sz="1677" dirty="0">
                <a:latin typeface="Calibri"/>
                <a:cs typeface="Calibri"/>
              </a:rPr>
              <a:t> </a:t>
            </a:r>
            <a:r>
              <a:rPr sz="1677" dirty="0">
                <a:latin typeface="Calibri"/>
                <a:cs typeface="Calibri"/>
              </a:rPr>
              <a:t>the</a:t>
            </a:r>
            <a:r>
              <a:rPr lang="en-US" sz="1677" dirty="0">
                <a:latin typeface="Calibri"/>
                <a:cs typeface="Calibri"/>
              </a:rPr>
              <a:t> </a:t>
            </a:r>
            <a:r>
              <a:rPr sz="1677" dirty="0">
                <a:latin typeface="Calibri"/>
                <a:cs typeface="Calibri"/>
              </a:rPr>
              <a:t> other</a:t>
            </a:r>
            <a:r>
              <a:rPr lang="en-US" sz="1677" dirty="0">
                <a:latin typeface="Calibri"/>
                <a:cs typeface="Calibri"/>
              </a:rPr>
              <a:t> </a:t>
            </a:r>
            <a:r>
              <a:rPr sz="1677" dirty="0">
                <a:latin typeface="Calibri"/>
                <a:cs typeface="Calibri"/>
              </a:rPr>
              <a:t>signal's</a:t>
            </a:r>
            <a:r>
              <a:rPr lang="en-US" sz="1677" dirty="0">
                <a:latin typeface="Calibri"/>
                <a:cs typeface="Calibri"/>
              </a:rPr>
              <a:t> </a:t>
            </a:r>
            <a:r>
              <a:rPr sz="1677" dirty="0">
                <a:latin typeface="Calibri"/>
                <a:cs typeface="Calibri"/>
              </a:rPr>
              <a:t> past)</a:t>
            </a:r>
          </a:p>
          <a:p>
            <a:pPr>
              <a:lnSpc>
                <a:spcPct val="100000"/>
              </a:lnSpc>
            </a:pPr>
            <a:endParaRPr sz="1677" dirty="0">
              <a:latin typeface="Times New Roman"/>
              <a:cs typeface="Times New Roman"/>
            </a:endParaRPr>
          </a:p>
          <a:p>
            <a:pPr marL="11206">
              <a:spcBef>
                <a:spcPts val="1156"/>
              </a:spcBef>
            </a:pPr>
            <a:r>
              <a:rPr lang="en-US" sz="3000" i="1" dirty="0">
                <a:solidFill>
                  <a:schemeClr val="bg1"/>
                </a:solidFill>
                <a:latin typeface="Calibri"/>
                <a:cs typeface="Calibri"/>
              </a:rPr>
              <a:t>     </a:t>
            </a:r>
            <a:r>
              <a:rPr sz="3000" i="1" dirty="0">
                <a:solidFill>
                  <a:schemeClr val="bg1"/>
                </a:solidFill>
                <a:latin typeface="Calibri"/>
                <a:cs typeface="Calibri"/>
              </a:rPr>
              <a:t>X</a:t>
            </a:r>
            <a:r>
              <a:rPr sz="3044" baseline="-19323" dirty="0">
                <a:solidFill>
                  <a:schemeClr val="bg1"/>
                </a:solidFill>
                <a:latin typeface="Calibri"/>
                <a:cs typeface="Calibri"/>
              </a:rPr>
              <a:t>1</a:t>
            </a:r>
            <a:r>
              <a:rPr lang="en-US" sz="3044" dirty="0">
                <a:solidFill>
                  <a:schemeClr val="bg1"/>
                </a:solidFill>
                <a:latin typeface="Calibri"/>
                <a:cs typeface="Calibri"/>
              </a:rPr>
              <a:t> </a:t>
            </a:r>
          </a:p>
          <a:p>
            <a:pPr>
              <a:lnSpc>
                <a:spcPct val="100000"/>
              </a:lnSpc>
            </a:pPr>
            <a:endParaRPr sz="882" dirty="0">
              <a:solidFill>
                <a:schemeClr val="bg1"/>
              </a:solidFill>
              <a:latin typeface="Times New Roman"/>
              <a:cs typeface="Times New Roman"/>
            </a:endParaRPr>
          </a:p>
          <a:p>
            <a:pPr marL="11206">
              <a:spcBef>
                <a:spcPts val="2184"/>
              </a:spcBef>
            </a:pPr>
            <a:r>
              <a:rPr lang="en-US" sz="882" i="1" baseline="13071" dirty="0">
                <a:solidFill>
                  <a:schemeClr val="bg1"/>
                </a:solidFill>
                <a:latin typeface="Calibri"/>
                <a:cs typeface="Calibri"/>
              </a:rPr>
              <a:t>                  </a:t>
            </a:r>
            <a:r>
              <a:rPr lang="en-US" sz="4500" i="1" baseline="13071" dirty="0">
                <a:solidFill>
                  <a:schemeClr val="bg1"/>
                </a:solidFill>
                <a:latin typeface="Calibri"/>
                <a:cs typeface="Calibri"/>
              </a:rPr>
              <a:t> </a:t>
            </a:r>
            <a:r>
              <a:rPr sz="4500" i="1" baseline="13071" dirty="0">
                <a:solidFill>
                  <a:schemeClr val="bg1"/>
                </a:solidFill>
                <a:latin typeface="Calibri"/>
                <a:cs typeface="Calibri"/>
              </a:rPr>
              <a:t>X</a:t>
            </a:r>
            <a:r>
              <a:rPr sz="2030" dirty="0">
                <a:solidFill>
                  <a:schemeClr val="bg1"/>
                </a:solidFill>
                <a:latin typeface="Calibri"/>
                <a:cs typeface="Calibri"/>
              </a:rPr>
              <a:t>2</a:t>
            </a:r>
            <a:r>
              <a:rPr lang="en-US" sz="2030" dirty="0">
                <a:solidFill>
                  <a:schemeClr val="bg1"/>
                </a:solidFill>
                <a:latin typeface="Calibri"/>
                <a:cs typeface="Calibri"/>
              </a:rPr>
              <a:t> </a:t>
            </a:r>
          </a:p>
          <a:p>
            <a:pPr marL="11206">
              <a:spcBef>
                <a:spcPts val="2184"/>
              </a:spcBef>
            </a:pPr>
            <a:endParaRPr lang="en-US" sz="882" dirty="0">
              <a:latin typeface="Calibri"/>
              <a:cs typeface="Calibri"/>
            </a:endParaRPr>
          </a:p>
          <a:p>
            <a:pPr marL="11206">
              <a:spcBef>
                <a:spcPts val="2184"/>
              </a:spcBef>
            </a:pPr>
            <a:r>
              <a:rPr sz="1677" dirty="0">
                <a:latin typeface="Calibri"/>
                <a:cs typeface="Calibri"/>
              </a:rPr>
              <a:t>Incorporating</a:t>
            </a:r>
            <a:r>
              <a:rPr lang="en-US" sz="1677" dirty="0">
                <a:latin typeface="Calibri"/>
                <a:cs typeface="Calibri"/>
              </a:rPr>
              <a:t> </a:t>
            </a:r>
            <a:r>
              <a:rPr sz="1677" dirty="0">
                <a:latin typeface="Calibri"/>
                <a:cs typeface="Calibri"/>
              </a:rPr>
              <a:t>information</a:t>
            </a:r>
            <a:r>
              <a:rPr lang="en-US" sz="1677" dirty="0">
                <a:latin typeface="Calibri"/>
                <a:cs typeface="Calibri"/>
              </a:rPr>
              <a:t> </a:t>
            </a:r>
            <a:r>
              <a:rPr sz="1677" dirty="0">
                <a:latin typeface="Calibri"/>
                <a:cs typeface="Calibri"/>
              </a:rPr>
              <a:t> about</a:t>
            </a:r>
            <a:r>
              <a:rPr lang="en-US" sz="1677" dirty="0">
                <a:latin typeface="Calibri"/>
                <a:cs typeface="Calibri"/>
              </a:rPr>
              <a:t> </a:t>
            </a:r>
            <a:r>
              <a:rPr sz="1677" dirty="0">
                <a:latin typeface="Calibri"/>
                <a:cs typeface="Calibri"/>
              </a:rPr>
              <a:t>X</a:t>
            </a:r>
            <a:r>
              <a:rPr sz="1721" baseline="-17094" dirty="0">
                <a:latin typeface="Calibri"/>
                <a:cs typeface="Calibri"/>
              </a:rPr>
              <a:t>1 </a:t>
            </a:r>
            <a:r>
              <a:rPr sz="1677" dirty="0">
                <a:latin typeface="Calibri"/>
                <a:cs typeface="Calibri"/>
              </a:rPr>
              <a:t>improves</a:t>
            </a:r>
            <a:r>
              <a:rPr lang="en-US" sz="1677" dirty="0">
                <a:latin typeface="Calibri"/>
                <a:cs typeface="Calibri"/>
              </a:rPr>
              <a:t> </a:t>
            </a:r>
            <a:r>
              <a:rPr sz="1677" dirty="0">
                <a:latin typeface="Calibri"/>
                <a:cs typeface="Calibri"/>
              </a:rPr>
              <a:t> the</a:t>
            </a:r>
            <a:r>
              <a:rPr lang="en-US" sz="1677" dirty="0">
                <a:latin typeface="Calibri"/>
                <a:cs typeface="Calibri"/>
              </a:rPr>
              <a:t> </a:t>
            </a:r>
            <a:r>
              <a:rPr sz="1677" dirty="0">
                <a:latin typeface="Calibri"/>
                <a:cs typeface="Calibri"/>
              </a:rPr>
              <a:t>prediction</a:t>
            </a:r>
            <a:r>
              <a:rPr lang="en-US" sz="1677" dirty="0">
                <a:latin typeface="Calibri"/>
                <a:cs typeface="Calibri"/>
              </a:rPr>
              <a:t> </a:t>
            </a:r>
            <a:r>
              <a:rPr sz="1677" dirty="0">
                <a:latin typeface="Calibri"/>
                <a:cs typeface="Calibri"/>
              </a:rPr>
              <a:t> of</a:t>
            </a:r>
            <a:r>
              <a:rPr lang="en-US" sz="1677" dirty="0">
                <a:latin typeface="Calibri"/>
                <a:cs typeface="Calibri"/>
              </a:rPr>
              <a:t> </a:t>
            </a:r>
            <a:r>
              <a:rPr sz="1677" dirty="0">
                <a:latin typeface="Calibri"/>
                <a:cs typeface="Calibri"/>
              </a:rPr>
              <a:t>X</a:t>
            </a:r>
            <a:r>
              <a:rPr sz="1721" baseline="-17094" dirty="0">
                <a:latin typeface="Calibri"/>
                <a:cs typeface="Calibri"/>
              </a:rPr>
              <a:t>2</a:t>
            </a:r>
            <a:r>
              <a:rPr sz="1677" dirty="0">
                <a:latin typeface="Calibri"/>
                <a:cs typeface="Calibri"/>
              </a:rPr>
              <a:t>!  We</a:t>
            </a:r>
            <a:r>
              <a:rPr lang="en-US" sz="1677" dirty="0">
                <a:latin typeface="Calibri"/>
                <a:cs typeface="Calibri"/>
              </a:rPr>
              <a:t> </a:t>
            </a:r>
            <a:r>
              <a:rPr sz="1677" dirty="0">
                <a:latin typeface="Calibri"/>
                <a:cs typeface="Calibri"/>
              </a:rPr>
              <a:t>say</a:t>
            </a:r>
            <a:r>
              <a:rPr lang="en-US" sz="1677" dirty="0">
                <a:latin typeface="Calibri"/>
                <a:cs typeface="Calibri"/>
              </a:rPr>
              <a:t> </a:t>
            </a:r>
            <a:r>
              <a:rPr sz="1677" dirty="0">
                <a:latin typeface="Calibri"/>
                <a:cs typeface="Calibri"/>
              </a:rPr>
              <a:t>"X</a:t>
            </a:r>
            <a:r>
              <a:rPr sz="1721" baseline="-17094" dirty="0">
                <a:latin typeface="Calibri"/>
                <a:cs typeface="Calibri"/>
              </a:rPr>
              <a:t>1    </a:t>
            </a:r>
            <a:r>
              <a:rPr sz="1677" dirty="0">
                <a:latin typeface="Calibri"/>
                <a:cs typeface="Calibri"/>
              </a:rPr>
              <a:t>granger</a:t>
            </a:r>
            <a:r>
              <a:rPr lang="en-US" sz="1677" dirty="0">
                <a:latin typeface="Calibri"/>
                <a:cs typeface="Calibri"/>
              </a:rPr>
              <a:t> </a:t>
            </a:r>
            <a:r>
              <a:rPr sz="1677" dirty="0">
                <a:latin typeface="Calibri"/>
                <a:cs typeface="Calibri"/>
              </a:rPr>
              <a:t>causes</a:t>
            </a:r>
            <a:r>
              <a:rPr lang="en-US" sz="1677" dirty="0">
                <a:latin typeface="Calibri"/>
                <a:cs typeface="Calibri"/>
              </a:rPr>
              <a:t> </a:t>
            </a:r>
            <a:r>
              <a:rPr sz="1677" dirty="0">
                <a:latin typeface="Calibri"/>
                <a:cs typeface="Calibri"/>
              </a:rPr>
              <a:t> X</a:t>
            </a:r>
            <a:r>
              <a:rPr sz="1721" baseline="-17094" dirty="0">
                <a:latin typeface="Calibri"/>
                <a:cs typeface="Calibri"/>
              </a:rPr>
              <a:t>2</a:t>
            </a:r>
            <a:r>
              <a:rPr sz="1677" dirty="0">
                <a:latin typeface="Calibri"/>
                <a:cs typeface="Calibri"/>
              </a:rPr>
              <a:t>"</a:t>
            </a:r>
          </a:p>
        </p:txBody>
      </p:sp>
    </p:spTree>
    <p:extLst>
      <p:ext uri="{BB962C8B-B14F-4D97-AF65-F5344CB8AC3E}">
        <p14:creationId xmlns:p14="http://schemas.microsoft.com/office/powerpoint/2010/main" val="36450531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570517" y="3503511"/>
            <a:ext cx="5542542" cy="1714500"/>
          </a:xfrm>
          <a:prstGeom prst="rect">
            <a:avLst/>
          </a:prstGeom>
          <a:blipFill>
            <a:blip r:embed="rId2" cstate="screen">
              <a:extLst>
                <a:ext uri="{28A0092B-C50C-407E-A947-70E740481C1C}">
                  <a14:useLocalDpi xmlns:a14="http://schemas.microsoft.com/office/drawing/2010/main"/>
                </a:ext>
              </a:extLst>
            </a:blip>
            <a:stretch>
              <a:fillRect/>
            </a:stretch>
          </a:blipFill>
        </p:spPr>
        <p:txBody>
          <a:bodyPr wrap="square" lIns="0" tIns="0" rIns="0" bIns="0" rtlCol="0"/>
          <a:lstStyle/>
          <a:p>
            <a:endParaRPr sz="1588"/>
          </a:p>
        </p:txBody>
      </p:sp>
      <p:sp>
        <p:nvSpPr>
          <p:cNvPr id="3" name="object 3"/>
          <p:cNvSpPr/>
          <p:nvPr/>
        </p:nvSpPr>
        <p:spPr>
          <a:xfrm>
            <a:off x="2577353" y="974912"/>
            <a:ext cx="5535706" cy="1647265"/>
          </a:xfrm>
          <a:prstGeom prst="rect">
            <a:avLst/>
          </a:prstGeom>
          <a:blipFill>
            <a:blip r:embed="rId3" cstate="screen">
              <a:extLst>
                <a:ext uri="{28A0092B-C50C-407E-A947-70E740481C1C}">
                  <a14:useLocalDpi xmlns:a14="http://schemas.microsoft.com/office/drawing/2010/main"/>
                </a:ext>
              </a:extLst>
            </a:blip>
            <a:stretch>
              <a:fillRect/>
            </a:stretch>
          </a:blipFill>
        </p:spPr>
        <p:txBody>
          <a:bodyPr wrap="square" lIns="0" tIns="0" rIns="0" bIns="0" rtlCol="0"/>
          <a:lstStyle/>
          <a:p>
            <a:endParaRPr sz="1588"/>
          </a:p>
        </p:txBody>
      </p:sp>
      <p:sp>
        <p:nvSpPr>
          <p:cNvPr id="4" name="object 4"/>
          <p:cNvSpPr txBox="1"/>
          <p:nvPr/>
        </p:nvSpPr>
        <p:spPr>
          <a:xfrm>
            <a:off x="2441537" y="492013"/>
            <a:ext cx="5402581" cy="1941814"/>
          </a:xfrm>
          <a:prstGeom prst="rect">
            <a:avLst/>
          </a:prstGeom>
        </p:spPr>
        <p:txBody>
          <a:bodyPr vert="horz" wrap="square" lIns="0" tIns="0" rIns="0" bIns="0" rtlCol="0">
            <a:spAutoFit/>
          </a:bodyPr>
          <a:lstStyle/>
          <a:p>
            <a:pPr marL="11206"/>
            <a:r>
              <a:rPr sz="1677" dirty="0">
                <a:latin typeface="Calibri"/>
                <a:cs typeface="Calibri"/>
              </a:rPr>
              <a:t>AR</a:t>
            </a:r>
            <a:r>
              <a:rPr lang="en-US" sz="1677" dirty="0">
                <a:latin typeface="Calibri"/>
                <a:cs typeface="Calibri"/>
              </a:rPr>
              <a:t> </a:t>
            </a:r>
            <a:r>
              <a:rPr sz="1677" dirty="0">
                <a:latin typeface="Calibri"/>
                <a:cs typeface="Calibri"/>
              </a:rPr>
              <a:t>Models</a:t>
            </a:r>
            <a:r>
              <a:rPr lang="en-US" sz="1677" dirty="0">
                <a:latin typeface="Calibri"/>
                <a:cs typeface="Calibri"/>
              </a:rPr>
              <a:t> </a:t>
            </a:r>
            <a:r>
              <a:rPr sz="1677" dirty="0">
                <a:latin typeface="Calibri"/>
                <a:cs typeface="Calibri"/>
              </a:rPr>
              <a:t> (prediction</a:t>
            </a:r>
            <a:r>
              <a:rPr lang="en-US" sz="1677" dirty="0">
                <a:latin typeface="Calibri"/>
                <a:cs typeface="Calibri"/>
              </a:rPr>
              <a:t> </a:t>
            </a:r>
            <a:r>
              <a:rPr sz="1677" dirty="0">
                <a:latin typeface="Calibri"/>
                <a:cs typeface="Calibri"/>
              </a:rPr>
              <a:t> of</a:t>
            </a:r>
            <a:r>
              <a:rPr lang="en-US" sz="1677" dirty="0">
                <a:latin typeface="Calibri"/>
                <a:cs typeface="Calibri"/>
              </a:rPr>
              <a:t> </a:t>
            </a:r>
            <a:r>
              <a:rPr sz="1677" dirty="0">
                <a:latin typeface="Calibri"/>
                <a:cs typeface="Calibri"/>
              </a:rPr>
              <a:t>future</a:t>
            </a:r>
            <a:r>
              <a:rPr lang="en-US" sz="1677" dirty="0">
                <a:latin typeface="Calibri"/>
                <a:cs typeface="Calibri"/>
              </a:rPr>
              <a:t> </a:t>
            </a:r>
            <a:r>
              <a:rPr sz="1677" dirty="0">
                <a:latin typeface="Calibri"/>
                <a:cs typeface="Calibri"/>
              </a:rPr>
              <a:t> of</a:t>
            </a:r>
            <a:r>
              <a:rPr lang="en-US" sz="1677" dirty="0">
                <a:latin typeface="Calibri"/>
                <a:cs typeface="Calibri"/>
              </a:rPr>
              <a:t> </a:t>
            </a:r>
            <a:r>
              <a:rPr sz="1677" dirty="0">
                <a:latin typeface="Calibri"/>
                <a:cs typeface="Calibri"/>
              </a:rPr>
              <a:t>a</a:t>
            </a:r>
            <a:r>
              <a:rPr lang="en-US" sz="1677" dirty="0">
                <a:latin typeface="Calibri"/>
                <a:cs typeface="Calibri"/>
              </a:rPr>
              <a:t> </a:t>
            </a:r>
            <a:r>
              <a:rPr sz="1677" dirty="0">
                <a:latin typeface="Calibri"/>
                <a:cs typeface="Calibri"/>
              </a:rPr>
              <a:t>signal</a:t>
            </a:r>
            <a:r>
              <a:rPr lang="en-US" sz="1677" dirty="0">
                <a:latin typeface="Calibri"/>
                <a:cs typeface="Calibri"/>
              </a:rPr>
              <a:t> </a:t>
            </a:r>
            <a:r>
              <a:rPr sz="1677" dirty="0">
                <a:latin typeface="Calibri"/>
                <a:cs typeface="Calibri"/>
              </a:rPr>
              <a:t> by</a:t>
            </a:r>
            <a:r>
              <a:rPr lang="en-US" sz="1677" dirty="0">
                <a:latin typeface="Calibri"/>
                <a:cs typeface="Calibri"/>
              </a:rPr>
              <a:t> </a:t>
            </a:r>
            <a:r>
              <a:rPr sz="1677" dirty="0">
                <a:latin typeface="Calibri"/>
                <a:cs typeface="Calibri"/>
              </a:rPr>
              <a:t>its</a:t>
            </a:r>
            <a:r>
              <a:rPr lang="en-US" sz="1677" dirty="0">
                <a:latin typeface="Calibri"/>
                <a:cs typeface="Calibri"/>
              </a:rPr>
              <a:t> </a:t>
            </a:r>
            <a:r>
              <a:rPr sz="1677" dirty="0">
                <a:latin typeface="Calibri"/>
                <a:cs typeface="Calibri"/>
              </a:rPr>
              <a:t> past)</a:t>
            </a:r>
          </a:p>
          <a:p>
            <a:pPr>
              <a:lnSpc>
                <a:spcPct val="100000"/>
              </a:lnSpc>
            </a:pPr>
            <a:endParaRPr sz="2294" dirty="0">
              <a:latin typeface="Times New Roman"/>
              <a:cs typeface="Times New Roman"/>
            </a:endParaRPr>
          </a:p>
          <a:p>
            <a:pPr marL="298092"/>
            <a:r>
              <a:rPr sz="3000" i="1" spc="13" dirty="0">
                <a:solidFill>
                  <a:schemeClr val="bg1"/>
                </a:solidFill>
                <a:latin typeface="Calibri"/>
                <a:cs typeface="Calibri"/>
              </a:rPr>
              <a:t>X</a:t>
            </a:r>
            <a:r>
              <a:rPr sz="3044" spc="19" baseline="-19323" dirty="0">
                <a:solidFill>
                  <a:schemeClr val="bg1"/>
                </a:solidFill>
                <a:latin typeface="Calibri"/>
                <a:cs typeface="Calibri"/>
              </a:rPr>
              <a:t>1</a:t>
            </a:r>
            <a:endParaRPr lang="en-US" sz="3044" baseline="-19323" dirty="0">
              <a:solidFill>
                <a:schemeClr val="bg1"/>
              </a:solidFill>
              <a:latin typeface="Calibri"/>
              <a:cs typeface="Calibri"/>
            </a:endParaRPr>
          </a:p>
          <a:p>
            <a:pPr marL="298092"/>
            <a:endParaRPr sz="2647" dirty="0">
              <a:solidFill>
                <a:schemeClr val="bg1"/>
              </a:solidFill>
              <a:latin typeface="Times New Roman"/>
              <a:cs typeface="Times New Roman"/>
            </a:endParaRPr>
          </a:p>
          <a:p>
            <a:pPr marL="298092"/>
            <a:r>
              <a:rPr sz="3000" i="1" spc="13" dirty="0">
                <a:solidFill>
                  <a:schemeClr val="bg1"/>
                </a:solidFill>
                <a:latin typeface="Calibri"/>
                <a:cs typeface="Calibri"/>
              </a:rPr>
              <a:t>X</a:t>
            </a:r>
            <a:r>
              <a:rPr sz="3044" spc="19" baseline="-19323" dirty="0">
                <a:solidFill>
                  <a:schemeClr val="bg1"/>
                </a:solidFill>
                <a:latin typeface="Calibri"/>
                <a:cs typeface="Calibri"/>
              </a:rPr>
              <a:t>2</a:t>
            </a:r>
            <a:endParaRPr sz="3044" baseline="-19323" dirty="0">
              <a:solidFill>
                <a:schemeClr val="bg1"/>
              </a:solidFill>
              <a:latin typeface="Calibri"/>
              <a:cs typeface="Calibri"/>
            </a:endParaRPr>
          </a:p>
        </p:txBody>
      </p:sp>
      <p:sp>
        <p:nvSpPr>
          <p:cNvPr id="5" name="object 5"/>
          <p:cNvSpPr txBox="1"/>
          <p:nvPr/>
        </p:nvSpPr>
        <p:spPr>
          <a:xfrm>
            <a:off x="2257361" y="3003448"/>
            <a:ext cx="8074463" cy="3234219"/>
          </a:xfrm>
          <a:prstGeom prst="rect">
            <a:avLst/>
          </a:prstGeom>
        </p:spPr>
        <p:txBody>
          <a:bodyPr vert="horz" wrap="square" lIns="0" tIns="0" rIns="0" bIns="0" rtlCol="0">
            <a:spAutoFit/>
          </a:bodyPr>
          <a:lstStyle/>
          <a:p>
            <a:pPr marL="194992"/>
            <a:r>
              <a:rPr sz="1677" dirty="0">
                <a:latin typeface="Calibri"/>
                <a:cs typeface="Calibri"/>
              </a:rPr>
              <a:t>VAR</a:t>
            </a:r>
            <a:r>
              <a:rPr lang="en-US" sz="1677" dirty="0">
                <a:latin typeface="Calibri"/>
                <a:cs typeface="Calibri"/>
              </a:rPr>
              <a:t> </a:t>
            </a:r>
            <a:r>
              <a:rPr sz="1677" dirty="0">
                <a:latin typeface="Calibri"/>
                <a:cs typeface="Calibri"/>
              </a:rPr>
              <a:t>Models</a:t>
            </a:r>
            <a:r>
              <a:rPr lang="en-US" sz="1677" dirty="0">
                <a:latin typeface="Calibri"/>
                <a:cs typeface="Calibri"/>
              </a:rPr>
              <a:t> </a:t>
            </a:r>
            <a:r>
              <a:rPr sz="1677" dirty="0">
                <a:latin typeface="Calibri"/>
                <a:cs typeface="Calibri"/>
              </a:rPr>
              <a:t> (prediction</a:t>
            </a:r>
            <a:r>
              <a:rPr lang="en-US" sz="1677" dirty="0">
                <a:latin typeface="Calibri"/>
                <a:cs typeface="Calibri"/>
              </a:rPr>
              <a:t> </a:t>
            </a:r>
            <a:r>
              <a:rPr sz="1677" dirty="0">
                <a:latin typeface="Calibri"/>
                <a:cs typeface="Calibri"/>
              </a:rPr>
              <a:t> of</a:t>
            </a:r>
            <a:r>
              <a:rPr lang="en-US" sz="1677" dirty="0">
                <a:latin typeface="Calibri"/>
                <a:cs typeface="Calibri"/>
              </a:rPr>
              <a:t> </a:t>
            </a:r>
            <a:r>
              <a:rPr sz="1677" dirty="0">
                <a:latin typeface="Calibri"/>
                <a:cs typeface="Calibri"/>
              </a:rPr>
              <a:t>future</a:t>
            </a:r>
            <a:r>
              <a:rPr lang="en-US" sz="1677" dirty="0">
                <a:latin typeface="Calibri"/>
                <a:cs typeface="Calibri"/>
              </a:rPr>
              <a:t> </a:t>
            </a:r>
            <a:r>
              <a:rPr sz="1677" dirty="0">
                <a:latin typeface="Calibri"/>
                <a:cs typeface="Calibri"/>
              </a:rPr>
              <a:t>of</a:t>
            </a:r>
            <a:r>
              <a:rPr lang="en-US" sz="1677" dirty="0">
                <a:latin typeface="Calibri"/>
                <a:cs typeface="Calibri"/>
              </a:rPr>
              <a:t> </a:t>
            </a:r>
            <a:r>
              <a:rPr sz="1677" dirty="0">
                <a:latin typeface="Calibri"/>
                <a:cs typeface="Calibri"/>
              </a:rPr>
              <a:t>a</a:t>
            </a:r>
            <a:r>
              <a:rPr lang="en-US" sz="1677" dirty="0">
                <a:latin typeface="Calibri"/>
                <a:cs typeface="Calibri"/>
              </a:rPr>
              <a:t> </a:t>
            </a:r>
            <a:r>
              <a:rPr sz="1677" dirty="0">
                <a:latin typeface="Calibri"/>
                <a:cs typeface="Calibri"/>
              </a:rPr>
              <a:t>signal</a:t>
            </a:r>
            <a:r>
              <a:rPr lang="en-US" sz="1677" dirty="0">
                <a:latin typeface="Calibri"/>
                <a:cs typeface="Calibri"/>
              </a:rPr>
              <a:t> </a:t>
            </a:r>
            <a:r>
              <a:rPr sz="1677" dirty="0">
                <a:latin typeface="Calibri"/>
                <a:cs typeface="Calibri"/>
              </a:rPr>
              <a:t> by</a:t>
            </a:r>
            <a:r>
              <a:rPr lang="en-US" sz="1677" dirty="0">
                <a:latin typeface="Calibri"/>
                <a:cs typeface="Calibri"/>
              </a:rPr>
              <a:t> </a:t>
            </a:r>
            <a:r>
              <a:rPr sz="1677" dirty="0">
                <a:latin typeface="Calibri"/>
                <a:cs typeface="Calibri"/>
              </a:rPr>
              <a:t>its</a:t>
            </a:r>
            <a:r>
              <a:rPr lang="en-US" sz="1677" dirty="0">
                <a:latin typeface="Calibri"/>
                <a:cs typeface="Calibri"/>
              </a:rPr>
              <a:t> </a:t>
            </a:r>
            <a:r>
              <a:rPr sz="1677" dirty="0">
                <a:latin typeface="Calibri"/>
                <a:cs typeface="Calibri"/>
              </a:rPr>
              <a:t> past</a:t>
            </a:r>
            <a:r>
              <a:rPr lang="en-US" sz="1677" dirty="0">
                <a:latin typeface="Calibri"/>
                <a:cs typeface="Calibri"/>
              </a:rPr>
              <a:t> </a:t>
            </a:r>
            <a:r>
              <a:rPr sz="1677" dirty="0">
                <a:latin typeface="Calibri"/>
                <a:cs typeface="Calibri"/>
              </a:rPr>
              <a:t>+</a:t>
            </a:r>
            <a:r>
              <a:rPr lang="en-US" sz="1677" dirty="0">
                <a:latin typeface="Calibri"/>
                <a:cs typeface="Calibri"/>
              </a:rPr>
              <a:t> </a:t>
            </a:r>
            <a:r>
              <a:rPr sz="1677" dirty="0">
                <a:latin typeface="Calibri"/>
                <a:cs typeface="Calibri"/>
              </a:rPr>
              <a:t>the</a:t>
            </a:r>
            <a:r>
              <a:rPr lang="en-US" sz="1677" dirty="0">
                <a:latin typeface="Calibri"/>
                <a:cs typeface="Calibri"/>
              </a:rPr>
              <a:t> </a:t>
            </a:r>
            <a:r>
              <a:rPr sz="1677" dirty="0">
                <a:latin typeface="Calibri"/>
                <a:cs typeface="Calibri"/>
              </a:rPr>
              <a:t> other</a:t>
            </a:r>
            <a:r>
              <a:rPr lang="en-US" sz="1677" dirty="0">
                <a:latin typeface="Calibri"/>
                <a:cs typeface="Calibri"/>
              </a:rPr>
              <a:t> </a:t>
            </a:r>
            <a:r>
              <a:rPr sz="1677" dirty="0">
                <a:latin typeface="Calibri"/>
                <a:cs typeface="Calibri"/>
              </a:rPr>
              <a:t>signal's</a:t>
            </a:r>
            <a:r>
              <a:rPr lang="en-US" sz="1677" dirty="0">
                <a:latin typeface="Calibri"/>
                <a:cs typeface="Calibri"/>
              </a:rPr>
              <a:t> </a:t>
            </a:r>
            <a:r>
              <a:rPr sz="1677" dirty="0">
                <a:latin typeface="Calibri"/>
                <a:cs typeface="Calibri"/>
              </a:rPr>
              <a:t> past)</a:t>
            </a:r>
          </a:p>
          <a:p>
            <a:pPr>
              <a:lnSpc>
                <a:spcPct val="100000"/>
              </a:lnSpc>
            </a:pPr>
            <a:endParaRPr sz="1677" dirty="0">
              <a:latin typeface="Times New Roman"/>
              <a:cs typeface="Times New Roman"/>
            </a:endParaRPr>
          </a:p>
          <a:p>
            <a:pPr marL="11206">
              <a:spcBef>
                <a:spcPts val="1156"/>
              </a:spcBef>
            </a:pPr>
            <a:r>
              <a:rPr lang="en-US" sz="3000" i="1" dirty="0">
                <a:solidFill>
                  <a:schemeClr val="bg1"/>
                </a:solidFill>
                <a:latin typeface="Calibri"/>
                <a:cs typeface="Calibri"/>
              </a:rPr>
              <a:t>     </a:t>
            </a:r>
            <a:r>
              <a:rPr sz="3000" i="1" dirty="0">
                <a:solidFill>
                  <a:schemeClr val="bg1"/>
                </a:solidFill>
                <a:latin typeface="Calibri"/>
                <a:cs typeface="Calibri"/>
              </a:rPr>
              <a:t>X</a:t>
            </a:r>
            <a:r>
              <a:rPr sz="3044" baseline="-19323" dirty="0">
                <a:solidFill>
                  <a:schemeClr val="bg1"/>
                </a:solidFill>
                <a:latin typeface="Calibri"/>
                <a:cs typeface="Calibri"/>
              </a:rPr>
              <a:t>1</a:t>
            </a:r>
            <a:r>
              <a:rPr lang="en-US" sz="3044" dirty="0">
                <a:solidFill>
                  <a:schemeClr val="bg1"/>
                </a:solidFill>
                <a:latin typeface="Calibri"/>
                <a:cs typeface="Calibri"/>
              </a:rPr>
              <a:t> </a:t>
            </a:r>
          </a:p>
          <a:p>
            <a:pPr>
              <a:lnSpc>
                <a:spcPct val="100000"/>
              </a:lnSpc>
            </a:pPr>
            <a:endParaRPr sz="882" dirty="0">
              <a:solidFill>
                <a:schemeClr val="bg1"/>
              </a:solidFill>
              <a:latin typeface="Times New Roman"/>
              <a:cs typeface="Times New Roman"/>
            </a:endParaRPr>
          </a:p>
          <a:p>
            <a:pPr marL="11206">
              <a:spcBef>
                <a:spcPts val="2184"/>
              </a:spcBef>
            </a:pPr>
            <a:r>
              <a:rPr lang="en-US" sz="882" i="1" baseline="13071" dirty="0">
                <a:solidFill>
                  <a:schemeClr val="bg1"/>
                </a:solidFill>
                <a:latin typeface="Calibri"/>
                <a:cs typeface="Calibri"/>
              </a:rPr>
              <a:t>                  </a:t>
            </a:r>
            <a:r>
              <a:rPr lang="en-US" sz="4500" i="1" baseline="13071" dirty="0">
                <a:solidFill>
                  <a:schemeClr val="bg1"/>
                </a:solidFill>
                <a:latin typeface="Calibri"/>
                <a:cs typeface="Calibri"/>
              </a:rPr>
              <a:t> </a:t>
            </a:r>
            <a:r>
              <a:rPr sz="4500" i="1" baseline="13071" dirty="0">
                <a:solidFill>
                  <a:schemeClr val="bg1"/>
                </a:solidFill>
                <a:latin typeface="Calibri"/>
                <a:cs typeface="Calibri"/>
              </a:rPr>
              <a:t>X</a:t>
            </a:r>
            <a:r>
              <a:rPr sz="2030" dirty="0">
                <a:solidFill>
                  <a:schemeClr val="bg1"/>
                </a:solidFill>
                <a:latin typeface="Calibri"/>
                <a:cs typeface="Calibri"/>
              </a:rPr>
              <a:t>2</a:t>
            </a:r>
            <a:r>
              <a:rPr lang="en-US" sz="2030" dirty="0">
                <a:solidFill>
                  <a:schemeClr val="bg1"/>
                </a:solidFill>
                <a:latin typeface="Calibri"/>
                <a:cs typeface="Calibri"/>
              </a:rPr>
              <a:t> </a:t>
            </a:r>
          </a:p>
          <a:p>
            <a:pPr marL="11206">
              <a:spcBef>
                <a:spcPts val="2184"/>
              </a:spcBef>
            </a:pPr>
            <a:endParaRPr lang="en-US" sz="882" dirty="0">
              <a:latin typeface="Calibri"/>
              <a:cs typeface="Calibri"/>
            </a:endParaRPr>
          </a:p>
          <a:p>
            <a:pPr marL="11206">
              <a:spcBef>
                <a:spcPts val="2184"/>
              </a:spcBef>
            </a:pPr>
            <a:r>
              <a:rPr sz="1677" dirty="0">
                <a:latin typeface="Calibri"/>
                <a:cs typeface="Calibri"/>
              </a:rPr>
              <a:t>Incorporating</a:t>
            </a:r>
            <a:r>
              <a:rPr lang="en-US" sz="1677" dirty="0">
                <a:latin typeface="Calibri"/>
                <a:cs typeface="Calibri"/>
              </a:rPr>
              <a:t> </a:t>
            </a:r>
            <a:r>
              <a:rPr sz="1677" dirty="0">
                <a:latin typeface="Calibri"/>
                <a:cs typeface="Calibri"/>
              </a:rPr>
              <a:t>information</a:t>
            </a:r>
            <a:r>
              <a:rPr lang="en-US" sz="1677" dirty="0">
                <a:latin typeface="Calibri"/>
                <a:cs typeface="Calibri"/>
              </a:rPr>
              <a:t> </a:t>
            </a:r>
            <a:r>
              <a:rPr sz="1677" dirty="0">
                <a:latin typeface="Calibri"/>
                <a:cs typeface="Calibri"/>
              </a:rPr>
              <a:t> about</a:t>
            </a:r>
            <a:r>
              <a:rPr lang="en-US" sz="1677" dirty="0">
                <a:latin typeface="Calibri"/>
                <a:cs typeface="Calibri"/>
              </a:rPr>
              <a:t> </a:t>
            </a:r>
            <a:r>
              <a:rPr sz="1677" dirty="0">
                <a:latin typeface="Calibri"/>
                <a:cs typeface="Calibri"/>
              </a:rPr>
              <a:t>X</a:t>
            </a:r>
            <a:r>
              <a:rPr sz="1721" baseline="-17094" dirty="0">
                <a:latin typeface="Calibri"/>
                <a:cs typeface="Calibri"/>
              </a:rPr>
              <a:t>1 </a:t>
            </a:r>
            <a:r>
              <a:rPr sz="1677" dirty="0">
                <a:latin typeface="Calibri"/>
                <a:cs typeface="Calibri"/>
              </a:rPr>
              <a:t>improves</a:t>
            </a:r>
            <a:r>
              <a:rPr lang="en-US" sz="1677" dirty="0">
                <a:latin typeface="Calibri"/>
                <a:cs typeface="Calibri"/>
              </a:rPr>
              <a:t> </a:t>
            </a:r>
            <a:r>
              <a:rPr sz="1677" dirty="0">
                <a:latin typeface="Calibri"/>
                <a:cs typeface="Calibri"/>
              </a:rPr>
              <a:t> the</a:t>
            </a:r>
            <a:r>
              <a:rPr lang="en-US" sz="1677" dirty="0">
                <a:latin typeface="Calibri"/>
                <a:cs typeface="Calibri"/>
              </a:rPr>
              <a:t> </a:t>
            </a:r>
            <a:r>
              <a:rPr sz="1677" dirty="0">
                <a:latin typeface="Calibri"/>
                <a:cs typeface="Calibri"/>
              </a:rPr>
              <a:t>prediction</a:t>
            </a:r>
            <a:r>
              <a:rPr lang="en-US" sz="1677" dirty="0">
                <a:latin typeface="Calibri"/>
                <a:cs typeface="Calibri"/>
              </a:rPr>
              <a:t> </a:t>
            </a:r>
            <a:r>
              <a:rPr sz="1677" dirty="0">
                <a:latin typeface="Calibri"/>
                <a:cs typeface="Calibri"/>
              </a:rPr>
              <a:t> of</a:t>
            </a:r>
            <a:r>
              <a:rPr lang="en-US" sz="1677" dirty="0">
                <a:latin typeface="Calibri"/>
                <a:cs typeface="Calibri"/>
              </a:rPr>
              <a:t> </a:t>
            </a:r>
            <a:r>
              <a:rPr sz="1677" dirty="0">
                <a:latin typeface="Calibri"/>
                <a:cs typeface="Calibri"/>
              </a:rPr>
              <a:t>X</a:t>
            </a:r>
            <a:r>
              <a:rPr sz="1721" baseline="-17094" dirty="0">
                <a:latin typeface="Calibri"/>
                <a:cs typeface="Calibri"/>
              </a:rPr>
              <a:t>2</a:t>
            </a:r>
            <a:r>
              <a:rPr sz="1677" dirty="0">
                <a:latin typeface="Calibri"/>
                <a:cs typeface="Calibri"/>
              </a:rPr>
              <a:t>!  We</a:t>
            </a:r>
            <a:r>
              <a:rPr lang="en-US" sz="1677" dirty="0">
                <a:latin typeface="Calibri"/>
                <a:cs typeface="Calibri"/>
              </a:rPr>
              <a:t> </a:t>
            </a:r>
            <a:r>
              <a:rPr sz="1677" dirty="0">
                <a:latin typeface="Calibri"/>
                <a:cs typeface="Calibri"/>
              </a:rPr>
              <a:t>say</a:t>
            </a:r>
            <a:r>
              <a:rPr lang="en-US" sz="1677" dirty="0">
                <a:latin typeface="Calibri"/>
                <a:cs typeface="Calibri"/>
              </a:rPr>
              <a:t> </a:t>
            </a:r>
            <a:r>
              <a:rPr sz="1677" dirty="0">
                <a:latin typeface="Calibri"/>
                <a:cs typeface="Calibri"/>
              </a:rPr>
              <a:t>"X</a:t>
            </a:r>
            <a:r>
              <a:rPr sz="1721" baseline="-17094" dirty="0">
                <a:latin typeface="Calibri"/>
                <a:cs typeface="Calibri"/>
              </a:rPr>
              <a:t>1    </a:t>
            </a:r>
            <a:r>
              <a:rPr sz="1677" dirty="0">
                <a:latin typeface="Calibri"/>
                <a:cs typeface="Calibri"/>
              </a:rPr>
              <a:t>granger</a:t>
            </a:r>
            <a:r>
              <a:rPr lang="en-US" sz="1677" dirty="0">
                <a:latin typeface="Calibri"/>
                <a:cs typeface="Calibri"/>
              </a:rPr>
              <a:t> </a:t>
            </a:r>
            <a:r>
              <a:rPr sz="1677" dirty="0">
                <a:latin typeface="Calibri"/>
                <a:cs typeface="Calibri"/>
              </a:rPr>
              <a:t>causes</a:t>
            </a:r>
            <a:r>
              <a:rPr lang="en-US" sz="1677" dirty="0">
                <a:latin typeface="Calibri"/>
                <a:cs typeface="Calibri"/>
              </a:rPr>
              <a:t> </a:t>
            </a:r>
            <a:r>
              <a:rPr sz="1677" dirty="0">
                <a:latin typeface="Calibri"/>
                <a:cs typeface="Calibri"/>
              </a:rPr>
              <a:t> X</a:t>
            </a:r>
            <a:r>
              <a:rPr sz="1721" baseline="-17094" dirty="0">
                <a:latin typeface="Calibri"/>
                <a:cs typeface="Calibri"/>
              </a:rPr>
              <a:t>2</a:t>
            </a:r>
            <a:r>
              <a:rPr sz="1677" dirty="0">
                <a:latin typeface="Calibri"/>
                <a:cs typeface="Calibri"/>
              </a:rPr>
              <a:t>"</a:t>
            </a:r>
          </a:p>
        </p:txBody>
      </p:sp>
      <p:sp>
        <p:nvSpPr>
          <p:cNvPr id="6" name="Rectangle 5">
            <a:extLst>
              <a:ext uri="{FF2B5EF4-FFF2-40B4-BE49-F238E27FC236}">
                <a16:creationId xmlns:a16="http://schemas.microsoft.com/office/drawing/2014/main" id="{BA00508B-5F1F-CE4C-90BC-8F45EB387AD9}"/>
              </a:ext>
            </a:extLst>
          </p:cNvPr>
          <p:cNvSpPr/>
          <p:nvPr/>
        </p:nvSpPr>
        <p:spPr>
          <a:xfrm>
            <a:off x="8262194" y="3787442"/>
            <a:ext cx="3344890" cy="336695"/>
          </a:xfrm>
          <a:prstGeom prst="rect">
            <a:avLst/>
          </a:prstGeom>
        </p:spPr>
        <p:txBody>
          <a:bodyPr wrap="none">
            <a:spAutoFit/>
          </a:bodyPr>
          <a:lstStyle/>
          <a:p>
            <a:pPr marL="11206">
              <a:tabLst>
                <a:tab pos="383822" algn="l"/>
                <a:tab pos="2144360" algn="l"/>
              </a:tabLst>
            </a:pPr>
            <a:r>
              <a:rPr lang="en-US" sz="1588" spc="22" dirty="0">
                <a:latin typeface="Arial"/>
                <a:cs typeface="Arial"/>
              </a:rPr>
              <a:t>X</a:t>
            </a:r>
            <a:r>
              <a:rPr lang="en-US" sz="1588" spc="22" baseline="-25000" dirty="0">
                <a:latin typeface="Arial"/>
                <a:cs typeface="Arial"/>
              </a:rPr>
              <a:t>1</a:t>
            </a:r>
            <a:r>
              <a:rPr lang="en-US" sz="1588" spc="26" dirty="0">
                <a:latin typeface="Arial"/>
                <a:cs typeface="Arial"/>
              </a:rPr>
              <a:t>(t)=</a:t>
            </a:r>
            <a:r>
              <a:rPr lang="en-US" sz="1588" spc="57" dirty="0">
                <a:latin typeface="Arial"/>
                <a:cs typeface="Arial"/>
              </a:rPr>
              <a:t> −0.5X</a:t>
            </a:r>
            <a:r>
              <a:rPr lang="en-US" sz="1588" spc="22" baseline="-25000" dirty="0">
                <a:latin typeface="Arial"/>
                <a:cs typeface="Arial"/>
              </a:rPr>
              <a:t>1</a:t>
            </a:r>
            <a:r>
              <a:rPr lang="en-US" sz="1588" spc="31" dirty="0">
                <a:latin typeface="Arial"/>
                <a:cs typeface="Arial"/>
              </a:rPr>
              <a:t>(t </a:t>
            </a:r>
            <a:r>
              <a:rPr lang="en-US" sz="1588" spc="9" dirty="0">
                <a:latin typeface="Arial"/>
                <a:cs typeface="Arial"/>
              </a:rPr>
              <a:t>-</a:t>
            </a:r>
            <a:r>
              <a:rPr lang="en-US" sz="1588" spc="-613" dirty="0">
                <a:latin typeface="Arial"/>
                <a:cs typeface="Arial"/>
              </a:rPr>
              <a:t> </a:t>
            </a:r>
            <a:r>
              <a:rPr lang="en-US" sz="1588" spc="-88" dirty="0">
                <a:latin typeface="Arial"/>
                <a:cs typeface="Arial"/>
              </a:rPr>
              <a:t>1) + 0.3</a:t>
            </a:r>
            <a:r>
              <a:rPr lang="en-US" sz="1588" spc="57" dirty="0">
                <a:latin typeface="Arial"/>
                <a:cs typeface="Arial"/>
              </a:rPr>
              <a:t>X</a:t>
            </a:r>
            <a:r>
              <a:rPr lang="en-US" sz="1588" spc="22" baseline="-25000" dirty="0">
                <a:latin typeface="Arial"/>
                <a:cs typeface="Arial"/>
              </a:rPr>
              <a:t>2</a:t>
            </a:r>
            <a:r>
              <a:rPr lang="en-US" sz="1588" spc="31" dirty="0">
                <a:latin typeface="Arial"/>
                <a:cs typeface="Arial"/>
              </a:rPr>
              <a:t>(t </a:t>
            </a:r>
            <a:r>
              <a:rPr lang="en-US" sz="1588" spc="9" dirty="0">
                <a:latin typeface="Arial"/>
                <a:cs typeface="Arial"/>
              </a:rPr>
              <a:t>-</a:t>
            </a:r>
            <a:r>
              <a:rPr lang="en-US" sz="1588" spc="-613" dirty="0">
                <a:latin typeface="Arial"/>
                <a:cs typeface="Arial"/>
              </a:rPr>
              <a:t> </a:t>
            </a:r>
            <a:r>
              <a:rPr lang="en-US" sz="1588" spc="-88" dirty="0">
                <a:latin typeface="Arial"/>
                <a:cs typeface="Arial"/>
              </a:rPr>
              <a:t>1) + …</a:t>
            </a:r>
            <a:endParaRPr lang="en-US" sz="1588" dirty="0">
              <a:latin typeface="Arial"/>
              <a:cs typeface="Arial"/>
            </a:endParaRPr>
          </a:p>
        </p:txBody>
      </p:sp>
      <p:sp>
        <p:nvSpPr>
          <p:cNvPr id="7" name="Rectangle 6">
            <a:extLst>
              <a:ext uri="{FF2B5EF4-FFF2-40B4-BE49-F238E27FC236}">
                <a16:creationId xmlns:a16="http://schemas.microsoft.com/office/drawing/2014/main" id="{79F44656-664A-3249-93EA-922C6A7E374A}"/>
              </a:ext>
            </a:extLst>
          </p:cNvPr>
          <p:cNvSpPr/>
          <p:nvPr/>
        </p:nvSpPr>
        <p:spPr>
          <a:xfrm>
            <a:off x="8262194" y="4594266"/>
            <a:ext cx="3109056" cy="336695"/>
          </a:xfrm>
          <a:prstGeom prst="rect">
            <a:avLst/>
          </a:prstGeom>
        </p:spPr>
        <p:txBody>
          <a:bodyPr wrap="none">
            <a:spAutoFit/>
          </a:bodyPr>
          <a:lstStyle/>
          <a:p>
            <a:pPr marL="11206">
              <a:tabLst>
                <a:tab pos="383822" algn="l"/>
                <a:tab pos="2144360" algn="l"/>
              </a:tabLst>
            </a:pPr>
            <a:r>
              <a:rPr lang="en-US" sz="1588" spc="22" dirty="0">
                <a:latin typeface="Arial"/>
                <a:cs typeface="Arial"/>
              </a:rPr>
              <a:t>X</a:t>
            </a:r>
            <a:r>
              <a:rPr lang="en-US" sz="1588" spc="22" baseline="-25000" dirty="0">
                <a:latin typeface="Arial"/>
                <a:cs typeface="Arial"/>
              </a:rPr>
              <a:t>2</a:t>
            </a:r>
            <a:r>
              <a:rPr lang="en-US" sz="1588" spc="26" dirty="0">
                <a:latin typeface="Arial"/>
                <a:cs typeface="Arial"/>
              </a:rPr>
              <a:t>(t)=</a:t>
            </a:r>
            <a:r>
              <a:rPr lang="en-US" sz="1588" spc="57" dirty="0">
                <a:latin typeface="Arial"/>
                <a:cs typeface="Arial"/>
              </a:rPr>
              <a:t> −5X</a:t>
            </a:r>
            <a:r>
              <a:rPr lang="en-US" sz="1588" spc="22" baseline="-25000" dirty="0">
                <a:latin typeface="Arial"/>
                <a:cs typeface="Arial"/>
              </a:rPr>
              <a:t>1</a:t>
            </a:r>
            <a:r>
              <a:rPr lang="en-US" sz="1588" spc="31" dirty="0">
                <a:latin typeface="Arial"/>
                <a:cs typeface="Arial"/>
              </a:rPr>
              <a:t>(t </a:t>
            </a:r>
            <a:r>
              <a:rPr lang="en-US" sz="1588" spc="9" dirty="0">
                <a:latin typeface="Arial"/>
                <a:cs typeface="Arial"/>
              </a:rPr>
              <a:t>-</a:t>
            </a:r>
            <a:r>
              <a:rPr lang="en-US" sz="1588" spc="-613" dirty="0">
                <a:latin typeface="Arial"/>
                <a:cs typeface="Arial"/>
              </a:rPr>
              <a:t> </a:t>
            </a:r>
            <a:r>
              <a:rPr lang="en-US" sz="1588" spc="-88" dirty="0">
                <a:latin typeface="Arial"/>
                <a:cs typeface="Arial"/>
              </a:rPr>
              <a:t>1) - 0.1</a:t>
            </a:r>
            <a:r>
              <a:rPr lang="en-US" sz="1588" spc="57" dirty="0">
                <a:latin typeface="Arial"/>
                <a:cs typeface="Arial"/>
              </a:rPr>
              <a:t>X</a:t>
            </a:r>
            <a:r>
              <a:rPr lang="en-US" sz="1588" spc="22" baseline="-25000" dirty="0">
                <a:latin typeface="Arial"/>
                <a:cs typeface="Arial"/>
              </a:rPr>
              <a:t>2</a:t>
            </a:r>
            <a:r>
              <a:rPr lang="en-US" sz="1588" spc="31" dirty="0">
                <a:latin typeface="Arial"/>
                <a:cs typeface="Arial"/>
              </a:rPr>
              <a:t>(t </a:t>
            </a:r>
            <a:r>
              <a:rPr lang="en-US" sz="1588" spc="9" dirty="0">
                <a:latin typeface="Arial"/>
                <a:cs typeface="Arial"/>
              </a:rPr>
              <a:t>-</a:t>
            </a:r>
            <a:r>
              <a:rPr lang="en-US" sz="1588" spc="-613" dirty="0">
                <a:latin typeface="Arial"/>
                <a:cs typeface="Arial"/>
              </a:rPr>
              <a:t> </a:t>
            </a:r>
            <a:r>
              <a:rPr lang="en-US" sz="1588" spc="-88" dirty="0">
                <a:latin typeface="Arial"/>
                <a:cs typeface="Arial"/>
              </a:rPr>
              <a:t>1) + …</a:t>
            </a:r>
            <a:endParaRPr lang="en-US" sz="1588" dirty="0">
              <a:latin typeface="Arial"/>
              <a:cs typeface="Arial"/>
            </a:endParaRPr>
          </a:p>
        </p:txBody>
      </p:sp>
    </p:spTree>
    <p:extLst>
      <p:ext uri="{BB962C8B-B14F-4D97-AF65-F5344CB8AC3E}">
        <p14:creationId xmlns:p14="http://schemas.microsoft.com/office/powerpoint/2010/main" val="22181225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8962A07-5EED-7147-B3E7-4D05174DCC30}"/>
              </a:ext>
            </a:extLst>
          </p:cNvPr>
          <p:cNvSpPr/>
          <p:nvPr/>
        </p:nvSpPr>
        <p:spPr>
          <a:xfrm>
            <a:off x="3537678" y="1154243"/>
            <a:ext cx="5441429" cy="488304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bject 2"/>
          <p:cNvSpPr txBox="1">
            <a:spLocks noGrp="1"/>
          </p:cNvSpPr>
          <p:nvPr>
            <p:ph type="title"/>
          </p:nvPr>
        </p:nvSpPr>
        <p:spPr>
          <a:xfrm>
            <a:off x="2228569" y="399458"/>
            <a:ext cx="8298285" cy="461665"/>
          </a:xfrm>
          <a:prstGeom prst="rect">
            <a:avLst/>
          </a:prstGeom>
        </p:spPr>
        <p:txBody>
          <a:bodyPr vert="horz" wrap="square" lIns="0" tIns="0" rIns="0" bIns="0" rtlCol="0" anchor="t">
            <a:spAutoFit/>
          </a:bodyPr>
          <a:lstStyle/>
          <a:p>
            <a:pPr marL="2713649"/>
            <a:r>
              <a:rPr sz="3000" spc="-9" dirty="0">
                <a:solidFill>
                  <a:srgbClr val="000000"/>
                </a:solidFill>
                <a:latin typeface="Myriad Pro"/>
                <a:cs typeface="Myriad Pro"/>
              </a:rPr>
              <a:t>Calculation </a:t>
            </a:r>
            <a:r>
              <a:rPr sz="3000" spc="13" dirty="0">
                <a:solidFill>
                  <a:srgbClr val="000000"/>
                </a:solidFill>
                <a:latin typeface="Myriad Pro"/>
                <a:cs typeface="Myriad Pro"/>
              </a:rPr>
              <a:t>of</a:t>
            </a:r>
            <a:r>
              <a:rPr sz="3000" spc="18" dirty="0">
                <a:solidFill>
                  <a:srgbClr val="000000"/>
                </a:solidFill>
                <a:latin typeface="Myriad Pro"/>
                <a:cs typeface="Myriad Pro"/>
              </a:rPr>
              <a:t> </a:t>
            </a:r>
            <a:r>
              <a:rPr sz="3000" dirty="0">
                <a:solidFill>
                  <a:srgbClr val="000000"/>
                </a:solidFill>
                <a:latin typeface="Myriad Pro"/>
                <a:cs typeface="Myriad Pro"/>
              </a:rPr>
              <a:t>GC</a:t>
            </a:r>
            <a:endParaRPr sz="3000">
              <a:latin typeface="Myriad Pro"/>
              <a:cs typeface="Myriad Pro"/>
            </a:endParaRPr>
          </a:p>
        </p:txBody>
      </p:sp>
      <p:sp>
        <p:nvSpPr>
          <p:cNvPr id="3" name="object 3"/>
          <p:cNvSpPr/>
          <p:nvPr/>
        </p:nvSpPr>
        <p:spPr>
          <a:xfrm>
            <a:off x="3776382" y="1355912"/>
            <a:ext cx="5065059" cy="4605618"/>
          </a:xfrm>
          <a:prstGeom prst="rect">
            <a:avLst/>
          </a:prstGeom>
          <a:blipFill>
            <a:blip r:embed="rId2" cstate="print"/>
            <a:stretch>
              <a:fillRect/>
            </a:stretch>
          </a:blipFill>
        </p:spPr>
        <p:txBody>
          <a:bodyPr wrap="square" lIns="0" tIns="0" rIns="0" bIns="0" rtlCol="0"/>
          <a:lstStyle/>
          <a:p>
            <a:endParaRPr sz="1588"/>
          </a:p>
        </p:txBody>
      </p:sp>
      <p:sp>
        <p:nvSpPr>
          <p:cNvPr id="5" name="object 5"/>
          <p:cNvSpPr/>
          <p:nvPr/>
        </p:nvSpPr>
        <p:spPr>
          <a:xfrm>
            <a:off x="3537678" y="1860176"/>
            <a:ext cx="2636762" cy="2577353"/>
          </a:xfrm>
          <a:prstGeom prst="rect">
            <a:avLst/>
          </a:prstGeom>
          <a:blipFill>
            <a:blip r:embed="rId3" cstate="screen">
              <a:extLst>
                <a:ext uri="{28A0092B-C50C-407E-A947-70E740481C1C}">
                  <a14:useLocalDpi xmlns:a14="http://schemas.microsoft.com/office/drawing/2010/main"/>
                </a:ext>
              </a:extLst>
            </a:blip>
            <a:stretch>
              <a:fillRect/>
            </a:stretch>
          </a:blipFill>
        </p:spPr>
        <p:txBody>
          <a:bodyPr wrap="square" lIns="0" tIns="0" rIns="0" bIns="0" rtlCol="0"/>
          <a:lstStyle/>
          <a:p>
            <a:endParaRPr sz="1588"/>
          </a:p>
        </p:txBody>
      </p:sp>
    </p:spTree>
    <p:extLst>
      <p:ext uri="{BB962C8B-B14F-4D97-AF65-F5344CB8AC3E}">
        <p14:creationId xmlns:p14="http://schemas.microsoft.com/office/powerpoint/2010/main" val="8954390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4A2C9F93-4815-7F42-BFB7-4C84C92B2AFB}"/>
              </a:ext>
            </a:extLst>
          </p:cNvPr>
          <p:cNvSpPr/>
          <p:nvPr/>
        </p:nvSpPr>
        <p:spPr>
          <a:xfrm>
            <a:off x="2501227" y="434357"/>
            <a:ext cx="7587430" cy="6423643"/>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bject 2"/>
          <p:cNvSpPr/>
          <p:nvPr/>
        </p:nvSpPr>
        <p:spPr>
          <a:xfrm>
            <a:off x="3272118" y="2097740"/>
            <a:ext cx="4313816" cy="1516828"/>
          </a:xfrm>
          <a:prstGeom prst="rect">
            <a:avLst/>
          </a:prstGeom>
          <a:blipFill>
            <a:blip r:embed="rId2" cstate="screen">
              <a:extLst>
                <a:ext uri="{28A0092B-C50C-407E-A947-70E740481C1C}">
                  <a14:useLocalDpi xmlns:a14="http://schemas.microsoft.com/office/drawing/2010/main"/>
                </a:ext>
              </a:extLst>
            </a:blip>
            <a:stretch>
              <a:fillRect/>
            </a:stretch>
          </a:blipFill>
        </p:spPr>
        <p:txBody>
          <a:bodyPr wrap="square" lIns="0" tIns="0" rIns="0" bIns="0" rtlCol="0"/>
          <a:lstStyle/>
          <a:p>
            <a:endParaRPr sz="1588"/>
          </a:p>
        </p:txBody>
      </p:sp>
      <p:sp>
        <p:nvSpPr>
          <p:cNvPr id="3" name="object 3"/>
          <p:cNvSpPr/>
          <p:nvPr/>
        </p:nvSpPr>
        <p:spPr>
          <a:xfrm>
            <a:off x="5950772" y="3808207"/>
            <a:ext cx="161364" cy="462578"/>
          </a:xfrm>
          <a:prstGeom prst="rect">
            <a:avLst/>
          </a:prstGeom>
          <a:blipFill>
            <a:blip r:embed="rId3" cstate="screen">
              <a:extLst>
                <a:ext uri="{28A0092B-C50C-407E-A947-70E740481C1C}">
                  <a14:useLocalDpi xmlns:a14="http://schemas.microsoft.com/office/drawing/2010/main"/>
                </a:ext>
              </a:extLst>
            </a:blip>
            <a:stretch>
              <a:fillRect/>
            </a:stretch>
          </a:blipFill>
        </p:spPr>
        <p:txBody>
          <a:bodyPr wrap="square" lIns="0" tIns="0" rIns="0" bIns="0" rtlCol="0"/>
          <a:lstStyle/>
          <a:p>
            <a:endParaRPr sz="1588"/>
          </a:p>
        </p:txBody>
      </p:sp>
      <p:sp>
        <p:nvSpPr>
          <p:cNvPr id="4" name="object 4"/>
          <p:cNvSpPr/>
          <p:nvPr/>
        </p:nvSpPr>
        <p:spPr>
          <a:xfrm>
            <a:off x="5316070" y="4378363"/>
            <a:ext cx="1430767" cy="677731"/>
          </a:xfrm>
          <a:prstGeom prst="rect">
            <a:avLst/>
          </a:prstGeom>
          <a:blipFill>
            <a:blip r:embed="rId4" cstate="screen">
              <a:extLst>
                <a:ext uri="{28A0092B-C50C-407E-A947-70E740481C1C}">
                  <a14:useLocalDpi xmlns:a14="http://schemas.microsoft.com/office/drawing/2010/main"/>
                </a:ext>
              </a:extLst>
            </a:blip>
            <a:stretch>
              <a:fillRect/>
            </a:stretch>
          </a:blipFill>
        </p:spPr>
        <p:txBody>
          <a:bodyPr wrap="square" lIns="0" tIns="0" rIns="0" bIns="0" rtlCol="0"/>
          <a:lstStyle/>
          <a:p>
            <a:endParaRPr sz="1588"/>
          </a:p>
        </p:txBody>
      </p:sp>
      <p:sp>
        <p:nvSpPr>
          <p:cNvPr id="13" name="object 13"/>
          <p:cNvSpPr txBox="1">
            <a:spLocks noGrp="1"/>
          </p:cNvSpPr>
          <p:nvPr>
            <p:ph type="title"/>
          </p:nvPr>
        </p:nvSpPr>
        <p:spPr>
          <a:xfrm>
            <a:off x="1599840" y="739588"/>
            <a:ext cx="8920219" cy="882036"/>
          </a:xfrm>
          <a:prstGeom prst="rect">
            <a:avLst/>
          </a:prstGeom>
        </p:spPr>
        <p:txBody>
          <a:bodyPr vert="horz" wrap="square" lIns="0" tIns="0" rIns="0" bIns="0" rtlCol="0" anchor="t">
            <a:spAutoFit/>
          </a:bodyPr>
          <a:lstStyle/>
          <a:p>
            <a:pPr marL="319385" algn="ctr"/>
            <a:r>
              <a:rPr sz="2824" dirty="0">
                <a:solidFill>
                  <a:srgbClr val="030001"/>
                </a:solidFill>
                <a:latin typeface="Arial"/>
                <a:cs typeface="Arial"/>
              </a:rPr>
              <a:t>Vector Autoregressive</a:t>
            </a:r>
            <a:endParaRPr sz="2824" dirty="0">
              <a:latin typeface="Arial"/>
              <a:cs typeface="Arial"/>
            </a:endParaRPr>
          </a:p>
          <a:p>
            <a:pPr marL="356926" algn="ctr">
              <a:spcBef>
                <a:spcPts val="146"/>
              </a:spcBef>
            </a:pPr>
            <a:r>
              <a:rPr sz="2824" dirty="0">
                <a:solidFill>
                  <a:srgbClr val="030001"/>
                </a:solidFill>
                <a:latin typeface="Arial"/>
                <a:cs typeface="Arial"/>
              </a:rPr>
              <a:t>(VAR / MAR / MVAR) Modeling</a:t>
            </a:r>
            <a:endParaRPr sz="2824" dirty="0">
              <a:latin typeface="Arial"/>
              <a:cs typeface="Arial"/>
            </a:endParaRPr>
          </a:p>
        </p:txBody>
      </p:sp>
      <p:sp>
        <p:nvSpPr>
          <p:cNvPr id="15" name="object 15"/>
          <p:cNvSpPr txBox="1"/>
          <p:nvPr/>
        </p:nvSpPr>
        <p:spPr>
          <a:xfrm>
            <a:off x="2959698" y="6152030"/>
            <a:ext cx="1706656" cy="271613"/>
          </a:xfrm>
          <a:prstGeom prst="rect">
            <a:avLst/>
          </a:prstGeom>
        </p:spPr>
        <p:txBody>
          <a:bodyPr vert="horz" wrap="square" lIns="0" tIns="0" rIns="0" bIns="0" rtlCol="0">
            <a:spAutoFit/>
          </a:bodyPr>
          <a:lstStyle/>
          <a:p>
            <a:pPr marL="11206"/>
            <a:r>
              <a:rPr sz="1765" spc="-53" dirty="0">
                <a:solidFill>
                  <a:srgbClr val="030001"/>
                </a:solidFill>
                <a:latin typeface="Arial"/>
                <a:cs typeface="Arial"/>
              </a:rPr>
              <a:t>Grange</a:t>
            </a:r>
            <a:r>
              <a:rPr sz="1765" spc="-53" dirty="0">
                <a:solidFill>
                  <a:srgbClr val="1F0500"/>
                </a:solidFill>
                <a:latin typeface="Arial"/>
                <a:cs typeface="Arial"/>
              </a:rPr>
              <a:t>r</a:t>
            </a:r>
            <a:r>
              <a:rPr sz="1765" spc="-106" dirty="0">
                <a:solidFill>
                  <a:srgbClr val="1F0500"/>
                </a:solidFill>
                <a:latin typeface="Arial"/>
                <a:cs typeface="Arial"/>
              </a:rPr>
              <a:t> </a:t>
            </a:r>
            <a:r>
              <a:rPr sz="1765" spc="-66" dirty="0">
                <a:solidFill>
                  <a:srgbClr val="030001"/>
                </a:solidFill>
                <a:latin typeface="Arial"/>
                <a:cs typeface="Arial"/>
              </a:rPr>
              <a:t>Causality</a:t>
            </a:r>
            <a:endParaRPr sz="1765" dirty="0">
              <a:latin typeface="Arial"/>
              <a:cs typeface="Arial"/>
            </a:endParaRPr>
          </a:p>
        </p:txBody>
      </p:sp>
      <p:sp>
        <p:nvSpPr>
          <p:cNvPr id="16" name="object 16"/>
          <p:cNvSpPr txBox="1"/>
          <p:nvPr/>
        </p:nvSpPr>
        <p:spPr>
          <a:xfrm>
            <a:off x="6891618" y="6152030"/>
            <a:ext cx="958103" cy="271613"/>
          </a:xfrm>
          <a:prstGeom prst="rect">
            <a:avLst/>
          </a:prstGeom>
        </p:spPr>
        <p:txBody>
          <a:bodyPr vert="horz" wrap="square" lIns="0" tIns="0" rIns="0" bIns="0" rtlCol="0">
            <a:spAutoFit/>
          </a:bodyPr>
          <a:lstStyle/>
          <a:p>
            <a:pPr marL="11206"/>
            <a:r>
              <a:rPr sz="1765" spc="-53" dirty="0">
                <a:solidFill>
                  <a:srgbClr val="030001"/>
                </a:solidFill>
                <a:latin typeface="Arial"/>
                <a:cs typeface="Arial"/>
              </a:rPr>
              <a:t>Spec</a:t>
            </a:r>
            <a:r>
              <a:rPr sz="1765" spc="88" dirty="0">
                <a:solidFill>
                  <a:srgbClr val="030001"/>
                </a:solidFill>
                <a:latin typeface="Arial"/>
                <a:cs typeface="Arial"/>
              </a:rPr>
              <a:t>t</a:t>
            </a:r>
            <a:r>
              <a:rPr sz="1765" dirty="0">
                <a:solidFill>
                  <a:srgbClr val="1F0500"/>
                </a:solidFill>
                <a:latin typeface="Arial"/>
                <a:cs typeface="Arial"/>
              </a:rPr>
              <a:t>r</a:t>
            </a:r>
            <a:r>
              <a:rPr sz="1765" spc="-115" dirty="0">
                <a:solidFill>
                  <a:srgbClr val="1F0500"/>
                </a:solidFill>
                <a:latin typeface="Arial"/>
                <a:cs typeface="Arial"/>
              </a:rPr>
              <a:t>u</a:t>
            </a:r>
            <a:r>
              <a:rPr sz="1765" spc="26" dirty="0">
                <a:solidFill>
                  <a:srgbClr val="030001"/>
                </a:solidFill>
                <a:latin typeface="Arial"/>
                <a:cs typeface="Arial"/>
              </a:rPr>
              <a:t>m</a:t>
            </a:r>
            <a:endParaRPr sz="1765" dirty="0">
              <a:latin typeface="Arial"/>
              <a:cs typeface="Arial"/>
            </a:endParaRPr>
          </a:p>
        </p:txBody>
      </p:sp>
      <p:sp>
        <p:nvSpPr>
          <p:cNvPr id="17" name="object 15"/>
          <p:cNvSpPr txBox="1"/>
          <p:nvPr/>
        </p:nvSpPr>
        <p:spPr>
          <a:xfrm>
            <a:off x="5196168" y="6152030"/>
            <a:ext cx="1706656" cy="271613"/>
          </a:xfrm>
          <a:prstGeom prst="rect">
            <a:avLst/>
          </a:prstGeom>
        </p:spPr>
        <p:txBody>
          <a:bodyPr vert="horz" wrap="square" lIns="0" tIns="0" rIns="0" bIns="0" rtlCol="0">
            <a:spAutoFit/>
          </a:bodyPr>
          <a:lstStyle/>
          <a:p>
            <a:pPr marL="11206"/>
            <a:r>
              <a:rPr lang="en-US" sz="1765" spc="-53" dirty="0">
                <a:solidFill>
                  <a:srgbClr val="030001"/>
                </a:solidFill>
                <a:latin typeface="Arial"/>
                <a:cs typeface="Arial"/>
              </a:rPr>
              <a:t>Coherence</a:t>
            </a:r>
            <a:endParaRPr sz="1765" dirty="0">
              <a:latin typeface="Arial"/>
              <a:cs typeface="Arial"/>
            </a:endParaRPr>
          </a:p>
        </p:txBody>
      </p:sp>
      <p:sp>
        <p:nvSpPr>
          <p:cNvPr id="18" name="object 15"/>
          <p:cNvSpPr txBox="1"/>
          <p:nvPr/>
        </p:nvSpPr>
        <p:spPr>
          <a:xfrm>
            <a:off x="8382000" y="6152030"/>
            <a:ext cx="1706656" cy="271613"/>
          </a:xfrm>
          <a:prstGeom prst="rect">
            <a:avLst/>
          </a:prstGeom>
        </p:spPr>
        <p:txBody>
          <a:bodyPr vert="horz" wrap="square" lIns="0" tIns="0" rIns="0" bIns="0" rtlCol="0">
            <a:spAutoFit/>
          </a:bodyPr>
          <a:lstStyle/>
          <a:p>
            <a:pPr marL="11206"/>
            <a:r>
              <a:rPr lang="en-US" sz="1765" spc="-53" dirty="0">
                <a:solidFill>
                  <a:srgbClr val="030001"/>
                </a:solidFill>
                <a:latin typeface="Arial"/>
                <a:cs typeface="Arial"/>
              </a:rPr>
              <a:t>…</a:t>
            </a:r>
            <a:endParaRPr sz="1765" dirty="0">
              <a:latin typeface="Arial"/>
              <a:cs typeface="Arial"/>
            </a:endParaRPr>
          </a:p>
        </p:txBody>
      </p:sp>
      <p:cxnSp>
        <p:nvCxnSpPr>
          <p:cNvPr id="20" name="Straight Arrow Connector 19"/>
          <p:cNvCxnSpPr/>
          <p:nvPr/>
        </p:nvCxnSpPr>
        <p:spPr>
          <a:xfrm flipH="1">
            <a:off x="4146176" y="5244353"/>
            <a:ext cx="1075765" cy="80682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flipH="1">
            <a:off x="5692588" y="5244353"/>
            <a:ext cx="268941" cy="87405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a:off x="6566647" y="5244353"/>
            <a:ext cx="470647" cy="80682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p:nvPr/>
        </p:nvCxnSpPr>
        <p:spPr>
          <a:xfrm>
            <a:off x="6970059" y="5177118"/>
            <a:ext cx="1277471" cy="94129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851022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23E47E3-E0D9-8F40-9C98-66E8B653D76E}"/>
              </a:ext>
            </a:extLst>
          </p:cNvPr>
          <p:cNvSpPr/>
          <p:nvPr/>
        </p:nvSpPr>
        <p:spPr>
          <a:xfrm>
            <a:off x="1428225" y="-36290"/>
            <a:ext cx="9172539" cy="675981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bject 70"/>
          <p:cNvSpPr txBox="1"/>
          <p:nvPr/>
        </p:nvSpPr>
        <p:spPr>
          <a:xfrm>
            <a:off x="1927412" y="201706"/>
            <a:ext cx="5580529" cy="1570366"/>
          </a:xfrm>
          <a:prstGeom prst="rect">
            <a:avLst/>
          </a:prstGeom>
        </p:spPr>
        <p:txBody>
          <a:bodyPr vert="horz" wrap="square" lIns="0" tIns="0" rIns="0" bIns="0" rtlCol="0">
            <a:spAutoFit/>
          </a:bodyPr>
          <a:lstStyle/>
          <a:p>
            <a:pPr marL="11206"/>
            <a:r>
              <a:rPr sz="4544" dirty="0">
                <a:solidFill>
                  <a:srgbClr val="08080A"/>
                </a:solidFill>
                <a:latin typeface="Arial"/>
                <a:cs typeface="Arial"/>
              </a:rPr>
              <a:t>Granger Causality</a:t>
            </a:r>
            <a:endParaRPr sz="4544" dirty="0">
              <a:latin typeface="Arial"/>
              <a:cs typeface="Arial"/>
            </a:endParaRPr>
          </a:p>
          <a:p>
            <a:pPr marL="981688" marR="141202" indent="-379339">
              <a:lnSpc>
                <a:spcPct val="102499"/>
              </a:lnSpc>
              <a:spcBef>
                <a:spcPts val="119"/>
              </a:spcBef>
            </a:pPr>
            <a:r>
              <a:rPr sz="2824" dirty="0">
                <a:solidFill>
                  <a:srgbClr val="161FFB"/>
                </a:solidFill>
                <a:latin typeface="Arial"/>
                <a:cs typeface="Arial"/>
              </a:rPr>
              <a:t>Does X4 granger-cause X</a:t>
            </a:r>
            <a:r>
              <a:rPr sz="2824" dirty="0">
                <a:solidFill>
                  <a:srgbClr val="2F3BF9"/>
                </a:solidFill>
                <a:latin typeface="Arial"/>
                <a:cs typeface="Arial"/>
              </a:rPr>
              <a:t>1</a:t>
            </a:r>
            <a:r>
              <a:rPr sz="2824" dirty="0">
                <a:solidFill>
                  <a:srgbClr val="161FFB"/>
                </a:solidFill>
                <a:latin typeface="Arial"/>
                <a:cs typeface="Arial"/>
              </a:rPr>
              <a:t>?  (conditioned on X2, </a:t>
            </a:r>
            <a:r>
              <a:rPr sz="2735" dirty="0">
                <a:solidFill>
                  <a:srgbClr val="161FFB"/>
                </a:solidFill>
                <a:latin typeface="Arial"/>
                <a:cs typeface="Arial"/>
              </a:rPr>
              <a:t>X3)</a:t>
            </a:r>
            <a:endParaRPr sz="2735" dirty="0">
              <a:latin typeface="Arial"/>
              <a:cs typeface="Arial"/>
            </a:endParaRPr>
          </a:p>
        </p:txBody>
      </p:sp>
      <p:pic>
        <p:nvPicPr>
          <p:cNvPr id="75" name="Picture 74" descr="Screen Shot 2016-10-05 at 10.40.34 AM.png"/>
          <p:cNvPicPr>
            <a:picLocks noChangeAspect="1"/>
          </p:cNvPicPr>
          <p:nvPr/>
        </p:nvPicPr>
        <p:blipFill rotWithShape="1">
          <a:blip r:embed="rId2" cstate="screen">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rcRect/>
          <a:stretch/>
        </p:blipFill>
        <p:spPr>
          <a:xfrm>
            <a:off x="8266577" y="134471"/>
            <a:ext cx="2334188" cy="1900917"/>
          </a:xfrm>
          <a:prstGeom prst="rect">
            <a:avLst/>
          </a:prstGeom>
        </p:spPr>
      </p:pic>
      <p:pic>
        <p:nvPicPr>
          <p:cNvPr id="76" name="Picture 75" descr="Screen Shot 2016-10-05 at 10.40.34 AM.png"/>
          <p:cNvPicPr>
            <a:picLocks noChangeAspect="1"/>
          </p:cNvPicPr>
          <p:nvPr/>
        </p:nvPicPr>
        <p:blipFill rotWithShape="1">
          <a:blip r:embed="rId4" cstate="screen">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a:ext>
            </a:extLst>
          </a:blip>
          <a:srcRect/>
          <a:stretch/>
        </p:blipFill>
        <p:spPr>
          <a:xfrm>
            <a:off x="1725706" y="1908473"/>
            <a:ext cx="8875059" cy="4815057"/>
          </a:xfrm>
          <a:prstGeom prst="rect">
            <a:avLst/>
          </a:prstGeom>
        </p:spPr>
      </p:pic>
      <p:sp>
        <p:nvSpPr>
          <p:cNvPr id="77" name="Rectangle 76"/>
          <p:cNvSpPr/>
          <p:nvPr/>
        </p:nvSpPr>
        <p:spPr>
          <a:xfrm>
            <a:off x="6364941" y="3294530"/>
            <a:ext cx="2823882" cy="537882"/>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88"/>
          </a:p>
        </p:txBody>
      </p:sp>
      <p:sp>
        <p:nvSpPr>
          <p:cNvPr id="78" name="Rectangle 77"/>
          <p:cNvSpPr/>
          <p:nvPr/>
        </p:nvSpPr>
        <p:spPr>
          <a:xfrm>
            <a:off x="6297706" y="5849471"/>
            <a:ext cx="3160059" cy="537882"/>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88"/>
          </a:p>
        </p:txBody>
      </p:sp>
    </p:spTree>
    <p:extLst>
      <p:ext uri="{BB962C8B-B14F-4D97-AF65-F5344CB8AC3E}">
        <p14:creationId xmlns:p14="http://schemas.microsoft.com/office/powerpoint/2010/main" val="15491138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779059" y="5020235"/>
            <a:ext cx="7003676" cy="1299882"/>
          </a:xfrm>
          <a:prstGeom prst="rect">
            <a:avLst/>
          </a:prstGeom>
          <a:blipFill>
            <a:blip r:embed="rId2" cstate="print"/>
            <a:stretch>
              <a:fillRect/>
            </a:stretch>
          </a:blipFill>
        </p:spPr>
        <p:txBody>
          <a:bodyPr wrap="square" lIns="0" tIns="0" rIns="0" bIns="0" rtlCol="0"/>
          <a:lstStyle/>
          <a:p>
            <a:endParaRPr sz="1588"/>
          </a:p>
        </p:txBody>
      </p:sp>
      <p:sp>
        <p:nvSpPr>
          <p:cNvPr id="3" name="object 3"/>
          <p:cNvSpPr/>
          <p:nvPr/>
        </p:nvSpPr>
        <p:spPr>
          <a:xfrm>
            <a:off x="2868706" y="5109883"/>
            <a:ext cx="6824382" cy="1120587"/>
          </a:xfrm>
          <a:prstGeom prst="rect">
            <a:avLst/>
          </a:prstGeom>
          <a:blipFill>
            <a:blip r:embed="rId3" cstate="screen">
              <a:extLst>
                <a:ext uri="{28A0092B-C50C-407E-A947-70E740481C1C}">
                  <a14:useLocalDpi xmlns:a14="http://schemas.microsoft.com/office/drawing/2010/main"/>
                </a:ext>
              </a:extLst>
            </a:blip>
            <a:stretch>
              <a:fillRect/>
            </a:stretch>
          </a:blipFill>
        </p:spPr>
        <p:txBody>
          <a:bodyPr wrap="square" lIns="0" tIns="0" rIns="0" bIns="0" rtlCol="0"/>
          <a:lstStyle/>
          <a:p>
            <a:endParaRPr sz="1588"/>
          </a:p>
        </p:txBody>
      </p:sp>
      <p:sp>
        <p:nvSpPr>
          <p:cNvPr id="4" name="object 10"/>
          <p:cNvSpPr txBox="1"/>
          <p:nvPr/>
        </p:nvSpPr>
        <p:spPr>
          <a:xfrm>
            <a:off x="4723618" y="3308896"/>
            <a:ext cx="133350" cy="264816"/>
          </a:xfrm>
          <a:prstGeom prst="rect">
            <a:avLst/>
          </a:prstGeom>
        </p:spPr>
        <p:txBody>
          <a:bodyPr vert="horz" wrap="square" lIns="0" tIns="0" rIns="0" bIns="0" rtlCol="0">
            <a:spAutoFit/>
          </a:bodyPr>
          <a:lstStyle/>
          <a:p>
            <a:pPr marL="11206"/>
            <a:r>
              <a:rPr sz="1721" spc="9" dirty="0">
                <a:latin typeface="Times New Roman"/>
                <a:cs typeface="Times New Roman"/>
              </a:rPr>
              <a:t>1</a:t>
            </a:r>
            <a:endParaRPr sz="1721">
              <a:latin typeface="Times New Roman"/>
              <a:cs typeface="Times New Roman"/>
            </a:endParaRPr>
          </a:p>
        </p:txBody>
      </p:sp>
      <p:sp>
        <p:nvSpPr>
          <p:cNvPr id="5" name="object 11"/>
          <p:cNvSpPr txBox="1"/>
          <p:nvPr/>
        </p:nvSpPr>
        <p:spPr>
          <a:xfrm>
            <a:off x="2718725" y="3025588"/>
            <a:ext cx="2935941" cy="454868"/>
          </a:xfrm>
          <a:prstGeom prst="rect">
            <a:avLst/>
          </a:prstGeom>
        </p:spPr>
        <p:txBody>
          <a:bodyPr vert="horz" wrap="square" lIns="0" tIns="0" rIns="0" bIns="0" rtlCol="0">
            <a:spAutoFit/>
          </a:bodyPr>
          <a:lstStyle/>
          <a:p>
            <a:pPr marL="11206">
              <a:tabLst>
                <a:tab pos="383822" algn="l"/>
                <a:tab pos="2144360" algn="l"/>
              </a:tabLst>
            </a:pPr>
            <a:r>
              <a:rPr sz="2956" i="1" spc="22" dirty="0">
                <a:latin typeface="Times New Roman"/>
                <a:cs typeface="Times New Roman"/>
              </a:rPr>
              <a:t>X	</a:t>
            </a:r>
            <a:r>
              <a:rPr sz="2956" spc="26" dirty="0">
                <a:latin typeface="Times New Roman"/>
                <a:cs typeface="Times New Roman"/>
              </a:rPr>
              <a:t>(</a:t>
            </a:r>
            <a:r>
              <a:rPr sz="2956" i="1" spc="26" dirty="0">
                <a:latin typeface="Times New Roman"/>
                <a:cs typeface="Times New Roman"/>
              </a:rPr>
              <a:t>t</a:t>
            </a:r>
            <a:r>
              <a:rPr sz="2956" spc="26" dirty="0">
                <a:latin typeface="Times New Roman"/>
                <a:cs typeface="Times New Roman"/>
              </a:rPr>
              <a:t>)</a:t>
            </a:r>
            <a:r>
              <a:rPr sz="2956" spc="26" dirty="0">
                <a:latin typeface="Symbol"/>
                <a:cs typeface="Symbol"/>
              </a:rPr>
              <a:t>=</a:t>
            </a:r>
            <a:r>
              <a:rPr sz="2956" spc="57" dirty="0">
                <a:latin typeface="Symbol"/>
                <a:cs typeface="Symbol"/>
              </a:rPr>
              <a:t> −</a:t>
            </a:r>
            <a:r>
              <a:rPr sz="2956" spc="57" dirty="0">
                <a:latin typeface="Times New Roman"/>
                <a:cs typeface="Times New Roman"/>
              </a:rPr>
              <a:t>0.5</a:t>
            </a:r>
            <a:r>
              <a:rPr sz="2956" i="1" spc="57" dirty="0">
                <a:latin typeface="Times New Roman"/>
                <a:cs typeface="Times New Roman"/>
              </a:rPr>
              <a:t>X	</a:t>
            </a:r>
            <a:r>
              <a:rPr sz="2956" spc="31" dirty="0">
                <a:latin typeface="Times New Roman"/>
                <a:cs typeface="Times New Roman"/>
              </a:rPr>
              <a:t>(</a:t>
            </a:r>
            <a:r>
              <a:rPr sz="2956" i="1" spc="31" dirty="0">
                <a:latin typeface="Times New Roman"/>
                <a:cs typeface="Times New Roman"/>
              </a:rPr>
              <a:t>t </a:t>
            </a:r>
            <a:r>
              <a:rPr sz="2956" spc="9" dirty="0">
                <a:latin typeface="Times New Roman"/>
                <a:cs typeface="Times New Roman"/>
              </a:rPr>
              <a:t>-</a:t>
            </a:r>
            <a:r>
              <a:rPr sz="2956" spc="-613" dirty="0">
                <a:latin typeface="Times New Roman"/>
                <a:cs typeface="Times New Roman"/>
              </a:rPr>
              <a:t> </a:t>
            </a:r>
            <a:r>
              <a:rPr sz="2956" spc="-88" dirty="0">
                <a:latin typeface="Times New Roman"/>
                <a:cs typeface="Times New Roman"/>
              </a:rPr>
              <a:t>1)</a:t>
            </a:r>
            <a:endParaRPr sz="2956">
              <a:latin typeface="Times New Roman"/>
              <a:cs typeface="Times New Roman"/>
            </a:endParaRPr>
          </a:p>
        </p:txBody>
      </p:sp>
      <p:sp>
        <p:nvSpPr>
          <p:cNvPr id="6" name="object 12"/>
          <p:cNvSpPr txBox="1"/>
          <p:nvPr/>
        </p:nvSpPr>
        <p:spPr>
          <a:xfrm>
            <a:off x="7211427" y="3308896"/>
            <a:ext cx="133350" cy="264816"/>
          </a:xfrm>
          <a:prstGeom prst="rect">
            <a:avLst/>
          </a:prstGeom>
        </p:spPr>
        <p:txBody>
          <a:bodyPr vert="horz" wrap="square" lIns="0" tIns="0" rIns="0" bIns="0" rtlCol="0">
            <a:spAutoFit/>
          </a:bodyPr>
          <a:lstStyle/>
          <a:p>
            <a:pPr marL="11206"/>
            <a:r>
              <a:rPr sz="1721" spc="9" dirty="0">
                <a:latin typeface="Times New Roman"/>
                <a:cs typeface="Times New Roman"/>
              </a:rPr>
              <a:t>2</a:t>
            </a:r>
            <a:endParaRPr sz="1721">
              <a:latin typeface="Times New Roman"/>
              <a:cs typeface="Times New Roman"/>
            </a:endParaRPr>
          </a:p>
        </p:txBody>
      </p:sp>
      <p:sp>
        <p:nvSpPr>
          <p:cNvPr id="7" name="object 13"/>
          <p:cNvSpPr txBox="1"/>
          <p:nvPr/>
        </p:nvSpPr>
        <p:spPr>
          <a:xfrm>
            <a:off x="4706127" y="3925220"/>
            <a:ext cx="110938" cy="253659"/>
          </a:xfrm>
          <a:prstGeom prst="rect">
            <a:avLst/>
          </a:prstGeom>
        </p:spPr>
        <p:txBody>
          <a:bodyPr vert="horz" wrap="square" lIns="0" tIns="0" rIns="0" bIns="0" rtlCol="0">
            <a:spAutoFit/>
          </a:bodyPr>
          <a:lstStyle/>
          <a:p>
            <a:pPr>
              <a:lnSpc>
                <a:spcPts val="2060"/>
              </a:lnSpc>
            </a:pPr>
            <a:r>
              <a:rPr sz="1721" spc="9" dirty="0">
                <a:latin typeface="Times New Roman"/>
                <a:cs typeface="Times New Roman"/>
              </a:rPr>
              <a:t>1</a:t>
            </a:r>
            <a:endParaRPr sz="1721">
              <a:latin typeface="Times New Roman"/>
              <a:cs typeface="Times New Roman"/>
            </a:endParaRPr>
          </a:p>
        </p:txBody>
      </p:sp>
      <p:sp>
        <p:nvSpPr>
          <p:cNvPr id="8" name="object 14"/>
          <p:cNvSpPr txBox="1"/>
          <p:nvPr/>
        </p:nvSpPr>
        <p:spPr>
          <a:xfrm>
            <a:off x="2718726" y="3308896"/>
            <a:ext cx="2896160" cy="899990"/>
          </a:xfrm>
          <a:prstGeom prst="rect">
            <a:avLst/>
          </a:prstGeom>
        </p:spPr>
        <p:txBody>
          <a:bodyPr vert="horz" wrap="square" lIns="0" tIns="0" rIns="0" bIns="0" rtlCol="0">
            <a:spAutoFit/>
          </a:bodyPr>
          <a:lstStyle/>
          <a:p>
            <a:pPr marL="255508"/>
            <a:r>
              <a:rPr sz="1721" spc="9" dirty="0">
                <a:latin typeface="Times New Roman"/>
                <a:cs typeface="Times New Roman"/>
              </a:rPr>
              <a:t>1</a:t>
            </a:r>
            <a:endParaRPr sz="1721">
              <a:latin typeface="Times New Roman"/>
              <a:cs typeface="Times New Roman"/>
            </a:endParaRPr>
          </a:p>
          <a:p>
            <a:pPr marL="11206">
              <a:lnSpc>
                <a:spcPts val="2890"/>
              </a:lnSpc>
              <a:spcBef>
                <a:spcPts val="556"/>
              </a:spcBef>
              <a:tabLst>
                <a:tab pos="420802" algn="l"/>
                <a:tab pos="1214222" algn="l"/>
                <a:tab pos="2115783" algn="l"/>
              </a:tabLst>
            </a:pPr>
            <a:r>
              <a:rPr sz="2956" i="1" spc="22" dirty="0">
                <a:latin typeface="Times New Roman"/>
                <a:cs typeface="Times New Roman"/>
              </a:rPr>
              <a:t>X	</a:t>
            </a:r>
            <a:r>
              <a:rPr sz="2956" spc="26" dirty="0">
                <a:latin typeface="Times New Roman"/>
                <a:cs typeface="Times New Roman"/>
              </a:rPr>
              <a:t>(</a:t>
            </a:r>
            <a:r>
              <a:rPr sz="2956" i="1" spc="26" dirty="0">
                <a:latin typeface="Times New Roman"/>
                <a:cs typeface="Times New Roman"/>
              </a:rPr>
              <a:t>t</a:t>
            </a:r>
            <a:r>
              <a:rPr sz="2956" spc="26" dirty="0">
                <a:latin typeface="Times New Roman"/>
                <a:cs typeface="Times New Roman"/>
              </a:rPr>
              <a:t>)</a:t>
            </a:r>
            <a:r>
              <a:rPr sz="2956" spc="26" dirty="0">
                <a:latin typeface="Symbol"/>
                <a:cs typeface="Symbol"/>
              </a:rPr>
              <a:t>=	</a:t>
            </a:r>
            <a:r>
              <a:rPr sz="2956" spc="13" dirty="0">
                <a:latin typeface="Times New Roman"/>
                <a:cs typeface="Times New Roman"/>
              </a:rPr>
              <a:t>0.7</a:t>
            </a:r>
            <a:r>
              <a:rPr sz="2956" spc="-322" dirty="0">
                <a:latin typeface="Times New Roman"/>
                <a:cs typeface="Times New Roman"/>
              </a:rPr>
              <a:t> </a:t>
            </a:r>
            <a:r>
              <a:rPr sz="2956" i="1" spc="22" dirty="0">
                <a:latin typeface="Times New Roman"/>
                <a:cs typeface="Times New Roman"/>
              </a:rPr>
              <a:t>X	</a:t>
            </a:r>
            <a:r>
              <a:rPr sz="2956" spc="31" dirty="0">
                <a:latin typeface="Times New Roman"/>
                <a:cs typeface="Times New Roman"/>
              </a:rPr>
              <a:t>(</a:t>
            </a:r>
            <a:r>
              <a:rPr sz="2956" i="1" spc="31" dirty="0">
                <a:latin typeface="Times New Roman"/>
                <a:cs typeface="Times New Roman"/>
              </a:rPr>
              <a:t>t </a:t>
            </a:r>
            <a:r>
              <a:rPr sz="2956" spc="9" dirty="0">
                <a:latin typeface="Times New Roman"/>
                <a:cs typeface="Times New Roman"/>
              </a:rPr>
              <a:t>-</a:t>
            </a:r>
            <a:r>
              <a:rPr sz="2956" spc="-613" dirty="0">
                <a:latin typeface="Times New Roman"/>
                <a:cs typeface="Times New Roman"/>
              </a:rPr>
              <a:t> </a:t>
            </a:r>
            <a:r>
              <a:rPr sz="2956" spc="-88" dirty="0">
                <a:latin typeface="Times New Roman"/>
                <a:cs typeface="Times New Roman"/>
              </a:rPr>
              <a:t>1)</a:t>
            </a:r>
            <a:endParaRPr sz="2956">
              <a:latin typeface="Times New Roman"/>
              <a:cs typeface="Times New Roman"/>
            </a:endParaRPr>
          </a:p>
          <a:p>
            <a:pPr marL="273998">
              <a:lnSpc>
                <a:spcPts val="1407"/>
              </a:lnSpc>
            </a:pPr>
            <a:r>
              <a:rPr sz="1721" spc="9" dirty="0">
                <a:latin typeface="Times New Roman"/>
                <a:cs typeface="Times New Roman"/>
              </a:rPr>
              <a:t>2</a:t>
            </a:r>
            <a:endParaRPr sz="1721">
              <a:latin typeface="Times New Roman"/>
              <a:cs typeface="Times New Roman"/>
            </a:endParaRPr>
          </a:p>
        </p:txBody>
      </p:sp>
      <p:sp>
        <p:nvSpPr>
          <p:cNvPr id="9" name="object 15"/>
          <p:cNvSpPr txBox="1"/>
          <p:nvPr/>
        </p:nvSpPr>
        <p:spPr>
          <a:xfrm>
            <a:off x="6398981" y="3641912"/>
            <a:ext cx="1732429" cy="558230"/>
          </a:xfrm>
          <a:prstGeom prst="rect">
            <a:avLst/>
          </a:prstGeom>
        </p:spPr>
        <p:txBody>
          <a:bodyPr vert="horz" wrap="square" lIns="0" tIns="0" rIns="0" bIns="0" rtlCol="0">
            <a:spAutoFit/>
          </a:bodyPr>
          <a:lstStyle/>
          <a:p>
            <a:pPr algn="ctr">
              <a:lnSpc>
                <a:spcPts val="2890"/>
              </a:lnSpc>
              <a:tabLst>
                <a:tab pos="930138" algn="l"/>
              </a:tabLst>
            </a:pPr>
            <a:r>
              <a:rPr sz="2956" spc="13" dirty="0">
                <a:latin typeface="Times New Roman"/>
                <a:cs typeface="Times New Roman"/>
              </a:rPr>
              <a:t>0.2</a:t>
            </a:r>
            <a:r>
              <a:rPr sz="2956" spc="-383" dirty="0">
                <a:latin typeface="Times New Roman"/>
                <a:cs typeface="Times New Roman"/>
              </a:rPr>
              <a:t> </a:t>
            </a:r>
            <a:r>
              <a:rPr sz="2956" i="1" spc="22" dirty="0">
                <a:latin typeface="Times New Roman"/>
                <a:cs typeface="Times New Roman"/>
              </a:rPr>
              <a:t>X	</a:t>
            </a:r>
            <a:r>
              <a:rPr sz="2956" spc="31" dirty="0">
                <a:latin typeface="Times New Roman"/>
                <a:cs typeface="Times New Roman"/>
              </a:rPr>
              <a:t>(</a:t>
            </a:r>
            <a:r>
              <a:rPr sz="2956" i="1" spc="31" dirty="0">
                <a:latin typeface="Times New Roman"/>
                <a:cs typeface="Times New Roman"/>
              </a:rPr>
              <a:t>t </a:t>
            </a:r>
            <a:r>
              <a:rPr sz="2956" spc="9" dirty="0">
                <a:latin typeface="Times New Roman"/>
                <a:cs typeface="Times New Roman"/>
              </a:rPr>
              <a:t>-</a:t>
            </a:r>
            <a:r>
              <a:rPr sz="2956" spc="-613" dirty="0">
                <a:latin typeface="Times New Roman"/>
                <a:cs typeface="Times New Roman"/>
              </a:rPr>
              <a:t> </a:t>
            </a:r>
            <a:r>
              <a:rPr sz="2956" spc="-88" dirty="0">
                <a:latin typeface="Times New Roman"/>
                <a:cs typeface="Times New Roman"/>
              </a:rPr>
              <a:t>1)</a:t>
            </a:r>
            <a:endParaRPr sz="2956">
              <a:latin typeface="Times New Roman"/>
              <a:cs typeface="Times New Roman"/>
            </a:endParaRPr>
          </a:p>
          <a:p>
            <a:pPr marR="24654" algn="ctr">
              <a:lnSpc>
                <a:spcPts val="1407"/>
              </a:lnSpc>
            </a:pPr>
            <a:r>
              <a:rPr sz="1721" spc="9" dirty="0">
                <a:latin typeface="Times New Roman"/>
                <a:cs typeface="Times New Roman"/>
              </a:rPr>
              <a:t>2</a:t>
            </a:r>
            <a:endParaRPr sz="1721">
              <a:latin typeface="Times New Roman"/>
              <a:cs typeface="Times New Roman"/>
            </a:endParaRPr>
          </a:p>
        </p:txBody>
      </p:sp>
      <p:sp>
        <p:nvSpPr>
          <p:cNvPr id="10" name="object 16"/>
          <p:cNvSpPr txBox="1"/>
          <p:nvPr/>
        </p:nvSpPr>
        <p:spPr>
          <a:xfrm>
            <a:off x="5894294" y="3025589"/>
            <a:ext cx="3780865" cy="1076449"/>
          </a:xfrm>
          <a:prstGeom prst="rect">
            <a:avLst/>
          </a:prstGeom>
        </p:spPr>
        <p:txBody>
          <a:bodyPr vert="horz" wrap="square" lIns="0" tIns="0" rIns="0" bIns="0" rtlCol="0">
            <a:spAutoFit/>
          </a:bodyPr>
          <a:lstStyle/>
          <a:p>
            <a:pPr marL="39783">
              <a:tabLst>
                <a:tab pos="829280" algn="l"/>
                <a:tab pos="1474773" algn="l"/>
                <a:tab pos="2545552" algn="l"/>
                <a:tab pos="3036396" algn="l"/>
              </a:tabLst>
            </a:pPr>
            <a:r>
              <a:rPr sz="2956" spc="18" dirty="0">
                <a:latin typeface="Symbol"/>
                <a:cs typeface="Symbol"/>
              </a:rPr>
              <a:t>+	</a:t>
            </a:r>
            <a:r>
              <a:rPr sz="2956" spc="18" dirty="0">
                <a:latin typeface="Times New Roman"/>
                <a:cs typeface="Times New Roman"/>
              </a:rPr>
              <a:t>0</a:t>
            </a:r>
            <a:r>
              <a:rPr sz="2956" spc="-383" dirty="0">
                <a:latin typeface="Times New Roman"/>
                <a:cs typeface="Times New Roman"/>
              </a:rPr>
              <a:t> </a:t>
            </a:r>
            <a:r>
              <a:rPr sz="2956" i="1" spc="22" dirty="0">
                <a:latin typeface="Times New Roman"/>
                <a:cs typeface="Times New Roman"/>
              </a:rPr>
              <a:t>X	</a:t>
            </a:r>
            <a:r>
              <a:rPr sz="2956" spc="31" dirty="0">
                <a:latin typeface="Times New Roman"/>
                <a:cs typeface="Times New Roman"/>
              </a:rPr>
              <a:t>(</a:t>
            </a:r>
            <a:r>
              <a:rPr sz="2956" i="1" spc="31" dirty="0">
                <a:latin typeface="Times New Roman"/>
                <a:cs typeface="Times New Roman"/>
              </a:rPr>
              <a:t>t</a:t>
            </a:r>
            <a:r>
              <a:rPr sz="2956" i="1" spc="-75" dirty="0">
                <a:latin typeface="Times New Roman"/>
                <a:cs typeface="Times New Roman"/>
              </a:rPr>
              <a:t> </a:t>
            </a:r>
            <a:r>
              <a:rPr sz="2956" spc="9" dirty="0">
                <a:latin typeface="Times New Roman"/>
                <a:cs typeface="Times New Roman"/>
              </a:rPr>
              <a:t>-</a:t>
            </a:r>
            <a:r>
              <a:rPr sz="2956" spc="-427" dirty="0">
                <a:latin typeface="Times New Roman"/>
                <a:cs typeface="Times New Roman"/>
              </a:rPr>
              <a:t> </a:t>
            </a:r>
            <a:r>
              <a:rPr sz="2956" spc="-88" dirty="0">
                <a:latin typeface="Times New Roman"/>
                <a:cs typeface="Times New Roman"/>
              </a:rPr>
              <a:t>1)	</a:t>
            </a:r>
            <a:r>
              <a:rPr sz="2956" spc="18" dirty="0">
                <a:latin typeface="Symbol"/>
                <a:cs typeface="Symbol"/>
              </a:rPr>
              <a:t>+	</a:t>
            </a:r>
            <a:r>
              <a:rPr sz="2956" i="1" spc="22" dirty="0">
                <a:latin typeface="Times New Roman"/>
                <a:cs typeface="Times New Roman"/>
              </a:rPr>
              <a:t>E</a:t>
            </a:r>
            <a:r>
              <a:rPr sz="2956" i="1" spc="40" dirty="0">
                <a:latin typeface="Times New Roman"/>
                <a:cs typeface="Times New Roman"/>
              </a:rPr>
              <a:t> </a:t>
            </a:r>
            <a:r>
              <a:rPr sz="2956" spc="93" dirty="0">
                <a:latin typeface="Times New Roman"/>
                <a:cs typeface="Times New Roman"/>
              </a:rPr>
              <a:t>(</a:t>
            </a:r>
            <a:r>
              <a:rPr sz="2956" i="1" spc="93" dirty="0">
                <a:latin typeface="Times New Roman"/>
                <a:cs typeface="Times New Roman"/>
              </a:rPr>
              <a:t>t</a:t>
            </a:r>
            <a:r>
              <a:rPr sz="2956" spc="93" dirty="0">
                <a:latin typeface="Times New Roman"/>
                <a:cs typeface="Times New Roman"/>
              </a:rPr>
              <a:t>)</a:t>
            </a:r>
            <a:endParaRPr sz="2956">
              <a:latin typeface="Times New Roman"/>
              <a:cs typeface="Times New Roman"/>
            </a:endParaRPr>
          </a:p>
          <a:p>
            <a:pPr marL="11206">
              <a:spcBef>
                <a:spcPts val="1306"/>
              </a:spcBef>
              <a:tabLst>
                <a:tab pos="2516415" algn="l"/>
              </a:tabLst>
            </a:pPr>
            <a:r>
              <a:rPr sz="2956" spc="18" dirty="0">
                <a:latin typeface="Symbol"/>
                <a:cs typeface="Symbol"/>
              </a:rPr>
              <a:t>+	+</a:t>
            </a:r>
            <a:endParaRPr sz="2956">
              <a:latin typeface="Symbol"/>
              <a:cs typeface="Symbol"/>
            </a:endParaRPr>
          </a:p>
        </p:txBody>
      </p:sp>
      <p:sp>
        <p:nvSpPr>
          <p:cNvPr id="11" name="object 17"/>
          <p:cNvSpPr txBox="1"/>
          <p:nvPr/>
        </p:nvSpPr>
        <p:spPr>
          <a:xfrm>
            <a:off x="8890748" y="3308896"/>
            <a:ext cx="792256" cy="899990"/>
          </a:xfrm>
          <a:prstGeom prst="rect">
            <a:avLst/>
          </a:prstGeom>
        </p:spPr>
        <p:txBody>
          <a:bodyPr vert="horz" wrap="square" lIns="0" tIns="0" rIns="0" bIns="0" rtlCol="0">
            <a:spAutoFit/>
          </a:bodyPr>
          <a:lstStyle/>
          <a:p>
            <a:pPr marL="252146"/>
            <a:r>
              <a:rPr sz="1721" spc="9" dirty="0">
                <a:latin typeface="Times New Roman"/>
                <a:cs typeface="Times New Roman"/>
              </a:rPr>
              <a:t>1</a:t>
            </a:r>
            <a:endParaRPr sz="1721">
              <a:latin typeface="Times New Roman"/>
              <a:cs typeface="Times New Roman"/>
            </a:endParaRPr>
          </a:p>
          <a:p>
            <a:pPr marL="11206">
              <a:lnSpc>
                <a:spcPts val="2890"/>
              </a:lnSpc>
              <a:spcBef>
                <a:spcPts val="556"/>
              </a:spcBef>
              <a:tabLst>
                <a:tab pos="388865" algn="l"/>
              </a:tabLst>
            </a:pPr>
            <a:r>
              <a:rPr sz="2956" i="1" spc="22" dirty="0">
                <a:latin typeface="Times New Roman"/>
                <a:cs typeface="Times New Roman"/>
              </a:rPr>
              <a:t>E	</a:t>
            </a:r>
            <a:r>
              <a:rPr sz="2956" spc="53" dirty="0">
                <a:latin typeface="Times New Roman"/>
                <a:cs typeface="Times New Roman"/>
              </a:rPr>
              <a:t>(</a:t>
            </a:r>
            <a:r>
              <a:rPr sz="2956" i="1" spc="221" dirty="0">
                <a:latin typeface="Times New Roman"/>
                <a:cs typeface="Times New Roman"/>
              </a:rPr>
              <a:t>t</a:t>
            </a:r>
            <a:r>
              <a:rPr sz="2956" spc="9" dirty="0">
                <a:latin typeface="Times New Roman"/>
                <a:cs typeface="Times New Roman"/>
              </a:rPr>
              <a:t>)</a:t>
            </a:r>
            <a:endParaRPr sz="2956">
              <a:latin typeface="Times New Roman"/>
              <a:cs typeface="Times New Roman"/>
            </a:endParaRPr>
          </a:p>
          <a:p>
            <a:pPr marL="242620">
              <a:lnSpc>
                <a:spcPts val="1407"/>
              </a:lnSpc>
            </a:pPr>
            <a:r>
              <a:rPr sz="1721" spc="9" dirty="0">
                <a:latin typeface="Times New Roman"/>
                <a:cs typeface="Times New Roman"/>
              </a:rPr>
              <a:t>2</a:t>
            </a:r>
            <a:endParaRPr sz="1721">
              <a:latin typeface="Times New Roman"/>
              <a:cs typeface="Times New Roman"/>
            </a:endParaRPr>
          </a:p>
        </p:txBody>
      </p:sp>
      <p:sp>
        <p:nvSpPr>
          <p:cNvPr id="12" name="object 47"/>
          <p:cNvSpPr txBox="1"/>
          <p:nvPr/>
        </p:nvSpPr>
        <p:spPr>
          <a:xfrm>
            <a:off x="2989170" y="5161710"/>
            <a:ext cx="6570569" cy="325923"/>
          </a:xfrm>
          <a:prstGeom prst="rect">
            <a:avLst/>
          </a:prstGeom>
        </p:spPr>
        <p:txBody>
          <a:bodyPr vert="horz" wrap="square" lIns="0" tIns="0" rIns="0" bIns="0" rtlCol="0">
            <a:spAutoFit/>
          </a:bodyPr>
          <a:lstStyle/>
          <a:p>
            <a:pPr marL="11206"/>
            <a:r>
              <a:rPr sz="2118" spc="-4" dirty="0">
                <a:latin typeface="Arial"/>
                <a:cs typeface="Arial"/>
              </a:rPr>
              <a:t>Which </a:t>
            </a:r>
            <a:r>
              <a:rPr sz="2118" dirty="0">
                <a:latin typeface="Arial"/>
                <a:cs typeface="Arial"/>
              </a:rPr>
              <a:t>causal structure does this model correspond</a:t>
            </a:r>
            <a:r>
              <a:rPr sz="2118" spc="-66" dirty="0">
                <a:latin typeface="Arial"/>
                <a:cs typeface="Arial"/>
              </a:rPr>
              <a:t> </a:t>
            </a:r>
            <a:r>
              <a:rPr sz="2118" dirty="0">
                <a:latin typeface="Arial"/>
                <a:cs typeface="Arial"/>
              </a:rPr>
              <a:t>to?</a:t>
            </a:r>
            <a:endParaRPr sz="2118">
              <a:latin typeface="Arial"/>
              <a:cs typeface="Arial"/>
            </a:endParaRPr>
          </a:p>
        </p:txBody>
      </p:sp>
      <p:sp>
        <p:nvSpPr>
          <p:cNvPr id="13" name="object 48"/>
          <p:cNvSpPr/>
          <p:nvPr/>
        </p:nvSpPr>
        <p:spPr>
          <a:xfrm>
            <a:off x="3478026" y="5764025"/>
            <a:ext cx="333375" cy="307041"/>
          </a:xfrm>
          <a:custGeom>
            <a:avLst/>
            <a:gdLst/>
            <a:ahLst/>
            <a:cxnLst/>
            <a:rect l="l" t="t" r="r" b="b"/>
            <a:pathLst>
              <a:path w="377825" h="347979">
                <a:moveTo>
                  <a:pt x="188912" y="0"/>
                </a:moveTo>
                <a:lnTo>
                  <a:pt x="140989" y="5657"/>
                </a:lnTo>
                <a:lnTo>
                  <a:pt x="95614" y="22628"/>
                </a:lnTo>
                <a:lnTo>
                  <a:pt x="55331" y="50913"/>
                </a:lnTo>
                <a:lnTo>
                  <a:pt x="24591" y="87980"/>
                </a:lnTo>
                <a:lnTo>
                  <a:pt x="6147" y="129733"/>
                </a:lnTo>
                <a:lnTo>
                  <a:pt x="0" y="173830"/>
                </a:lnTo>
                <a:lnTo>
                  <a:pt x="6147" y="217927"/>
                </a:lnTo>
                <a:lnTo>
                  <a:pt x="24591" y="259680"/>
                </a:lnTo>
                <a:lnTo>
                  <a:pt x="55331" y="296747"/>
                </a:lnTo>
                <a:lnTo>
                  <a:pt x="95614" y="325033"/>
                </a:lnTo>
                <a:lnTo>
                  <a:pt x="140989" y="342004"/>
                </a:lnTo>
                <a:lnTo>
                  <a:pt x="188912" y="347661"/>
                </a:lnTo>
                <a:lnTo>
                  <a:pt x="236834" y="342004"/>
                </a:lnTo>
                <a:lnTo>
                  <a:pt x="282210" y="325033"/>
                </a:lnTo>
                <a:lnTo>
                  <a:pt x="322493" y="296747"/>
                </a:lnTo>
                <a:lnTo>
                  <a:pt x="353233" y="259680"/>
                </a:lnTo>
                <a:lnTo>
                  <a:pt x="371676" y="217927"/>
                </a:lnTo>
                <a:lnTo>
                  <a:pt x="377824" y="173830"/>
                </a:lnTo>
                <a:lnTo>
                  <a:pt x="371676" y="129733"/>
                </a:lnTo>
                <a:lnTo>
                  <a:pt x="353233" y="87980"/>
                </a:lnTo>
                <a:lnTo>
                  <a:pt x="322493" y="50913"/>
                </a:lnTo>
                <a:lnTo>
                  <a:pt x="282210" y="22628"/>
                </a:lnTo>
                <a:lnTo>
                  <a:pt x="236834" y="5657"/>
                </a:lnTo>
                <a:lnTo>
                  <a:pt x="188912" y="0"/>
                </a:lnTo>
                <a:close/>
              </a:path>
            </a:pathLst>
          </a:custGeom>
          <a:solidFill>
            <a:srgbClr val="D6A800"/>
          </a:solidFill>
        </p:spPr>
        <p:txBody>
          <a:bodyPr wrap="square" lIns="0" tIns="0" rIns="0" bIns="0" rtlCol="0"/>
          <a:lstStyle/>
          <a:p>
            <a:endParaRPr sz="1588"/>
          </a:p>
        </p:txBody>
      </p:sp>
      <p:sp>
        <p:nvSpPr>
          <p:cNvPr id="14" name="object 49"/>
          <p:cNvSpPr/>
          <p:nvPr/>
        </p:nvSpPr>
        <p:spPr>
          <a:xfrm>
            <a:off x="3478026" y="5764025"/>
            <a:ext cx="333375" cy="307041"/>
          </a:xfrm>
          <a:custGeom>
            <a:avLst/>
            <a:gdLst/>
            <a:ahLst/>
            <a:cxnLst/>
            <a:rect l="l" t="t" r="r" b="b"/>
            <a:pathLst>
              <a:path w="377825" h="347979">
                <a:moveTo>
                  <a:pt x="322493" y="50913"/>
                </a:moveTo>
                <a:lnTo>
                  <a:pt x="353233" y="87980"/>
                </a:lnTo>
                <a:lnTo>
                  <a:pt x="371676" y="129733"/>
                </a:lnTo>
                <a:lnTo>
                  <a:pt x="377824" y="173830"/>
                </a:lnTo>
                <a:lnTo>
                  <a:pt x="371676" y="217927"/>
                </a:lnTo>
                <a:lnTo>
                  <a:pt x="353233" y="259680"/>
                </a:lnTo>
                <a:lnTo>
                  <a:pt x="322493" y="296747"/>
                </a:lnTo>
                <a:lnTo>
                  <a:pt x="282210" y="325033"/>
                </a:lnTo>
                <a:lnTo>
                  <a:pt x="236834" y="342004"/>
                </a:lnTo>
                <a:lnTo>
                  <a:pt x="188912" y="347661"/>
                </a:lnTo>
                <a:lnTo>
                  <a:pt x="140989" y="342004"/>
                </a:lnTo>
                <a:lnTo>
                  <a:pt x="95614" y="325033"/>
                </a:lnTo>
                <a:lnTo>
                  <a:pt x="55331" y="296747"/>
                </a:lnTo>
                <a:lnTo>
                  <a:pt x="24591" y="259680"/>
                </a:lnTo>
                <a:lnTo>
                  <a:pt x="6147" y="217927"/>
                </a:lnTo>
                <a:lnTo>
                  <a:pt x="0" y="173830"/>
                </a:lnTo>
                <a:lnTo>
                  <a:pt x="6147" y="129733"/>
                </a:lnTo>
                <a:lnTo>
                  <a:pt x="24591" y="87980"/>
                </a:lnTo>
                <a:lnTo>
                  <a:pt x="55331" y="50913"/>
                </a:lnTo>
                <a:lnTo>
                  <a:pt x="95614" y="22628"/>
                </a:lnTo>
                <a:lnTo>
                  <a:pt x="140989" y="5657"/>
                </a:lnTo>
                <a:lnTo>
                  <a:pt x="188912" y="0"/>
                </a:lnTo>
                <a:lnTo>
                  <a:pt x="236834" y="5657"/>
                </a:lnTo>
                <a:lnTo>
                  <a:pt x="282210" y="22628"/>
                </a:lnTo>
                <a:lnTo>
                  <a:pt x="322493" y="50913"/>
                </a:lnTo>
              </a:path>
            </a:pathLst>
          </a:custGeom>
          <a:ln w="9525">
            <a:solidFill>
              <a:srgbClr val="000000"/>
            </a:solidFill>
          </a:ln>
        </p:spPr>
        <p:txBody>
          <a:bodyPr wrap="square" lIns="0" tIns="0" rIns="0" bIns="0" rtlCol="0"/>
          <a:lstStyle/>
          <a:p>
            <a:endParaRPr sz="1588"/>
          </a:p>
        </p:txBody>
      </p:sp>
      <p:sp>
        <p:nvSpPr>
          <p:cNvPr id="15" name="object 50"/>
          <p:cNvSpPr/>
          <p:nvPr/>
        </p:nvSpPr>
        <p:spPr>
          <a:xfrm>
            <a:off x="4431926" y="5758422"/>
            <a:ext cx="333375" cy="307041"/>
          </a:xfrm>
          <a:custGeom>
            <a:avLst/>
            <a:gdLst/>
            <a:ahLst/>
            <a:cxnLst/>
            <a:rect l="l" t="t" r="r" b="b"/>
            <a:pathLst>
              <a:path w="377825" h="347979">
                <a:moveTo>
                  <a:pt x="188912" y="0"/>
                </a:moveTo>
                <a:lnTo>
                  <a:pt x="140989" y="5657"/>
                </a:lnTo>
                <a:lnTo>
                  <a:pt x="95614" y="22628"/>
                </a:lnTo>
                <a:lnTo>
                  <a:pt x="55331" y="50913"/>
                </a:lnTo>
                <a:lnTo>
                  <a:pt x="24591" y="87980"/>
                </a:lnTo>
                <a:lnTo>
                  <a:pt x="6147" y="129733"/>
                </a:lnTo>
                <a:lnTo>
                  <a:pt x="0" y="173830"/>
                </a:lnTo>
                <a:lnTo>
                  <a:pt x="6147" y="217927"/>
                </a:lnTo>
                <a:lnTo>
                  <a:pt x="24591" y="259680"/>
                </a:lnTo>
                <a:lnTo>
                  <a:pt x="55331" y="296747"/>
                </a:lnTo>
                <a:lnTo>
                  <a:pt x="95614" y="325033"/>
                </a:lnTo>
                <a:lnTo>
                  <a:pt x="140989" y="342004"/>
                </a:lnTo>
                <a:lnTo>
                  <a:pt x="188912" y="347661"/>
                </a:lnTo>
                <a:lnTo>
                  <a:pt x="236834" y="342004"/>
                </a:lnTo>
                <a:lnTo>
                  <a:pt x="282210" y="325033"/>
                </a:lnTo>
                <a:lnTo>
                  <a:pt x="322493" y="296747"/>
                </a:lnTo>
                <a:lnTo>
                  <a:pt x="353233" y="259680"/>
                </a:lnTo>
                <a:lnTo>
                  <a:pt x="371676" y="217927"/>
                </a:lnTo>
                <a:lnTo>
                  <a:pt x="377824" y="173830"/>
                </a:lnTo>
                <a:lnTo>
                  <a:pt x="371676" y="129733"/>
                </a:lnTo>
                <a:lnTo>
                  <a:pt x="353233" y="87980"/>
                </a:lnTo>
                <a:lnTo>
                  <a:pt x="322493" y="50913"/>
                </a:lnTo>
                <a:lnTo>
                  <a:pt x="282210" y="22628"/>
                </a:lnTo>
                <a:lnTo>
                  <a:pt x="236834" y="5657"/>
                </a:lnTo>
                <a:lnTo>
                  <a:pt x="188912" y="0"/>
                </a:lnTo>
                <a:close/>
              </a:path>
            </a:pathLst>
          </a:custGeom>
          <a:solidFill>
            <a:srgbClr val="D6A800"/>
          </a:solidFill>
        </p:spPr>
        <p:txBody>
          <a:bodyPr wrap="square" lIns="0" tIns="0" rIns="0" bIns="0" rtlCol="0"/>
          <a:lstStyle/>
          <a:p>
            <a:endParaRPr sz="1588"/>
          </a:p>
        </p:txBody>
      </p:sp>
      <p:sp>
        <p:nvSpPr>
          <p:cNvPr id="16" name="object 51"/>
          <p:cNvSpPr/>
          <p:nvPr/>
        </p:nvSpPr>
        <p:spPr>
          <a:xfrm>
            <a:off x="4431926" y="5758422"/>
            <a:ext cx="333375" cy="307041"/>
          </a:xfrm>
          <a:custGeom>
            <a:avLst/>
            <a:gdLst/>
            <a:ahLst/>
            <a:cxnLst/>
            <a:rect l="l" t="t" r="r" b="b"/>
            <a:pathLst>
              <a:path w="377825" h="347979">
                <a:moveTo>
                  <a:pt x="322493" y="50913"/>
                </a:moveTo>
                <a:lnTo>
                  <a:pt x="353233" y="87980"/>
                </a:lnTo>
                <a:lnTo>
                  <a:pt x="371676" y="129733"/>
                </a:lnTo>
                <a:lnTo>
                  <a:pt x="377824" y="173830"/>
                </a:lnTo>
                <a:lnTo>
                  <a:pt x="371676" y="217927"/>
                </a:lnTo>
                <a:lnTo>
                  <a:pt x="353233" y="259680"/>
                </a:lnTo>
                <a:lnTo>
                  <a:pt x="322493" y="296747"/>
                </a:lnTo>
                <a:lnTo>
                  <a:pt x="282210" y="325033"/>
                </a:lnTo>
                <a:lnTo>
                  <a:pt x="236834" y="342004"/>
                </a:lnTo>
                <a:lnTo>
                  <a:pt x="188912" y="347661"/>
                </a:lnTo>
                <a:lnTo>
                  <a:pt x="140989" y="342004"/>
                </a:lnTo>
                <a:lnTo>
                  <a:pt x="95614" y="325033"/>
                </a:lnTo>
                <a:lnTo>
                  <a:pt x="55331" y="296747"/>
                </a:lnTo>
                <a:lnTo>
                  <a:pt x="24591" y="259680"/>
                </a:lnTo>
                <a:lnTo>
                  <a:pt x="6147" y="217927"/>
                </a:lnTo>
                <a:lnTo>
                  <a:pt x="0" y="173830"/>
                </a:lnTo>
                <a:lnTo>
                  <a:pt x="6147" y="129733"/>
                </a:lnTo>
                <a:lnTo>
                  <a:pt x="24591" y="87980"/>
                </a:lnTo>
                <a:lnTo>
                  <a:pt x="55331" y="50913"/>
                </a:lnTo>
                <a:lnTo>
                  <a:pt x="95614" y="22628"/>
                </a:lnTo>
                <a:lnTo>
                  <a:pt x="140989" y="5657"/>
                </a:lnTo>
                <a:lnTo>
                  <a:pt x="188912" y="0"/>
                </a:lnTo>
                <a:lnTo>
                  <a:pt x="236834" y="5657"/>
                </a:lnTo>
                <a:lnTo>
                  <a:pt x="282210" y="22628"/>
                </a:lnTo>
                <a:lnTo>
                  <a:pt x="322493" y="50913"/>
                </a:lnTo>
              </a:path>
            </a:pathLst>
          </a:custGeom>
          <a:ln w="9525">
            <a:solidFill>
              <a:srgbClr val="000000"/>
            </a:solidFill>
          </a:ln>
        </p:spPr>
        <p:txBody>
          <a:bodyPr wrap="square" lIns="0" tIns="0" rIns="0" bIns="0" rtlCol="0"/>
          <a:lstStyle/>
          <a:p>
            <a:endParaRPr sz="1588"/>
          </a:p>
        </p:txBody>
      </p:sp>
      <p:sp>
        <p:nvSpPr>
          <p:cNvPr id="17" name="object 52"/>
          <p:cNvSpPr/>
          <p:nvPr/>
        </p:nvSpPr>
        <p:spPr>
          <a:xfrm>
            <a:off x="3881437" y="5916706"/>
            <a:ext cx="361390" cy="0"/>
          </a:xfrm>
          <a:custGeom>
            <a:avLst/>
            <a:gdLst/>
            <a:ahLst/>
            <a:cxnLst/>
            <a:rect l="l" t="t" r="r" b="b"/>
            <a:pathLst>
              <a:path w="409575">
                <a:moveTo>
                  <a:pt x="0" y="0"/>
                </a:moveTo>
                <a:lnTo>
                  <a:pt x="383666" y="0"/>
                </a:lnTo>
                <a:lnTo>
                  <a:pt x="409065" y="0"/>
                </a:lnTo>
              </a:path>
            </a:pathLst>
          </a:custGeom>
          <a:ln w="50800">
            <a:solidFill>
              <a:srgbClr val="FFFFFF"/>
            </a:solidFill>
          </a:ln>
        </p:spPr>
        <p:txBody>
          <a:bodyPr wrap="square" lIns="0" tIns="0" rIns="0" bIns="0" rtlCol="0"/>
          <a:lstStyle/>
          <a:p>
            <a:endParaRPr sz="1588"/>
          </a:p>
        </p:txBody>
      </p:sp>
      <p:sp>
        <p:nvSpPr>
          <p:cNvPr id="18" name="object 53"/>
          <p:cNvSpPr/>
          <p:nvPr/>
        </p:nvSpPr>
        <p:spPr>
          <a:xfrm>
            <a:off x="4219966" y="5849246"/>
            <a:ext cx="135031" cy="135031"/>
          </a:xfrm>
          <a:custGeom>
            <a:avLst/>
            <a:gdLst/>
            <a:ahLst/>
            <a:cxnLst/>
            <a:rect l="l" t="t" r="r" b="b"/>
            <a:pathLst>
              <a:path w="153035" h="153034">
                <a:moveTo>
                  <a:pt x="0" y="0"/>
                </a:moveTo>
                <a:lnTo>
                  <a:pt x="0" y="152908"/>
                </a:lnTo>
                <a:lnTo>
                  <a:pt x="152908" y="76454"/>
                </a:lnTo>
                <a:lnTo>
                  <a:pt x="0" y="0"/>
                </a:lnTo>
                <a:close/>
              </a:path>
            </a:pathLst>
          </a:custGeom>
          <a:solidFill>
            <a:srgbClr val="FFFFFF"/>
          </a:solidFill>
        </p:spPr>
        <p:txBody>
          <a:bodyPr wrap="square" lIns="0" tIns="0" rIns="0" bIns="0" rtlCol="0"/>
          <a:lstStyle/>
          <a:p>
            <a:endParaRPr sz="1588"/>
          </a:p>
        </p:txBody>
      </p:sp>
      <p:sp>
        <p:nvSpPr>
          <p:cNvPr id="19" name="object 54"/>
          <p:cNvSpPr/>
          <p:nvPr/>
        </p:nvSpPr>
        <p:spPr>
          <a:xfrm>
            <a:off x="5615548" y="5759824"/>
            <a:ext cx="333375" cy="307041"/>
          </a:xfrm>
          <a:custGeom>
            <a:avLst/>
            <a:gdLst/>
            <a:ahLst/>
            <a:cxnLst/>
            <a:rect l="l" t="t" r="r" b="b"/>
            <a:pathLst>
              <a:path w="377825" h="347979">
                <a:moveTo>
                  <a:pt x="188912" y="0"/>
                </a:moveTo>
                <a:lnTo>
                  <a:pt x="140989" y="5657"/>
                </a:lnTo>
                <a:lnTo>
                  <a:pt x="95614" y="22628"/>
                </a:lnTo>
                <a:lnTo>
                  <a:pt x="55331" y="50913"/>
                </a:lnTo>
                <a:lnTo>
                  <a:pt x="24591" y="87980"/>
                </a:lnTo>
                <a:lnTo>
                  <a:pt x="6147" y="129733"/>
                </a:lnTo>
                <a:lnTo>
                  <a:pt x="0" y="173830"/>
                </a:lnTo>
                <a:lnTo>
                  <a:pt x="6147" y="217927"/>
                </a:lnTo>
                <a:lnTo>
                  <a:pt x="24591" y="259680"/>
                </a:lnTo>
                <a:lnTo>
                  <a:pt x="55331" y="296747"/>
                </a:lnTo>
                <a:lnTo>
                  <a:pt x="95614" y="325033"/>
                </a:lnTo>
                <a:lnTo>
                  <a:pt x="140989" y="342004"/>
                </a:lnTo>
                <a:lnTo>
                  <a:pt x="188912" y="347661"/>
                </a:lnTo>
                <a:lnTo>
                  <a:pt x="236834" y="342004"/>
                </a:lnTo>
                <a:lnTo>
                  <a:pt x="282210" y="325033"/>
                </a:lnTo>
                <a:lnTo>
                  <a:pt x="322492" y="296747"/>
                </a:lnTo>
                <a:lnTo>
                  <a:pt x="353231" y="259680"/>
                </a:lnTo>
                <a:lnTo>
                  <a:pt x="371675" y="217927"/>
                </a:lnTo>
                <a:lnTo>
                  <a:pt x="377823" y="173830"/>
                </a:lnTo>
                <a:lnTo>
                  <a:pt x="371675" y="129733"/>
                </a:lnTo>
                <a:lnTo>
                  <a:pt x="353231" y="87980"/>
                </a:lnTo>
                <a:lnTo>
                  <a:pt x="322492" y="50913"/>
                </a:lnTo>
                <a:lnTo>
                  <a:pt x="282210" y="22628"/>
                </a:lnTo>
                <a:lnTo>
                  <a:pt x="236834" y="5657"/>
                </a:lnTo>
                <a:lnTo>
                  <a:pt x="188912" y="0"/>
                </a:lnTo>
                <a:close/>
              </a:path>
            </a:pathLst>
          </a:custGeom>
          <a:solidFill>
            <a:srgbClr val="D6A800"/>
          </a:solidFill>
        </p:spPr>
        <p:txBody>
          <a:bodyPr wrap="square" lIns="0" tIns="0" rIns="0" bIns="0" rtlCol="0"/>
          <a:lstStyle/>
          <a:p>
            <a:endParaRPr sz="1588"/>
          </a:p>
        </p:txBody>
      </p:sp>
      <p:sp>
        <p:nvSpPr>
          <p:cNvPr id="20" name="object 55"/>
          <p:cNvSpPr/>
          <p:nvPr/>
        </p:nvSpPr>
        <p:spPr>
          <a:xfrm>
            <a:off x="5615548" y="5759824"/>
            <a:ext cx="333375" cy="307041"/>
          </a:xfrm>
          <a:custGeom>
            <a:avLst/>
            <a:gdLst/>
            <a:ahLst/>
            <a:cxnLst/>
            <a:rect l="l" t="t" r="r" b="b"/>
            <a:pathLst>
              <a:path w="377825" h="347979">
                <a:moveTo>
                  <a:pt x="322492" y="50913"/>
                </a:moveTo>
                <a:lnTo>
                  <a:pt x="353231" y="87980"/>
                </a:lnTo>
                <a:lnTo>
                  <a:pt x="371675" y="129733"/>
                </a:lnTo>
                <a:lnTo>
                  <a:pt x="377823" y="173830"/>
                </a:lnTo>
                <a:lnTo>
                  <a:pt x="371675" y="217927"/>
                </a:lnTo>
                <a:lnTo>
                  <a:pt x="353231" y="259680"/>
                </a:lnTo>
                <a:lnTo>
                  <a:pt x="322492" y="296747"/>
                </a:lnTo>
                <a:lnTo>
                  <a:pt x="282210" y="325033"/>
                </a:lnTo>
                <a:lnTo>
                  <a:pt x="236834" y="342004"/>
                </a:lnTo>
                <a:lnTo>
                  <a:pt x="188912" y="347661"/>
                </a:lnTo>
                <a:lnTo>
                  <a:pt x="140989" y="342004"/>
                </a:lnTo>
                <a:lnTo>
                  <a:pt x="95614" y="325033"/>
                </a:lnTo>
                <a:lnTo>
                  <a:pt x="55331" y="296747"/>
                </a:lnTo>
                <a:lnTo>
                  <a:pt x="24591" y="259680"/>
                </a:lnTo>
                <a:lnTo>
                  <a:pt x="6147" y="217927"/>
                </a:lnTo>
                <a:lnTo>
                  <a:pt x="0" y="173830"/>
                </a:lnTo>
                <a:lnTo>
                  <a:pt x="6147" y="129733"/>
                </a:lnTo>
                <a:lnTo>
                  <a:pt x="24591" y="87980"/>
                </a:lnTo>
                <a:lnTo>
                  <a:pt x="55331" y="50913"/>
                </a:lnTo>
                <a:lnTo>
                  <a:pt x="95614" y="22628"/>
                </a:lnTo>
                <a:lnTo>
                  <a:pt x="140989" y="5657"/>
                </a:lnTo>
                <a:lnTo>
                  <a:pt x="188912" y="0"/>
                </a:lnTo>
                <a:lnTo>
                  <a:pt x="236834" y="5657"/>
                </a:lnTo>
                <a:lnTo>
                  <a:pt x="282210" y="22628"/>
                </a:lnTo>
                <a:lnTo>
                  <a:pt x="322492" y="50913"/>
                </a:lnTo>
              </a:path>
            </a:pathLst>
          </a:custGeom>
          <a:ln w="9525">
            <a:solidFill>
              <a:srgbClr val="000000"/>
            </a:solidFill>
          </a:ln>
        </p:spPr>
        <p:txBody>
          <a:bodyPr wrap="square" lIns="0" tIns="0" rIns="0" bIns="0" rtlCol="0"/>
          <a:lstStyle/>
          <a:p>
            <a:endParaRPr sz="1588"/>
          </a:p>
        </p:txBody>
      </p:sp>
      <p:sp>
        <p:nvSpPr>
          <p:cNvPr id="21" name="object 56"/>
          <p:cNvSpPr/>
          <p:nvPr/>
        </p:nvSpPr>
        <p:spPr>
          <a:xfrm>
            <a:off x="6569448" y="5754221"/>
            <a:ext cx="333375" cy="307041"/>
          </a:xfrm>
          <a:custGeom>
            <a:avLst/>
            <a:gdLst/>
            <a:ahLst/>
            <a:cxnLst/>
            <a:rect l="l" t="t" r="r" b="b"/>
            <a:pathLst>
              <a:path w="377825" h="347979">
                <a:moveTo>
                  <a:pt x="188911" y="0"/>
                </a:moveTo>
                <a:lnTo>
                  <a:pt x="140989" y="5657"/>
                </a:lnTo>
                <a:lnTo>
                  <a:pt x="95613" y="22628"/>
                </a:lnTo>
                <a:lnTo>
                  <a:pt x="55330" y="50913"/>
                </a:lnTo>
                <a:lnTo>
                  <a:pt x="24591" y="87980"/>
                </a:lnTo>
                <a:lnTo>
                  <a:pt x="6147" y="129733"/>
                </a:lnTo>
                <a:lnTo>
                  <a:pt x="0" y="173830"/>
                </a:lnTo>
                <a:lnTo>
                  <a:pt x="6147" y="217927"/>
                </a:lnTo>
                <a:lnTo>
                  <a:pt x="24591" y="259680"/>
                </a:lnTo>
                <a:lnTo>
                  <a:pt x="55330" y="296747"/>
                </a:lnTo>
                <a:lnTo>
                  <a:pt x="95613" y="325033"/>
                </a:lnTo>
                <a:lnTo>
                  <a:pt x="140989" y="342004"/>
                </a:lnTo>
                <a:lnTo>
                  <a:pt x="188911" y="347661"/>
                </a:lnTo>
                <a:lnTo>
                  <a:pt x="236834" y="342004"/>
                </a:lnTo>
                <a:lnTo>
                  <a:pt x="282209" y="325033"/>
                </a:lnTo>
                <a:lnTo>
                  <a:pt x="322493" y="296747"/>
                </a:lnTo>
                <a:lnTo>
                  <a:pt x="353232" y="259680"/>
                </a:lnTo>
                <a:lnTo>
                  <a:pt x="371675" y="217927"/>
                </a:lnTo>
                <a:lnTo>
                  <a:pt x="377823" y="173830"/>
                </a:lnTo>
                <a:lnTo>
                  <a:pt x="371675" y="129733"/>
                </a:lnTo>
                <a:lnTo>
                  <a:pt x="353232" y="87980"/>
                </a:lnTo>
                <a:lnTo>
                  <a:pt x="322493" y="50913"/>
                </a:lnTo>
                <a:lnTo>
                  <a:pt x="282209" y="22628"/>
                </a:lnTo>
                <a:lnTo>
                  <a:pt x="236834" y="5657"/>
                </a:lnTo>
                <a:lnTo>
                  <a:pt x="188911" y="0"/>
                </a:lnTo>
                <a:close/>
              </a:path>
            </a:pathLst>
          </a:custGeom>
          <a:solidFill>
            <a:srgbClr val="D6A800"/>
          </a:solidFill>
        </p:spPr>
        <p:txBody>
          <a:bodyPr wrap="square" lIns="0" tIns="0" rIns="0" bIns="0" rtlCol="0"/>
          <a:lstStyle/>
          <a:p>
            <a:endParaRPr sz="1588"/>
          </a:p>
        </p:txBody>
      </p:sp>
      <p:sp>
        <p:nvSpPr>
          <p:cNvPr id="22" name="object 57"/>
          <p:cNvSpPr/>
          <p:nvPr/>
        </p:nvSpPr>
        <p:spPr>
          <a:xfrm>
            <a:off x="6569448" y="5754221"/>
            <a:ext cx="333375" cy="307041"/>
          </a:xfrm>
          <a:custGeom>
            <a:avLst/>
            <a:gdLst/>
            <a:ahLst/>
            <a:cxnLst/>
            <a:rect l="l" t="t" r="r" b="b"/>
            <a:pathLst>
              <a:path w="377825" h="347979">
                <a:moveTo>
                  <a:pt x="322493" y="50913"/>
                </a:moveTo>
                <a:lnTo>
                  <a:pt x="353232" y="87980"/>
                </a:lnTo>
                <a:lnTo>
                  <a:pt x="371675" y="129733"/>
                </a:lnTo>
                <a:lnTo>
                  <a:pt x="377823" y="173830"/>
                </a:lnTo>
                <a:lnTo>
                  <a:pt x="371675" y="217927"/>
                </a:lnTo>
                <a:lnTo>
                  <a:pt x="353232" y="259680"/>
                </a:lnTo>
                <a:lnTo>
                  <a:pt x="322493" y="296747"/>
                </a:lnTo>
                <a:lnTo>
                  <a:pt x="282209" y="325033"/>
                </a:lnTo>
                <a:lnTo>
                  <a:pt x="236834" y="342004"/>
                </a:lnTo>
                <a:lnTo>
                  <a:pt x="188911" y="347661"/>
                </a:lnTo>
                <a:lnTo>
                  <a:pt x="140989" y="342004"/>
                </a:lnTo>
                <a:lnTo>
                  <a:pt x="95613" y="325033"/>
                </a:lnTo>
                <a:lnTo>
                  <a:pt x="55330" y="296747"/>
                </a:lnTo>
                <a:lnTo>
                  <a:pt x="24591" y="259680"/>
                </a:lnTo>
                <a:lnTo>
                  <a:pt x="6147" y="217927"/>
                </a:lnTo>
                <a:lnTo>
                  <a:pt x="0" y="173830"/>
                </a:lnTo>
                <a:lnTo>
                  <a:pt x="6147" y="129733"/>
                </a:lnTo>
                <a:lnTo>
                  <a:pt x="24591" y="87980"/>
                </a:lnTo>
                <a:lnTo>
                  <a:pt x="55330" y="50913"/>
                </a:lnTo>
                <a:lnTo>
                  <a:pt x="95613" y="22628"/>
                </a:lnTo>
                <a:lnTo>
                  <a:pt x="140989" y="5657"/>
                </a:lnTo>
                <a:lnTo>
                  <a:pt x="188911" y="0"/>
                </a:lnTo>
                <a:lnTo>
                  <a:pt x="236834" y="5657"/>
                </a:lnTo>
                <a:lnTo>
                  <a:pt x="282209" y="22628"/>
                </a:lnTo>
                <a:lnTo>
                  <a:pt x="322493" y="50913"/>
                </a:lnTo>
              </a:path>
            </a:pathLst>
          </a:custGeom>
          <a:ln w="9525">
            <a:solidFill>
              <a:srgbClr val="000000"/>
            </a:solidFill>
          </a:ln>
        </p:spPr>
        <p:txBody>
          <a:bodyPr wrap="square" lIns="0" tIns="0" rIns="0" bIns="0" rtlCol="0"/>
          <a:lstStyle/>
          <a:p>
            <a:endParaRPr sz="1588"/>
          </a:p>
        </p:txBody>
      </p:sp>
      <p:sp>
        <p:nvSpPr>
          <p:cNvPr id="23" name="object 58"/>
          <p:cNvSpPr txBox="1"/>
          <p:nvPr/>
        </p:nvSpPr>
        <p:spPr>
          <a:xfrm>
            <a:off x="5714940" y="5778733"/>
            <a:ext cx="1088651" cy="244362"/>
          </a:xfrm>
          <a:prstGeom prst="rect">
            <a:avLst/>
          </a:prstGeom>
        </p:spPr>
        <p:txBody>
          <a:bodyPr vert="horz" wrap="square" lIns="0" tIns="0" rIns="0" bIns="0" rtlCol="0">
            <a:spAutoFit/>
          </a:bodyPr>
          <a:lstStyle/>
          <a:p>
            <a:pPr marL="11206">
              <a:tabLst>
                <a:tab pos="964878" algn="l"/>
              </a:tabLst>
            </a:pPr>
            <a:r>
              <a:rPr sz="1588" dirty="0">
                <a:latin typeface="Arial"/>
                <a:cs typeface="Arial"/>
              </a:rPr>
              <a:t>1	</a:t>
            </a:r>
            <a:r>
              <a:rPr sz="2382" baseline="1543" dirty="0">
                <a:latin typeface="Arial"/>
                <a:cs typeface="Arial"/>
              </a:rPr>
              <a:t>2</a:t>
            </a:r>
            <a:endParaRPr sz="2382" baseline="1543">
              <a:latin typeface="Arial"/>
              <a:cs typeface="Arial"/>
            </a:endParaRPr>
          </a:p>
        </p:txBody>
      </p:sp>
      <p:sp>
        <p:nvSpPr>
          <p:cNvPr id="24" name="object 59"/>
          <p:cNvSpPr/>
          <p:nvPr/>
        </p:nvSpPr>
        <p:spPr>
          <a:xfrm>
            <a:off x="6131466" y="5912503"/>
            <a:ext cx="361390" cy="0"/>
          </a:xfrm>
          <a:custGeom>
            <a:avLst/>
            <a:gdLst/>
            <a:ahLst/>
            <a:cxnLst/>
            <a:rect l="l" t="t" r="r" b="b"/>
            <a:pathLst>
              <a:path w="409575">
                <a:moveTo>
                  <a:pt x="0" y="0"/>
                </a:moveTo>
                <a:lnTo>
                  <a:pt x="25400" y="0"/>
                </a:lnTo>
                <a:lnTo>
                  <a:pt x="409065" y="0"/>
                </a:lnTo>
              </a:path>
            </a:pathLst>
          </a:custGeom>
          <a:ln w="50800">
            <a:solidFill>
              <a:srgbClr val="FFFFFF"/>
            </a:solidFill>
          </a:ln>
        </p:spPr>
        <p:txBody>
          <a:bodyPr wrap="square" lIns="0" tIns="0" rIns="0" bIns="0" rtlCol="0"/>
          <a:lstStyle/>
          <a:p>
            <a:endParaRPr sz="1588"/>
          </a:p>
        </p:txBody>
      </p:sp>
      <p:sp>
        <p:nvSpPr>
          <p:cNvPr id="25" name="object 60"/>
          <p:cNvSpPr/>
          <p:nvPr/>
        </p:nvSpPr>
        <p:spPr>
          <a:xfrm>
            <a:off x="6018960" y="5845044"/>
            <a:ext cx="135031" cy="135031"/>
          </a:xfrm>
          <a:custGeom>
            <a:avLst/>
            <a:gdLst/>
            <a:ahLst/>
            <a:cxnLst/>
            <a:rect l="l" t="t" r="r" b="b"/>
            <a:pathLst>
              <a:path w="153035" h="153034">
                <a:moveTo>
                  <a:pt x="152908" y="0"/>
                </a:moveTo>
                <a:lnTo>
                  <a:pt x="0" y="76454"/>
                </a:lnTo>
                <a:lnTo>
                  <a:pt x="152908" y="152908"/>
                </a:lnTo>
                <a:lnTo>
                  <a:pt x="152908" y="0"/>
                </a:lnTo>
                <a:close/>
              </a:path>
            </a:pathLst>
          </a:custGeom>
          <a:solidFill>
            <a:srgbClr val="FFFFFF"/>
          </a:solidFill>
        </p:spPr>
        <p:txBody>
          <a:bodyPr wrap="square" lIns="0" tIns="0" rIns="0" bIns="0" rtlCol="0"/>
          <a:lstStyle/>
          <a:p>
            <a:endParaRPr sz="1588"/>
          </a:p>
        </p:txBody>
      </p:sp>
      <p:sp>
        <p:nvSpPr>
          <p:cNvPr id="26" name="object 61"/>
          <p:cNvSpPr txBox="1"/>
          <p:nvPr/>
        </p:nvSpPr>
        <p:spPr>
          <a:xfrm>
            <a:off x="3132045" y="5726206"/>
            <a:ext cx="2344831" cy="325923"/>
          </a:xfrm>
          <a:prstGeom prst="rect">
            <a:avLst/>
          </a:prstGeom>
        </p:spPr>
        <p:txBody>
          <a:bodyPr vert="horz" wrap="square" lIns="0" tIns="0" rIns="0" bIns="0" rtlCol="0">
            <a:spAutoFit/>
          </a:bodyPr>
          <a:lstStyle/>
          <a:p>
            <a:pPr marL="11206">
              <a:tabLst>
                <a:tab pos="456104" algn="l"/>
                <a:tab pos="1410336" algn="l"/>
                <a:tab pos="2093931" algn="l"/>
              </a:tabLst>
            </a:pPr>
            <a:r>
              <a:rPr sz="3177" baseline="2314" dirty="0">
                <a:latin typeface="Arial"/>
                <a:cs typeface="Arial"/>
              </a:rPr>
              <a:t>a)	</a:t>
            </a:r>
            <a:r>
              <a:rPr sz="2382" baseline="3086" dirty="0">
                <a:latin typeface="Arial"/>
                <a:cs typeface="Arial"/>
              </a:rPr>
              <a:t>1	</a:t>
            </a:r>
            <a:r>
              <a:rPr sz="2382" baseline="4629" dirty="0">
                <a:latin typeface="Arial"/>
                <a:cs typeface="Arial"/>
              </a:rPr>
              <a:t>2	</a:t>
            </a:r>
            <a:r>
              <a:rPr sz="2118" dirty="0">
                <a:latin typeface="Arial"/>
                <a:cs typeface="Arial"/>
              </a:rPr>
              <a:t>b)</a:t>
            </a:r>
            <a:endParaRPr sz="2118">
              <a:latin typeface="Arial"/>
              <a:cs typeface="Arial"/>
            </a:endParaRPr>
          </a:p>
        </p:txBody>
      </p:sp>
      <p:sp>
        <p:nvSpPr>
          <p:cNvPr id="27" name="object 62"/>
          <p:cNvSpPr/>
          <p:nvPr/>
        </p:nvSpPr>
        <p:spPr>
          <a:xfrm>
            <a:off x="7715250" y="5744415"/>
            <a:ext cx="333375" cy="307041"/>
          </a:xfrm>
          <a:custGeom>
            <a:avLst/>
            <a:gdLst/>
            <a:ahLst/>
            <a:cxnLst/>
            <a:rect l="l" t="t" r="r" b="b"/>
            <a:pathLst>
              <a:path w="377825" h="347979">
                <a:moveTo>
                  <a:pt x="188912" y="0"/>
                </a:moveTo>
                <a:lnTo>
                  <a:pt x="140989" y="5657"/>
                </a:lnTo>
                <a:lnTo>
                  <a:pt x="95614" y="22628"/>
                </a:lnTo>
                <a:lnTo>
                  <a:pt x="55331" y="50913"/>
                </a:lnTo>
                <a:lnTo>
                  <a:pt x="24591" y="87980"/>
                </a:lnTo>
                <a:lnTo>
                  <a:pt x="6147" y="129733"/>
                </a:lnTo>
                <a:lnTo>
                  <a:pt x="0" y="173830"/>
                </a:lnTo>
                <a:lnTo>
                  <a:pt x="6147" y="217927"/>
                </a:lnTo>
                <a:lnTo>
                  <a:pt x="24591" y="259680"/>
                </a:lnTo>
                <a:lnTo>
                  <a:pt x="55331" y="296747"/>
                </a:lnTo>
                <a:lnTo>
                  <a:pt x="95614" y="325033"/>
                </a:lnTo>
                <a:lnTo>
                  <a:pt x="140989" y="342004"/>
                </a:lnTo>
                <a:lnTo>
                  <a:pt x="188912" y="347661"/>
                </a:lnTo>
                <a:lnTo>
                  <a:pt x="236834" y="342004"/>
                </a:lnTo>
                <a:lnTo>
                  <a:pt x="282210" y="325033"/>
                </a:lnTo>
                <a:lnTo>
                  <a:pt x="322492" y="296747"/>
                </a:lnTo>
                <a:lnTo>
                  <a:pt x="353232" y="259680"/>
                </a:lnTo>
                <a:lnTo>
                  <a:pt x="371676" y="217927"/>
                </a:lnTo>
                <a:lnTo>
                  <a:pt x="377824" y="173830"/>
                </a:lnTo>
                <a:lnTo>
                  <a:pt x="371676" y="129733"/>
                </a:lnTo>
                <a:lnTo>
                  <a:pt x="353232" y="87980"/>
                </a:lnTo>
                <a:lnTo>
                  <a:pt x="322492" y="50913"/>
                </a:lnTo>
                <a:lnTo>
                  <a:pt x="282210" y="22628"/>
                </a:lnTo>
                <a:lnTo>
                  <a:pt x="236834" y="5657"/>
                </a:lnTo>
                <a:lnTo>
                  <a:pt x="188912" y="0"/>
                </a:lnTo>
                <a:close/>
              </a:path>
            </a:pathLst>
          </a:custGeom>
          <a:solidFill>
            <a:srgbClr val="D6A800"/>
          </a:solidFill>
        </p:spPr>
        <p:txBody>
          <a:bodyPr wrap="square" lIns="0" tIns="0" rIns="0" bIns="0" rtlCol="0"/>
          <a:lstStyle/>
          <a:p>
            <a:endParaRPr sz="1588"/>
          </a:p>
        </p:txBody>
      </p:sp>
      <p:sp>
        <p:nvSpPr>
          <p:cNvPr id="28" name="object 63"/>
          <p:cNvSpPr/>
          <p:nvPr/>
        </p:nvSpPr>
        <p:spPr>
          <a:xfrm>
            <a:off x="7715250" y="5744415"/>
            <a:ext cx="333375" cy="307041"/>
          </a:xfrm>
          <a:custGeom>
            <a:avLst/>
            <a:gdLst/>
            <a:ahLst/>
            <a:cxnLst/>
            <a:rect l="l" t="t" r="r" b="b"/>
            <a:pathLst>
              <a:path w="377825" h="347979">
                <a:moveTo>
                  <a:pt x="322492" y="50913"/>
                </a:moveTo>
                <a:lnTo>
                  <a:pt x="353232" y="87980"/>
                </a:lnTo>
                <a:lnTo>
                  <a:pt x="371676" y="129733"/>
                </a:lnTo>
                <a:lnTo>
                  <a:pt x="377824" y="173830"/>
                </a:lnTo>
                <a:lnTo>
                  <a:pt x="371676" y="217927"/>
                </a:lnTo>
                <a:lnTo>
                  <a:pt x="353232" y="259680"/>
                </a:lnTo>
                <a:lnTo>
                  <a:pt x="322492" y="296747"/>
                </a:lnTo>
                <a:lnTo>
                  <a:pt x="282210" y="325033"/>
                </a:lnTo>
                <a:lnTo>
                  <a:pt x="236834" y="342004"/>
                </a:lnTo>
                <a:lnTo>
                  <a:pt x="188912" y="347661"/>
                </a:lnTo>
                <a:lnTo>
                  <a:pt x="140989" y="342004"/>
                </a:lnTo>
                <a:lnTo>
                  <a:pt x="95614" y="325033"/>
                </a:lnTo>
                <a:lnTo>
                  <a:pt x="55331" y="296747"/>
                </a:lnTo>
                <a:lnTo>
                  <a:pt x="24591" y="259680"/>
                </a:lnTo>
                <a:lnTo>
                  <a:pt x="6147" y="217927"/>
                </a:lnTo>
                <a:lnTo>
                  <a:pt x="0" y="173830"/>
                </a:lnTo>
                <a:lnTo>
                  <a:pt x="6147" y="129733"/>
                </a:lnTo>
                <a:lnTo>
                  <a:pt x="24591" y="87980"/>
                </a:lnTo>
                <a:lnTo>
                  <a:pt x="55331" y="50913"/>
                </a:lnTo>
                <a:lnTo>
                  <a:pt x="95614" y="22628"/>
                </a:lnTo>
                <a:lnTo>
                  <a:pt x="140989" y="5657"/>
                </a:lnTo>
                <a:lnTo>
                  <a:pt x="188912" y="0"/>
                </a:lnTo>
                <a:lnTo>
                  <a:pt x="236834" y="5657"/>
                </a:lnTo>
                <a:lnTo>
                  <a:pt x="282210" y="22628"/>
                </a:lnTo>
                <a:lnTo>
                  <a:pt x="322492" y="50913"/>
                </a:lnTo>
              </a:path>
            </a:pathLst>
          </a:custGeom>
          <a:ln w="9525">
            <a:solidFill>
              <a:srgbClr val="000000"/>
            </a:solidFill>
          </a:ln>
        </p:spPr>
        <p:txBody>
          <a:bodyPr wrap="square" lIns="0" tIns="0" rIns="0" bIns="0" rtlCol="0"/>
          <a:lstStyle/>
          <a:p>
            <a:endParaRPr sz="1588"/>
          </a:p>
        </p:txBody>
      </p:sp>
      <p:sp>
        <p:nvSpPr>
          <p:cNvPr id="29" name="object 64"/>
          <p:cNvSpPr/>
          <p:nvPr/>
        </p:nvSpPr>
        <p:spPr>
          <a:xfrm>
            <a:off x="8669151" y="5738812"/>
            <a:ext cx="333375" cy="307041"/>
          </a:xfrm>
          <a:custGeom>
            <a:avLst/>
            <a:gdLst/>
            <a:ahLst/>
            <a:cxnLst/>
            <a:rect l="l" t="t" r="r" b="b"/>
            <a:pathLst>
              <a:path w="377825" h="347979">
                <a:moveTo>
                  <a:pt x="188912" y="0"/>
                </a:moveTo>
                <a:lnTo>
                  <a:pt x="140989" y="5657"/>
                </a:lnTo>
                <a:lnTo>
                  <a:pt x="95614" y="22628"/>
                </a:lnTo>
                <a:lnTo>
                  <a:pt x="55331" y="50913"/>
                </a:lnTo>
                <a:lnTo>
                  <a:pt x="24591" y="87980"/>
                </a:lnTo>
                <a:lnTo>
                  <a:pt x="6147" y="129733"/>
                </a:lnTo>
                <a:lnTo>
                  <a:pt x="0" y="173830"/>
                </a:lnTo>
                <a:lnTo>
                  <a:pt x="6147" y="217927"/>
                </a:lnTo>
                <a:lnTo>
                  <a:pt x="24591" y="259680"/>
                </a:lnTo>
                <a:lnTo>
                  <a:pt x="55331" y="296747"/>
                </a:lnTo>
                <a:lnTo>
                  <a:pt x="95614" y="325033"/>
                </a:lnTo>
                <a:lnTo>
                  <a:pt x="140989" y="342004"/>
                </a:lnTo>
                <a:lnTo>
                  <a:pt x="188912" y="347661"/>
                </a:lnTo>
                <a:lnTo>
                  <a:pt x="236834" y="342004"/>
                </a:lnTo>
                <a:lnTo>
                  <a:pt x="282210" y="325033"/>
                </a:lnTo>
                <a:lnTo>
                  <a:pt x="322492" y="296747"/>
                </a:lnTo>
                <a:lnTo>
                  <a:pt x="353232" y="259680"/>
                </a:lnTo>
                <a:lnTo>
                  <a:pt x="371676" y="217927"/>
                </a:lnTo>
                <a:lnTo>
                  <a:pt x="377824" y="173830"/>
                </a:lnTo>
                <a:lnTo>
                  <a:pt x="371676" y="129733"/>
                </a:lnTo>
                <a:lnTo>
                  <a:pt x="353232" y="87980"/>
                </a:lnTo>
                <a:lnTo>
                  <a:pt x="322492" y="50913"/>
                </a:lnTo>
                <a:lnTo>
                  <a:pt x="282210" y="22628"/>
                </a:lnTo>
                <a:lnTo>
                  <a:pt x="236834" y="5657"/>
                </a:lnTo>
                <a:lnTo>
                  <a:pt x="188912" y="0"/>
                </a:lnTo>
                <a:close/>
              </a:path>
            </a:pathLst>
          </a:custGeom>
          <a:solidFill>
            <a:srgbClr val="D6A800"/>
          </a:solidFill>
        </p:spPr>
        <p:txBody>
          <a:bodyPr wrap="square" lIns="0" tIns="0" rIns="0" bIns="0" rtlCol="0"/>
          <a:lstStyle/>
          <a:p>
            <a:endParaRPr sz="1588"/>
          </a:p>
        </p:txBody>
      </p:sp>
      <p:sp>
        <p:nvSpPr>
          <p:cNvPr id="30" name="object 65"/>
          <p:cNvSpPr/>
          <p:nvPr/>
        </p:nvSpPr>
        <p:spPr>
          <a:xfrm>
            <a:off x="8669151" y="5738812"/>
            <a:ext cx="333375" cy="307041"/>
          </a:xfrm>
          <a:custGeom>
            <a:avLst/>
            <a:gdLst/>
            <a:ahLst/>
            <a:cxnLst/>
            <a:rect l="l" t="t" r="r" b="b"/>
            <a:pathLst>
              <a:path w="377825" h="347979">
                <a:moveTo>
                  <a:pt x="322492" y="50913"/>
                </a:moveTo>
                <a:lnTo>
                  <a:pt x="353232" y="87980"/>
                </a:lnTo>
                <a:lnTo>
                  <a:pt x="371676" y="129733"/>
                </a:lnTo>
                <a:lnTo>
                  <a:pt x="377824" y="173830"/>
                </a:lnTo>
                <a:lnTo>
                  <a:pt x="371676" y="217927"/>
                </a:lnTo>
                <a:lnTo>
                  <a:pt x="353232" y="259680"/>
                </a:lnTo>
                <a:lnTo>
                  <a:pt x="322492" y="296747"/>
                </a:lnTo>
                <a:lnTo>
                  <a:pt x="282210" y="325033"/>
                </a:lnTo>
                <a:lnTo>
                  <a:pt x="236834" y="342004"/>
                </a:lnTo>
                <a:lnTo>
                  <a:pt x="188912" y="347661"/>
                </a:lnTo>
                <a:lnTo>
                  <a:pt x="140989" y="342004"/>
                </a:lnTo>
                <a:lnTo>
                  <a:pt x="95614" y="325033"/>
                </a:lnTo>
                <a:lnTo>
                  <a:pt x="55331" y="296747"/>
                </a:lnTo>
                <a:lnTo>
                  <a:pt x="24591" y="259680"/>
                </a:lnTo>
                <a:lnTo>
                  <a:pt x="6147" y="217927"/>
                </a:lnTo>
                <a:lnTo>
                  <a:pt x="0" y="173830"/>
                </a:lnTo>
                <a:lnTo>
                  <a:pt x="6147" y="129733"/>
                </a:lnTo>
                <a:lnTo>
                  <a:pt x="24591" y="87980"/>
                </a:lnTo>
                <a:lnTo>
                  <a:pt x="55331" y="50913"/>
                </a:lnTo>
                <a:lnTo>
                  <a:pt x="95614" y="22628"/>
                </a:lnTo>
                <a:lnTo>
                  <a:pt x="140989" y="5657"/>
                </a:lnTo>
                <a:lnTo>
                  <a:pt x="188912" y="0"/>
                </a:lnTo>
                <a:lnTo>
                  <a:pt x="236834" y="5657"/>
                </a:lnTo>
                <a:lnTo>
                  <a:pt x="282210" y="22628"/>
                </a:lnTo>
                <a:lnTo>
                  <a:pt x="322492" y="50913"/>
                </a:lnTo>
              </a:path>
            </a:pathLst>
          </a:custGeom>
          <a:ln w="9525">
            <a:solidFill>
              <a:srgbClr val="000000"/>
            </a:solidFill>
          </a:ln>
        </p:spPr>
        <p:txBody>
          <a:bodyPr wrap="square" lIns="0" tIns="0" rIns="0" bIns="0" rtlCol="0"/>
          <a:lstStyle/>
          <a:p>
            <a:endParaRPr sz="1588"/>
          </a:p>
        </p:txBody>
      </p:sp>
      <p:sp>
        <p:nvSpPr>
          <p:cNvPr id="31" name="object 66"/>
          <p:cNvSpPr/>
          <p:nvPr/>
        </p:nvSpPr>
        <p:spPr>
          <a:xfrm>
            <a:off x="8231168" y="5897096"/>
            <a:ext cx="248771" cy="0"/>
          </a:xfrm>
          <a:custGeom>
            <a:avLst/>
            <a:gdLst/>
            <a:ahLst/>
            <a:cxnLst/>
            <a:rect l="l" t="t" r="r" b="b"/>
            <a:pathLst>
              <a:path w="281940">
                <a:moveTo>
                  <a:pt x="0" y="0"/>
                </a:moveTo>
                <a:lnTo>
                  <a:pt x="25400" y="0"/>
                </a:lnTo>
                <a:lnTo>
                  <a:pt x="256159" y="0"/>
                </a:lnTo>
                <a:lnTo>
                  <a:pt x="281557" y="0"/>
                </a:lnTo>
              </a:path>
            </a:pathLst>
          </a:custGeom>
          <a:ln w="50800">
            <a:solidFill>
              <a:srgbClr val="FFFFFF"/>
            </a:solidFill>
          </a:ln>
        </p:spPr>
        <p:txBody>
          <a:bodyPr wrap="square" lIns="0" tIns="0" rIns="0" bIns="0" rtlCol="0"/>
          <a:lstStyle/>
          <a:p>
            <a:endParaRPr sz="1588"/>
          </a:p>
        </p:txBody>
      </p:sp>
      <p:sp>
        <p:nvSpPr>
          <p:cNvPr id="32" name="object 67"/>
          <p:cNvSpPr/>
          <p:nvPr/>
        </p:nvSpPr>
        <p:spPr>
          <a:xfrm>
            <a:off x="8118662" y="5829636"/>
            <a:ext cx="135031" cy="135031"/>
          </a:xfrm>
          <a:custGeom>
            <a:avLst/>
            <a:gdLst/>
            <a:ahLst/>
            <a:cxnLst/>
            <a:rect l="l" t="t" r="r" b="b"/>
            <a:pathLst>
              <a:path w="153034" h="153034">
                <a:moveTo>
                  <a:pt x="152907" y="0"/>
                </a:moveTo>
                <a:lnTo>
                  <a:pt x="0" y="76454"/>
                </a:lnTo>
                <a:lnTo>
                  <a:pt x="152907" y="152908"/>
                </a:lnTo>
                <a:lnTo>
                  <a:pt x="152907" y="0"/>
                </a:lnTo>
                <a:close/>
              </a:path>
            </a:pathLst>
          </a:custGeom>
          <a:solidFill>
            <a:srgbClr val="FFFFFF"/>
          </a:solidFill>
        </p:spPr>
        <p:txBody>
          <a:bodyPr wrap="square" lIns="0" tIns="0" rIns="0" bIns="0" rtlCol="0"/>
          <a:lstStyle/>
          <a:p>
            <a:endParaRPr sz="1588"/>
          </a:p>
        </p:txBody>
      </p:sp>
      <p:sp>
        <p:nvSpPr>
          <p:cNvPr id="33" name="object 68"/>
          <p:cNvSpPr/>
          <p:nvPr/>
        </p:nvSpPr>
        <p:spPr>
          <a:xfrm>
            <a:off x="8457190" y="5829636"/>
            <a:ext cx="135031" cy="135031"/>
          </a:xfrm>
          <a:custGeom>
            <a:avLst/>
            <a:gdLst/>
            <a:ahLst/>
            <a:cxnLst/>
            <a:rect l="l" t="t" r="r" b="b"/>
            <a:pathLst>
              <a:path w="153034" h="153034">
                <a:moveTo>
                  <a:pt x="0" y="0"/>
                </a:moveTo>
                <a:lnTo>
                  <a:pt x="0" y="152908"/>
                </a:lnTo>
                <a:lnTo>
                  <a:pt x="152908" y="76454"/>
                </a:lnTo>
                <a:lnTo>
                  <a:pt x="0" y="0"/>
                </a:lnTo>
                <a:close/>
              </a:path>
            </a:pathLst>
          </a:custGeom>
          <a:solidFill>
            <a:srgbClr val="FFFFFF"/>
          </a:solidFill>
        </p:spPr>
        <p:txBody>
          <a:bodyPr wrap="square" lIns="0" tIns="0" rIns="0" bIns="0" rtlCol="0"/>
          <a:lstStyle/>
          <a:p>
            <a:endParaRPr sz="1588"/>
          </a:p>
        </p:txBody>
      </p:sp>
      <p:sp>
        <p:nvSpPr>
          <p:cNvPr id="34" name="object 69"/>
          <p:cNvSpPr txBox="1"/>
          <p:nvPr/>
        </p:nvSpPr>
        <p:spPr>
          <a:xfrm>
            <a:off x="7398684" y="5698192"/>
            <a:ext cx="1504950" cy="325923"/>
          </a:xfrm>
          <a:prstGeom prst="rect">
            <a:avLst/>
          </a:prstGeom>
        </p:spPr>
        <p:txBody>
          <a:bodyPr vert="horz" wrap="square" lIns="0" tIns="0" rIns="0" bIns="0" rtlCol="0">
            <a:spAutoFit/>
          </a:bodyPr>
          <a:lstStyle/>
          <a:p>
            <a:pPr marL="11206">
              <a:tabLst>
                <a:tab pos="426967" algn="l"/>
                <a:tab pos="1380638" algn="l"/>
              </a:tabLst>
            </a:pPr>
            <a:r>
              <a:rPr sz="2118" dirty="0">
                <a:latin typeface="Arial"/>
                <a:cs typeface="Arial"/>
              </a:rPr>
              <a:t>c)	</a:t>
            </a:r>
            <a:r>
              <a:rPr sz="1588" dirty="0">
                <a:latin typeface="Arial"/>
                <a:cs typeface="Arial"/>
              </a:rPr>
              <a:t>1</a:t>
            </a:r>
            <a:r>
              <a:rPr sz="2382" baseline="1543" dirty="0">
                <a:latin typeface="Arial"/>
                <a:cs typeface="Arial"/>
              </a:rPr>
              <a:t> 	2</a:t>
            </a:r>
            <a:endParaRPr sz="2382" baseline="1543">
              <a:latin typeface="Arial"/>
              <a:cs typeface="Arial"/>
            </a:endParaRPr>
          </a:p>
        </p:txBody>
      </p:sp>
      <p:grpSp>
        <p:nvGrpSpPr>
          <p:cNvPr id="45" name="Group 44"/>
          <p:cNvGrpSpPr/>
          <p:nvPr/>
        </p:nvGrpSpPr>
        <p:grpSpPr>
          <a:xfrm>
            <a:off x="3137647" y="2353236"/>
            <a:ext cx="5132294" cy="2064439"/>
            <a:chOff x="1754356" y="2702251"/>
            <a:chExt cx="5816600" cy="2339697"/>
          </a:xfrm>
        </p:grpSpPr>
        <p:sp>
          <p:nvSpPr>
            <p:cNvPr id="35" name="object 72"/>
            <p:cNvSpPr/>
            <p:nvPr/>
          </p:nvSpPr>
          <p:spPr>
            <a:xfrm>
              <a:off x="1925800" y="4724400"/>
              <a:ext cx="1466850" cy="266700"/>
            </a:xfrm>
            <a:custGeom>
              <a:avLst/>
              <a:gdLst/>
              <a:ahLst/>
              <a:cxnLst/>
              <a:rect l="l" t="t" r="r" b="b"/>
              <a:pathLst>
                <a:path w="1466850" h="266700">
                  <a:moveTo>
                    <a:pt x="1466855" y="0"/>
                  </a:moveTo>
                  <a:lnTo>
                    <a:pt x="1429196" y="41671"/>
                  </a:lnTo>
                  <a:lnTo>
                    <a:pt x="1388990" y="75142"/>
                  </a:lnTo>
                  <a:lnTo>
                    <a:pt x="1331441" y="113414"/>
                  </a:lnTo>
                  <a:lnTo>
                    <a:pt x="1295543" y="133349"/>
                  </a:lnTo>
                  <a:lnTo>
                    <a:pt x="1254563" y="153285"/>
                  </a:lnTo>
                  <a:lnTo>
                    <a:pt x="1208256" y="172821"/>
                  </a:lnTo>
                  <a:lnTo>
                    <a:pt x="1156372" y="191557"/>
                  </a:lnTo>
                  <a:lnTo>
                    <a:pt x="1098663" y="209092"/>
                  </a:lnTo>
                  <a:lnTo>
                    <a:pt x="1034881" y="225028"/>
                  </a:lnTo>
                  <a:lnTo>
                    <a:pt x="964779" y="238963"/>
                  </a:lnTo>
                  <a:lnTo>
                    <a:pt x="888108" y="250497"/>
                  </a:lnTo>
                  <a:lnTo>
                    <a:pt x="804619" y="259232"/>
                  </a:lnTo>
                  <a:lnTo>
                    <a:pt x="714065" y="264766"/>
                  </a:lnTo>
                  <a:lnTo>
                    <a:pt x="616198" y="266700"/>
                  </a:lnTo>
                  <a:lnTo>
                    <a:pt x="555961" y="265575"/>
                  </a:lnTo>
                  <a:lnTo>
                    <a:pt x="497329" y="262340"/>
                  </a:lnTo>
                  <a:lnTo>
                    <a:pt x="440413" y="257201"/>
                  </a:lnTo>
                  <a:lnTo>
                    <a:pt x="385320" y="250363"/>
                  </a:lnTo>
                  <a:lnTo>
                    <a:pt x="332159" y="242034"/>
                  </a:lnTo>
                  <a:lnTo>
                    <a:pt x="281037" y="232419"/>
                  </a:lnTo>
                  <a:lnTo>
                    <a:pt x="232065" y="221724"/>
                  </a:lnTo>
                  <a:lnTo>
                    <a:pt x="185349" y="210157"/>
                  </a:lnTo>
                  <a:lnTo>
                    <a:pt x="140998" y="197922"/>
                  </a:lnTo>
                  <a:lnTo>
                    <a:pt x="99121" y="185228"/>
                  </a:lnTo>
                  <a:lnTo>
                    <a:pt x="59825" y="172279"/>
                  </a:lnTo>
                  <a:lnTo>
                    <a:pt x="23220" y="159282"/>
                  </a:lnTo>
                  <a:lnTo>
                    <a:pt x="0" y="148847"/>
                  </a:lnTo>
                </a:path>
              </a:pathLst>
            </a:custGeom>
            <a:ln w="50800">
              <a:solidFill>
                <a:srgbClr val="00F900"/>
              </a:solidFill>
            </a:ln>
          </p:spPr>
          <p:txBody>
            <a:bodyPr wrap="square" lIns="0" tIns="0" rIns="0" bIns="0" rtlCol="0"/>
            <a:lstStyle/>
            <a:p>
              <a:endParaRPr sz="1588"/>
            </a:p>
          </p:txBody>
        </p:sp>
        <p:sp>
          <p:nvSpPr>
            <p:cNvPr id="36" name="object 73"/>
            <p:cNvSpPr/>
            <p:nvPr/>
          </p:nvSpPr>
          <p:spPr>
            <a:xfrm>
              <a:off x="1754356" y="4847003"/>
              <a:ext cx="238760" cy="194945"/>
            </a:xfrm>
            <a:custGeom>
              <a:avLst/>
              <a:gdLst/>
              <a:ahLst/>
              <a:cxnLst/>
              <a:rect l="l" t="t" r="r" b="b"/>
              <a:pathLst>
                <a:path w="238760" h="194945">
                  <a:moveTo>
                    <a:pt x="238340" y="0"/>
                  </a:moveTo>
                  <a:lnTo>
                    <a:pt x="0" y="9852"/>
                  </a:lnTo>
                  <a:lnTo>
                    <a:pt x="150886" y="194613"/>
                  </a:lnTo>
                  <a:lnTo>
                    <a:pt x="238340" y="0"/>
                  </a:lnTo>
                  <a:close/>
                </a:path>
              </a:pathLst>
            </a:custGeom>
            <a:solidFill>
              <a:srgbClr val="00F900"/>
            </a:solidFill>
          </p:spPr>
          <p:txBody>
            <a:bodyPr wrap="square" lIns="0" tIns="0" rIns="0" bIns="0" rtlCol="0"/>
            <a:lstStyle/>
            <a:p>
              <a:endParaRPr sz="1588"/>
            </a:p>
          </p:txBody>
        </p:sp>
        <p:sp>
          <p:nvSpPr>
            <p:cNvPr id="37" name="object 74"/>
            <p:cNvSpPr/>
            <p:nvPr/>
          </p:nvSpPr>
          <p:spPr>
            <a:xfrm>
              <a:off x="2440156" y="3959551"/>
              <a:ext cx="2362200" cy="914400"/>
            </a:xfrm>
            <a:prstGeom prst="rect">
              <a:avLst/>
            </a:prstGeom>
            <a:blipFill>
              <a:blip r:embed="rId4" cstate="print"/>
              <a:stretch>
                <a:fillRect/>
              </a:stretch>
            </a:blipFill>
          </p:spPr>
          <p:txBody>
            <a:bodyPr wrap="square" lIns="0" tIns="0" rIns="0" bIns="0" rtlCol="0"/>
            <a:lstStyle/>
            <a:p>
              <a:endParaRPr sz="1588"/>
            </a:p>
          </p:txBody>
        </p:sp>
        <p:sp>
          <p:nvSpPr>
            <p:cNvPr id="38" name="object 75"/>
            <p:cNvSpPr/>
            <p:nvPr/>
          </p:nvSpPr>
          <p:spPr>
            <a:xfrm>
              <a:off x="2514600" y="4038600"/>
              <a:ext cx="2095500" cy="647700"/>
            </a:xfrm>
            <a:custGeom>
              <a:avLst/>
              <a:gdLst/>
              <a:ahLst/>
              <a:cxnLst/>
              <a:rect l="l" t="t" r="r" b="b"/>
              <a:pathLst>
                <a:path w="2095500" h="647700">
                  <a:moveTo>
                    <a:pt x="0" y="0"/>
                  </a:moveTo>
                  <a:lnTo>
                    <a:pt x="2095500" y="0"/>
                  </a:lnTo>
                  <a:lnTo>
                    <a:pt x="2095500" y="647700"/>
                  </a:lnTo>
                  <a:lnTo>
                    <a:pt x="0" y="647700"/>
                  </a:lnTo>
                  <a:lnTo>
                    <a:pt x="0" y="0"/>
                  </a:lnTo>
                  <a:close/>
                </a:path>
              </a:pathLst>
            </a:custGeom>
            <a:ln w="50800">
              <a:solidFill>
                <a:srgbClr val="00F900"/>
              </a:solidFill>
            </a:ln>
          </p:spPr>
          <p:txBody>
            <a:bodyPr wrap="square" lIns="0" tIns="0" rIns="0" bIns="0" rtlCol="0"/>
            <a:lstStyle/>
            <a:p>
              <a:endParaRPr sz="1588"/>
            </a:p>
          </p:txBody>
        </p:sp>
        <p:sp>
          <p:nvSpPr>
            <p:cNvPr id="39" name="object 78"/>
            <p:cNvSpPr/>
            <p:nvPr/>
          </p:nvSpPr>
          <p:spPr>
            <a:xfrm>
              <a:off x="2225885" y="3019887"/>
              <a:ext cx="3745229" cy="406400"/>
            </a:xfrm>
            <a:custGeom>
              <a:avLst/>
              <a:gdLst/>
              <a:ahLst/>
              <a:cxnLst/>
              <a:rect l="l" t="t" r="r" b="b"/>
              <a:pathLst>
                <a:path w="3745229" h="406400">
                  <a:moveTo>
                    <a:pt x="3744870" y="406263"/>
                  </a:moveTo>
                  <a:lnTo>
                    <a:pt x="3701040" y="383171"/>
                  </a:lnTo>
                  <a:lnTo>
                    <a:pt x="3646716" y="357082"/>
                  </a:lnTo>
                  <a:lnTo>
                    <a:pt x="3598706" y="335559"/>
                  </a:lnTo>
                  <a:lnTo>
                    <a:pt x="3541369" y="311372"/>
                  </a:lnTo>
                  <a:lnTo>
                    <a:pt x="3474796" y="285069"/>
                  </a:lnTo>
                  <a:lnTo>
                    <a:pt x="3438074" y="271295"/>
                  </a:lnTo>
                  <a:lnTo>
                    <a:pt x="3399077" y="257198"/>
                  </a:lnTo>
                  <a:lnTo>
                    <a:pt x="3357818" y="242845"/>
                  </a:lnTo>
                  <a:lnTo>
                    <a:pt x="3314306" y="228307"/>
                  </a:lnTo>
                  <a:lnTo>
                    <a:pt x="3268554" y="213650"/>
                  </a:lnTo>
                  <a:lnTo>
                    <a:pt x="3220574" y="198944"/>
                  </a:lnTo>
                  <a:lnTo>
                    <a:pt x="3170376" y="184258"/>
                  </a:lnTo>
                  <a:lnTo>
                    <a:pt x="3117971" y="169659"/>
                  </a:lnTo>
                  <a:lnTo>
                    <a:pt x="3063373" y="155216"/>
                  </a:lnTo>
                  <a:lnTo>
                    <a:pt x="3006591" y="140998"/>
                  </a:lnTo>
                  <a:lnTo>
                    <a:pt x="2947637" y="127073"/>
                  </a:lnTo>
                  <a:lnTo>
                    <a:pt x="2886524" y="113510"/>
                  </a:lnTo>
                  <a:lnTo>
                    <a:pt x="2823261" y="100378"/>
                  </a:lnTo>
                  <a:lnTo>
                    <a:pt x="2757862" y="87744"/>
                  </a:lnTo>
                  <a:lnTo>
                    <a:pt x="2690336" y="75678"/>
                  </a:lnTo>
                  <a:lnTo>
                    <a:pt x="2620696" y="64248"/>
                  </a:lnTo>
                  <a:lnTo>
                    <a:pt x="2548953" y="53522"/>
                  </a:lnTo>
                  <a:lnTo>
                    <a:pt x="2475119" y="43569"/>
                  </a:lnTo>
                  <a:lnTo>
                    <a:pt x="2399205" y="34458"/>
                  </a:lnTo>
                  <a:lnTo>
                    <a:pt x="2321222" y="26257"/>
                  </a:lnTo>
                  <a:lnTo>
                    <a:pt x="2241181" y="19035"/>
                  </a:lnTo>
                  <a:lnTo>
                    <a:pt x="2159096" y="12859"/>
                  </a:lnTo>
                  <a:lnTo>
                    <a:pt x="2074976" y="7799"/>
                  </a:lnTo>
                  <a:lnTo>
                    <a:pt x="1988833" y="3924"/>
                  </a:lnTo>
                  <a:lnTo>
                    <a:pt x="1900678" y="1301"/>
                  </a:lnTo>
                  <a:lnTo>
                    <a:pt x="1810524" y="0"/>
                  </a:lnTo>
                  <a:lnTo>
                    <a:pt x="1718382" y="88"/>
                  </a:lnTo>
                  <a:lnTo>
                    <a:pt x="1641605" y="1207"/>
                  </a:lnTo>
                  <a:lnTo>
                    <a:pt x="1566529" y="3196"/>
                  </a:lnTo>
                  <a:lnTo>
                    <a:pt x="1493147" y="6018"/>
                  </a:lnTo>
                  <a:lnTo>
                    <a:pt x="1421453" y="9638"/>
                  </a:lnTo>
                  <a:lnTo>
                    <a:pt x="1351440" y="14018"/>
                  </a:lnTo>
                  <a:lnTo>
                    <a:pt x="1283102" y="19122"/>
                  </a:lnTo>
                  <a:lnTo>
                    <a:pt x="1216432" y="24913"/>
                  </a:lnTo>
                  <a:lnTo>
                    <a:pt x="1151423" y="31356"/>
                  </a:lnTo>
                  <a:lnTo>
                    <a:pt x="1088069" y="38413"/>
                  </a:lnTo>
                  <a:lnTo>
                    <a:pt x="1026362" y="46047"/>
                  </a:lnTo>
                  <a:lnTo>
                    <a:pt x="966298" y="54224"/>
                  </a:lnTo>
                  <a:lnTo>
                    <a:pt x="907867" y="62905"/>
                  </a:lnTo>
                  <a:lnTo>
                    <a:pt x="851066" y="72054"/>
                  </a:lnTo>
                  <a:lnTo>
                    <a:pt x="795885" y="81636"/>
                  </a:lnTo>
                  <a:lnTo>
                    <a:pt x="742320" y="91613"/>
                  </a:lnTo>
                  <a:lnTo>
                    <a:pt x="690362" y="101948"/>
                  </a:lnTo>
                  <a:lnTo>
                    <a:pt x="640006" y="112607"/>
                  </a:lnTo>
                  <a:lnTo>
                    <a:pt x="591246" y="123550"/>
                  </a:lnTo>
                  <a:lnTo>
                    <a:pt x="544073" y="134744"/>
                  </a:lnTo>
                  <a:lnTo>
                    <a:pt x="498483" y="146150"/>
                  </a:lnTo>
                  <a:lnTo>
                    <a:pt x="454467" y="157732"/>
                  </a:lnTo>
                  <a:lnTo>
                    <a:pt x="412020" y="169454"/>
                  </a:lnTo>
                  <a:lnTo>
                    <a:pt x="371135" y="181280"/>
                  </a:lnTo>
                  <a:lnTo>
                    <a:pt x="331805" y="193172"/>
                  </a:lnTo>
                  <a:lnTo>
                    <a:pt x="294023" y="205094"/>
                  </a:lnTo>
                  <a:lnTo>
                    <a:pt x="257783" y="217011"/>
                  </a:lnTo>
                  <a:lnTo>
                    <a:pt x="189903" y="240678"/>
                  </a:lnTo>
                  <a:lnTo>
                    <a:pt x="128112" y="263883"/>
                  </a:lnTo>
                  <a:lnTo>
                    <a:pt x="72355" y="286332"/>
                  </a:lnTo>
                  <a:lnTo>
                    <a:pt x="22580" y="307734"/>
                  </a:lnTo>
                  <a:lnTo>
                    <a:pt x="0" y="319486"/>
                  </a:lnTo>
                </a:path>
              </a:pathLst>
            </a:custGeom>
            <a:ln w="50800">
              <a:solidFill>
                <a:srgbClr val="FF2600"/>
              </a:solidFill>
            </a:ln>
          </p:spPr>
          <p:txBody>
            <a:bodyPr wrap="square" lIns="0" tIns="0" rIns="0" bIns="0" rtlCol="0"/>
            <a:lstStyle/>
            <a:p>
              <a:endParaRPr sz="1588"/>
            </a:p>
          </p:txBody>
        </p:sp>
        <p:sp>
          <p:nvSpPr>
            <p:cNvPr id="40" name="object 79"/>
            <p:cNvSpPr/>
            <p:nvPr/>
          </p:nvSpPr>
          <p:spPr>
            <a:xfrm>
              <a:off x="2059156" y="3233017"/>
              <a:ext cx="238760" cy="193675"/>
            </a:xfrm>
            <a:custGeom>
              <a:avLst/>
              <a:gdLst/>
              <a:ahLst/>
              <a:cxnLst/>
              <a:rect l="l" t="t" r="r" b="b"/>
              <a:pathLst>
                <a:path w="238760" h="193675">
                  <a:moveTo>
                    <a:pt x="140008" y="0"/>
                  </a:moveTo>
                  <a:lnTo>
                    <a:pt x="0" y="193133"/>
                  </a:lnTo>
                  <a:lnTo>
                    <a:pt x="238512" y="189260"/>
                  </a:lnTo>
                  <a:lnTo>
                    <a:pt x="140008" y="0"/>
                  </a:lnTo>
                  <a:close/>
                </a:path>
              </a:pathLst>
            </a:custGeom>
            <a:solidFill>
              <a:srgbClr val="FF2600"/>
            </a:solidFill>
          </p:spPr>
          <p:txBody>
            <a:bodyPr wrap="square" lIns="0" tIns="0" rIns="0" bIns="0" rtlCol="0"/>
            <a:lstStyle/>
            <a:p>
              <a:endParaRPr sz="1588"/>
            </a:p>
          </p:txBody>
        </p:sp>
        <p:sp>
          <p:nvSpPr>
            <p:cNvPr id="41" name="object 80"/>
            <p:cNvSpPr txBox="1"/>
            <p:nvPr/>
          </p:nvSpPr>
          <p:spPr>
            <a:xfrm>
              <a:off x="4052803" y="2702251"/>
              <a:ext cx="364490" cy="615656"/>
            </a:xfrm>
            <a:prstGeom prst="rect">
              <a:avLst/>
            </a:prstGeom>
          </p:spPr>
          <p:txBody>
            <a:bodyPr vert="horz" wrap="square" lIns="0" tIns="0" rIns="0" bIns="0" rtlCol="0">
              <a:spAutoFit/>
            </a:bodyPr>
            <a:lstStyle/>
            <a:p>
              <a:pPr marL="11206"/>
              <a:r>
                <a:rPr sz="3530" b="1" dirty="0">
                  <a:solidFill>
                    <a:srgbClr val="FF0000"/>
                  </a:solidFill>
                  <a:latin typeface="Helvetica Neue"/>
                  <a:cs typeface="Helvetica Neue"/>
                </a:rPr>
                <a:t>X</a:t>
              </a:r>
              <a:endParaRPr sz="3530" dirty="0">
                <a:solidFill>
                  <a:srgbClr val="FF0000"/>
                </a:solidFill>
                <a:latin typeface="Helvetica Neue"/>
                <a:cs typeface="Helvetica Neue"/>
              </a:endParaRPr>
            </a:p>
          </p:txBody>
        </p:sp>
        <p:sp>
          <p:nvSpPr>
            <p:cNvPr id="43" name="object 82"/>
            <p:cNvSpPr/>
            <p:nvPr/>
          </p:nvSpPr>
          <p:spPr>
            <a:xfrm>
              <a:off x="5589756" y="3426151"/>
              <a:ext cx="1981200" cy="647700"/>
            </a:xfrm>
            <a:custGeom>
              <a:avLst/>
              <a:gdLst/>
              <a:ahLst/>
              <a:cxnLst/>
              <a:rect l="l" t="t" r="r" b="b"/>
              <a:pathLst>
                <a:path w="1981200" h="647700">
                  <a:moveTo>
                    <a:pt x="0" y="0"/>
                  </a:moveTo>
                  <a:lnTo>
                    <a:pt x="1981200" y="0"/>
                  </a:lnTo>
                  <a:lnTo>
                    <a:pt x="1981200" y="647700"/>
                  </a:lnTo>
                  <a:lnTo>
                    <a:pt x="0" y="647700"/>
                  </a:lnTo>
                  <a:lnTo>
                    <a:pt x="0" y="0"/>
                  </a:lnTo>
                  <a:close/>
                </a:path>
              </a:pathLst>
            </a:custGeom>
            <a:ln w="50800">
              <a:solidFill>
                <a:srgbClr val="FF2600"/>
              </a:solidFill>
            </a:ln>
          </p:spPr>
          <p:txBody>
            <a:bodyPr wrap="square" lIns="0" tIns="0" rIns="0" bIns="0" rtlCol="0"/>
            <a:lstStyle/>
            <a:p>
              <a:endParaRPr sz="1588"/>
            </a:p>
          </p:txBody>
        </p:sp>
      </p:grpSp>
      <p:sp>
        <p:nvSpPr>
          <p:cNvPr id="44" name="object 3"/>
          <p:cNvSpPr txBox="1">
            <a:spLocks/>
          </p:cNvSpPr>
          <p:nvPr/>
        </p:nvSpPr>
        <p:spPr>
          <a:xfrm>
            <a:off x="1658471" y="1210236"/>
            <a:ext cx="8158554" cy="461665"/>
          </a:xfrm>
          <a:prstGeom prst="rect">
            <a:avLst/>
          </a:prstGeom>
        </p:spPr>
        <p:txBody>
          <a:bodyPr vert="horz" wrap="square" lIns="0" tIns="0" rIns="0" bIns="0" rtlCol="0">
            <a:spAutoFit/>
          </a:bodyPr>
          <a:lstStyle>
            <a:lvl1pPr>
              <a:defRPr>
                <a:latin typeface="+mj-lt"/>
                <a:ea typeface="+mj-ea"/>
                <a:cs typeface="+mj-cs"/>
              </a:defRPr>
            </a:lvl1pPr>
          </a:lstStyle>
          <a:p>
            <a:pPr marL="2702443"/>
            <a:r>
              <a:rPr lang="en-US" sz="3000" spc="-18" dirty="0">
                <a:latin typeface="Myriad Pro"/>
                <a:cs typeface="Myriad Pro"/>
              </a:rPr>
              <a:t>Granger-causality quiz</a:t>
            </a:r>
            <a:endParaRPr lang="en-US" sz="3000" dirty="0">
              <a:latin typeface="Myriad Pro"/>
              <a:cs typeface="Myriad Pro"/>
            </a:endParaRPr>
          </a:p>
        </p:txBody>
      </p:sp>
      <p:sp>
        <p:nvSpPr>
          <p:cNvPr id="46" name="Rounded Rectangle 45"/>
          <p:cNvSpPr/>
          <p:nvPr/>
        </p:nvSpPr>
        <p:spPr>
          <a:xfrm>
            <a:off x="2935941" y="5580529"/>
            <a:ext cx="1949824" cy="672353"/>
          </a:xfrm>
          <a:prstGeom prst="roundRect">
            <a:avLst/>
          </a:prstGeom>
          <a:noFill/>
          <a:ln w="38100" cmpd="sng">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88"/>
          </a:p>
        </p:txBody>
      </p:sp>
    </p:spTree>
    <p:extLst>
      <p:ext uri="{BB962C8B-B14F-4D97-AF65-F5344CB8AC3E}">
        <p14:creationId xmlns:p14="http://schemas.microsoft.com/office/powerpoint/2010/main" val="201779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549589" y="1815353"/>
            <a:ext cx="4388651" cy="4010096"/>
          </a:xfrm>
          <a:prstGeom prst="rect">
            <a:avLst/>
          </a:prstGeom>
          <a:blipFill>
            <a:blip r:embed="rId2" cstate="email">
              <a:extLst>
                <a:ext uri="{28A0092B-C50C-407E-A947-70E740481C1C}">
                  <a14:useLocalDpi xmlns:a14="http://schemas.microsoft.com/office/drawing/2010/main"/>
                </a:ext>
              </a:extLst>
            </a:blip>
            <a:stretch>
              <a:fillRect/>
            </a:stretch>
          </a:blipFill>
        </p:spPr>
        <p:txBody>
          <a:bodyPr wrap="square" lIns="0" tIns="0" rIns="0" bIns="0" rtlCol="0"/>
          <a:lstStyle/>
          <a:p>
            <a:endParaRPr sz="1588"/>
          </a:p>
        </p:txBody>
      </p:sp>
      <p:sp>
        <p:nvSpPr>
          <p:cNvPr id="5" name="object 5"/>
          <p:cNvSpPr/>
          <p:nvPr/>
        </p:nvSpPr>
        <p:spPr>
          <a:xfrm>
            <a:off x="3176393" y="4211803"/>
            <a:ext cx="4988629" cy="2444491"/>
          </a:xfrm>
          <a:prstGeom prst="rect">
            <a:avLst/>
          </a:prstGeom>
          <a:blipFill>
            <a:blip r:embed="rId3" cstate="email">
              <a:extLst>
                <a:ext uri="{28A0092B-C50C-407E-A947-70E740481C1C}">
                  <a14:useLocalDpi xmlns:a14="http://schemas.microsoft.com/office/drawing/2010/main"/>
                </a:ext>
              </a:extLst>
            </a:blip>
            <a:stretch>
              <a:fillRect/>
            </a:stretch>
          </a:blipFill>
        </p:spPr>
        <p:txBody>
          <a:bodyPr wrap="square" lIns="0" tIns="0" rIns="0" bIns="0" rtlCol="0"/>
          <a:lstStyle/>
          <a:p>
            <a:endParaRPr sz="1588"/>
          </a:p>
        </p:txBody>
      </p:sp>
      <p:sp>
        <p:nvSpPr>
          <p:cNvPr id="7" name="object 7"/>
          <p:cNvSpPr txBox="1">
            <a:spLocks noGrp="1"/>
          </p:cNvSpPr>
          <p:nvPr>
            <p:ph type="title"/>
          </p:nvPr>
        </p:nvSpPr>
        <p:spPr>
          <a:xfrm>
            <a:off x="3877236" y="1882589"/>
            <a:ext cx="8158554" cy="461665"/>
          </a:xfrm>
          <a:prstGeom prst="rect">
            <a:avLst/>
          </a:prstGeom>
        </p:spPr>
        <p:txBody>
          <a:bodyPr vert="horz" wrap="square" lIns="0" tIns="0" rIns="0" bIns="0" rtlCol="0" anchor="t">
            <a:spAutoFit/>
          </a:bodyPr>
          <a:lstStyle/>
          <a:p>
            <a:pPr marL="3195527"/>
            <a:r>
              <a:rPr sz="3000" dirty="0">
                <a:solidFill>
                  <a:srgbClr val="000000"/>
                </a:solidFill>
                <a:latin typeface="Myriad Pro"/>
                <a:cs typeface="Myriad Pro"/>
              </a:rPr>
              <a:t>Tim</a:t>
            </a:r>
            <a:r>
              <a:rPr sz="3000" spc="-40" dirty="0">
                <a:solidFill>
                  <a:srgbClr val="000000"/>
                </a:solidFill>
                <a:latin typeface="Myriad Pro"/>
                <a:cs typeface="Myriad Pro"/>
              </a:rPr>
              <a:t> </a:t>
            </a:r>
            <a:r>
              <a:rPr sz="3000" spc="-4" dirty="0">
                <a:solidFill>
                  <a:srgbClr val="000000"/>
                </a:solidFill>
                <a:latin typeface="Myriad Pro"/>
                <a:cs typeface="Myriad Pro"/>
              </a:rPr>
              <a:t>Mullen</a:t>
            </a:r>
            <a:endParaRPr sz="3000" dirty="0">
              <a:latin typeface="Myriad Pro"/>
              <a:cs typeface="Myriad Pro"/>
            </a:endParaRPr>
          </a:p>
        </p:txBody>
      </p:sp>
      <p:sp>
        <p:nvSpPr>
          <p:cNvPr id="10" name="object 10"/>
          <p:cNvSpPr/>
          <p:nvPr/>
        </p:nvSpPr>
        <p:spPr>
          <a:xfrm>
            <a:off x="7956513" y="1851154"/>
            <a:ext cx="2386854" cy="3462618"/>
          </a:xfrm>
          <a:prstGeom prst="rect">
            <a:avLst/>
          </a:prstGeom>
          <a:blipFill>
            <a:blip r:embed="rId4" cstate="print"/>
            <a:stretch>
              <a:fillRect/>
            </a:stretch>
          </a:blipFill>
        </p:spPr>
        <p:txBody>
          <a:bodyPr wrap="square" lIns="0" tIns="0" rIns="0" bIns="0" rtlCol="0"/>
          <a:lstStyle/>
          <a:p>
            <a:endParaRPr sz="1588" dirty="0"/>
          </a:p>
        </p:txBody>
      </p:sp>
      <p:sp>
        <p:nvSpPr>
          <p:cNvPr id="11" name="object 7"/>
          <p:cNvSpPr txBox="1">
            <a:spLocks/>
          </p:cNvSpPr>
          <p:nvPr/>
        </p:nvSpPr>
        <p:spPr>
          <a:xfrm>
            <a:off x="986118" y="336177"/>
            <a:ext cx="8158554" cy="651845"/>
          </a:xfrm>
          <a:prstGeom prst="rect">
            <a:avLst/>
          </a:prstGeom>
        </p:spPr>
        <p:txBody>
          <a:bodyPr vert="horz" wrap="square" lIns="0" tIns="0" rIns="0" bIns="0" rtlCol="0">
            <a:spAutoFit/>
          </a:bodyPr>
          <a:lstStyle>
            <a:lvl1pPr>
              <a:defRPr sz="1900" b="0" i="0">
                <a:solidFill>
                  <a:srgbClr val="696EAA"/>
                </a:solidFill>
                <a:latin typeface="Times New Roman"/>
                <a:ea typeface="+mj-ea"/>
                <a:cs typeface="Times New Roman"/>
              </a:defRPr>
            </a:lvl1pPr>
          </a:lstStyle>
          <a:p>
            <a:pPr marL="3195527"/>
            <a:r>
              <a:rPr lang="en-US" sz="4236" dirty="0">
                <a:solidFill>
                  <a:srgbClr val="000000"/>
                </a:solidFill>
                <a:latin typeface="Myriad Pro"/>
                <a:cs typeface="Myriad Pro"/>
              </a:rPr>
              <a:t>Brain connectivity</a:t>
            </a:r>
            <a:endParaRPr lang="en-US" sz="4236" dirty="0">
              <a:latin typeface="Myriad Pro"/>
              <a:cs typeface="Myriad Pro"/>
            </a:endParaRPr>
          </a:p>
        </p:txBody>
      </p:sp>
      <p:pic>
        <p:nvPicPr>
          <p:cNvPr id="19458" name="Picture 2" descr="Technology - Neuroscape">
            <a:extLst>
              <a:ext uri="{FF2B5EF4-FFF2-40B4-BE49-F238E27FC236}">
                <a16:creationId xmlns:a16="http://schemas.microsoft.com/office/drawing/2014/main" id="{60DC91AE-D111-FD43-B0E9-4527604606B2}"/>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503410" y="2178669"/>
            <a:ext cx="6453103" cy="3422329"/>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AEC7656F-E046-2E48-A2EF-65C02785368D}"/>
              </a:ext>
            </a:extLst>
          </p:cNvPr>
          <p:cNvSpPr/>
          <p:nvPr/>
        </p:nvSpPr>
        <p:spPr>
          <a:xfrm>
            <a:off x="8261812" y="5415032"/>
            <a:ext cx="6096000" cy="441852"/>
          </a:xfrm>
          <a:prstGeom prst="rect">
            <a:avLst/>
          </a:prstGeom>
        </p:spPr>
        <p:txBody>
          <a:bodyPr>
            <a:spAutoFit/>
          </a:bodyPr>
          <a:lstStyle/>
          <a:p>
            <a:pPr marL="11206" marR="4483">
              <a:lnSpc>
                <a:spcPct val="100899"/>
              </a:lnSpc>
              <a:tabLst>
                <a:tab pos="335634" algn="l"/>
                <a:tab pos="336194" algn="l"/>
              </a:tabLst>
            </a:pPr>
            <a:r>
              <a:rPr lang="en-US" sz="2400" dirty="0">
                <a:latin typeface="Myriad Pro"/>
                <a:cs typeface="Myriad Pro"/>
              </a:rPr>
              <a:t>Tim Mullen</a:t>
            </a:r>
          </a:p>
        </p:txBody>
      </p:sp>
    </p:spTree>
    <p:extLst>
      <p:ext uri="{BB962C8B-B14F-4D97-AF65-F5344CB8AC3E}">
        <p14:creationId xmlns:p14="http://schemas.microsoft.com/office/powerpoint/2010/main" val="29567260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7-08-04 at 6.35.01 AM.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58471" y="11206"/>
            <a:ext cx="8875059" cy="6829816"/>
          </a:xfrm>
          <a:prstGeom prst="rect">
            <a:avLst/>
          </a:prstGeom>
        </p:spPr>
      </p:pic>
    </p:spTree>
    <p:extLst>
      <p:ext uri="{BB962C8B-B14F-4D97-AF65-F5344CB8AC3E}">
        <p14:creationId xmlns:p14="http://schemas.microsoft.com/office/powerpoint/2010/main" val="765069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6445624" y="3711389"/>
            <a:ext cx="3560781" cy="2624865"/>
          </a:xfrm>
          <a:prstGeom prst="rect">
            <a:avLst/>
          </a:prstGeom>
          <a:blipFill>
            <a:blip r:embed="rId2" cstate="screen">
              <a:extLst>
                <a:ext uri="{28A0092B-C50C-407E-A947-70E740481C1C}">
                  <a14:useLocalDpi xmlns:a14="http://schemas.microsoft.com/office/drawing/2010/main"/>
                </a:ext>
              </a:extLst>
            </a:blip>
            <a:stretch>
              <a:fillRect/>
            </a:stretch>
          </a:blipFill>
        </p:spPr>
        <p:txBody>
          <a:bodyPr wrap="square" lIns="0" tIns="0" rIns="0" bIns="0" rtlCol="0"/>
          <a:lstStyle/>
          <a:p>
            <a:endParaRPr sz="1588"/>
          </a:p>
        </p:txBody>
      </p:sp>
      <p:sp>
        <p:nvSpPr>
          <p:cNvPr id="11" name="object 11"/>
          <p:cNvSpPr txBox="1">
            <a:spLocks noGrp="1"/>
          </p:cNvSpPr>
          <p:nvPr>
            <p:ph type="title"/>
          </p:nvPr>
        </p:nvSpPr>
        <p:spPr>
          <a:xfrm>
            <a:off x="1964615" y="238461"/>
            <a:ext cx="8053107" cy="760336"/>
          </a:xfrm>
          <a:prstGeom prst="rect">
            <a:avLst/>
          </a:prstGeom>
        </p:spPr>
        <p:txBody>
          <a:bodyPr vert="horz" wrap="square" lIns="0" tIns="0" rIns="0" bIns="0" rtlCol="0" anchor="t">
            <a:spAutoFit/>
          </a:bodyPr>
          <a:lstStyle/>
          <a:p>
            <a:pPr marL="11206"/>
            <a:r>
              <a:rPr sz="4721" spc="57" dirty="0">
                <a:solidFill>
                  <a:schemeClr val="tx1"/>
                </a:solidFill>
                <a:latin typeface="Arial"/>
                <a:cs typeface="Arial"/>
              </a:rPr>
              <a:t>Selecting </a:t>
            </a:r>
            <a:r>
              <a:rPr sz="4721" spc="287" dirty="0">
                <a:solidFill>
                  <a:schemeClr val="tx1"/>
                </a:solidFill>
                <a:latin typeface="Arial"/>
                <a:cs typeface="Arial"/>
              </a:rPr>
              <a:t>a </a:t>
            </a:r>
            <a:r>
              <a:rPr sz="4941" spc="-207" dirty="0">
                <a:solidFill>
                  <a:schemeClr val="tx1"/>
                </a:solidFill>
                <a:latin typeface="Arial"/>
                <a:cs typeface="Arial"/>
              </a:rPr>
              <a:t>VAR </a:t>
            </a:r>
            <a:r>
              <a:rPr sz="4721" spc="128" dirty="0">
                <a:solidFill>
                  <a:schemeClr val="tx1"/>
                </a:solidFill>
                <a:latin typeface="Arial"/>
                <a:cs typeface="Arial"/>
              </a:rPr>
              <a:t>Model</a:t>
            </a:r>
            <a:r>
              <a:rPr sz="4721" spc="-569" dirty="0">
                <a:solidFill>
                  <a:schemeClr val="tx1"/>
                </a:solidFill>
                <a:latin typeface="Arial"/>
                <a:cs typeface="Arial"/>
              </a:rPr>
              <a:t> </a:t>
            </a:r>
            <a:r>
              <a:rPr sz="4721" spc="57" dirty="0">
                <a:solidFill>
                  <a:schemeClr val="tx1"/>
                </a:solidFill>
                <a:latin typeface="Arial"/>
                <a:cs typeface="Arial"/>
              </a:rPr>
              <a:t>Order</a:t>
            </a:r>
            <a:endParaRPr sz="4721">
              <a:solidFill>
                <a:schemeClr val="tx1"/>
              </a:solidFill>
              <a:latin typeface="Arial"/>
              <a:cs typeface="Arial"/>
            </a:endParaRPr>
          </a:p>
        </p:txBody>
      </p:sp>
      <p:sp>
        <p:nvSpPr>
          <p:cNvPr id="12" name="object 12"/>
          <p:cNvSpPr txBox="1"/>
          <p:nvPr/>
        </p:nvSpPr>
        <p:spPr>
          <a:xfrm>
            <a:off x="1945789" y="1546412"/>
            <a:ext cx="8430746" cy="996427"/>
          </a:xfrm>
          <a:prstGeom prst="rect">
            <a:avLst/>
          </a:prstGeom>
        </p:spPr>
        <p:txBody>
          <a:bodyPr vert="horz" wrap="square" lIns="0" tIns="0" rIns="0" bIns="0" rtlCol="0">
            <a:spAutoFit/>
          </a:bodyPr>
          <a:lstStyle/>
          <a:p>
            <a:pPr marL="255508" marR="4483" indent="-244301">
              <a:lnSpc>
                <a:spcPct val="102000"/>
              </a:lnSpc>
              <a:buChar char="•"/>
              <a:tabLst>
                <a:tab pos="264473" algn="l"/>
              </a:tabLst>
            </a:pPr>
            <a:r>
              <a:rPr sz="2162" dirty="0">
                <a:latin typeface="Arial"/>
                <a:cs typeface="Arial"/>
              </a:rPr>
              <a:t>Model order is typically determined by minimizing information criteria  such as Akaike Information Criterion (AIC) for varying model order (p):</a:t>
            </a:r>
          </a:p>
        </p:txBody>
      </p:sp>
      <p:sp>
        <p:nvSpPr>
          <p:cNvPr id="13" name="object 13"/>
          <p:cNvSpPr txBox="1"/>
          <p:nvPr/>
        </p:nvSpPr>
        <p:spPr>
          <a:xfrm>
            <a:off x="1994647" y="2982227"/>
            <a:ext cx="3910853" cy="312393"/>
          </a:xfrm>
          <a:prstGeom prst="rect">
            <a:avLst/>
          </a:prstGeom>
        </p:spPr>
        <p:txBody>
          <a:bodyPr vert="horz" wrap="square" lIns="0" tIns="0" rIns="0" bIns="0" rtlCol="0">
            <a:spAutoFit/>
          </a:bodyPr>
          <a:lstStyle/>
          <a:p>
            <a:pPr marL="11206"/>
            <a:r>
              <a:rPr sz="2030" b="1" dirty="0">
                <a:latin typeface="Arial"/>
                <a:cs typeface="Arial"/>
              </a:rPr>
              <a:t>AIC(p) </a:t>
            </a:r>
            <a:r>
              <a:rPr sz="2030">
                <a:latin typeface="Times New Roman"/>
                <a:cs typeface="Times New Roman"/>
              </a:rPr>
              <a:t>=  </a:t>
            </a:r>
            <a:r>
              <a:rPr sz="2030" b="1">
                <a:latin typeface="Arial"/>
                <a:cs typeface="Arial"/>
              </a:rPr>
              <a:t>2</a:t>
            </a:r>
            <a:r>
              <a:rPr lang="en-US" sz="2030" b="1">
                <a:latin typeface="Arial"/>
                <a:cs typeface="Arial"/>
              </a:rPr>
              <a:t>l</a:t>
            </a:r>
            <a:r>
              <a:rPr sz="2030" b="1">
                <a:latin typeface="Arial"/>
                <a:cs typeface="Arial"/>
              </a:rPr>
              <a:t>og</a:t>
            </a:r>
            <a:r>
              <a:rPr sz="2030" b="1" dirty="0">
                <a:latin typeface="Arial"/>
                <a:cs typeface="Arial"/>
              </a:rPr>
              <a:t>(det(V)) </a:t>
            </a:r>
            <a:r>
              <a:rPr sz="2030" dirty="0">
                <a:latin typeface="Arial"/>
                <a:cs typeface="Arial"/>
              </a:rPr>
              <a:t>+ </a:t>
            </a:r>
            <a:r>
              <a:rPr sz="2030" b="1" dirty="0">
                <a:latin typeface="Arial"/>
                <a:cs typeface="Arial"/>
              </a:rPr>
              <a:t>M2p/N</a:t>
            </a:r>
            <a:endParaRPr sz="2030" dirty="0">
              <a:latin typeface="Arial"/>
              <a:cs typeface="Arial"/>
            </a:endParaRPr>
          </a:p>
        </p:txBody>
      </p:sp>
      <p:sp>
        <p:nvSpPr>
          <p:cNvPr id="14" name="object 14"/>
          <p:cNvSpPr txBox="1"/>
          <p:nvPr/>
        </p:nvSpPr>
        <p:spPr>
          <a:xfrm>
            <a:off x="6297706" y="3025589"/>
            <a:ext cx="3024467" cy="210507"/>
          </a:xfrm>
          <a:prstGeom prst="rect">
            <a:avLst/>
          </a:prstGeom>
        </p:spPr>
        <p:txBody>
          <a:bodyPr vert="horz" wrap="square" lIns="0" tIns="0" rIns="0" bIns="0" rtlCol="0">
            <a:spAutoFit/>
          </a:bodyPr>
          <a:lstStyle/>
          <a:p>
            <a:pPr marL="11206"/>
            <a:r>
              <a:rPr sz="1368" b="1" spc="-71" dirty="0">
                <a:latin typeface="Arial"/>
                <a:cs typeface="Arial"/>
              </a:rPr>
              <a:t>Penalizes </a:t>
            </a:r>
            <a:r>
              <a:rPr sz="1368" b="1" spc="-110" dirty="0">
                <a:latin typeface="Arial"/>
                <a:cs typeface="Arial"/>
              </a:rPr>
              <a:t>high </a:t>
            </a:r>
            <a:r>
              <a:rPr sz="1368" b="1" spc="-101" dirty="0">
                <a:latin typeface="Arial"/>
                <a:cs typeface="Arial"/>
              </a:rPr>
              <a:t>model </a:t>
            </a:r>
            <a:r>
              <a:rPr sz="1368" b="1" spc="-79" dirty="0">
                <a:latin typeface="Arial"/>
                <a:cs typeface="Arial"/>
              </a:rPr>
              <a:t>orders</a:t>
            </a:r>
            <a:r>
              <a:rPr sz="1368" b="1" spc="18" dirty="0">
                <a:latin typeface="Arial"/>
                <a:cs typeface="Arial"/>
              </a:rPr>
              <a:t> </a:t>
            </a:r>
            <a:r>
              <a:rPr sz="1368" b="1" spc="-84" dirty="0">
                <a:latin typeface="Arial"/>
                <a:cs typeface="Arial"/>
              </a:rPr>
              <a:t>(parsimony)</a:t>
            </a:r>
            <a:endParaRPr sz="1368" dirty="0">
              <a:latin typeface="Arial"/>
              <a:cs typeface="Arial"/>
            </a:endParaRPr>
          </a:p>
        </p:txBody>
      </p:sp>
      <p:sp>
        <p:nvSpPr>
          <p:cNvPr id="18" name="object 18"/>
          <p:cNvSpPr txBox="1"/>
          <p:nvPr/>
        </p:nvSpPr>
        <p:spPr>
          <a:xfrm>
            <a:off x="2747235" y="3816164"/>
            <a:ext cx="2945466" cy="210507"/>
          </a:xfrm>
          <a:prstGeom prst="rect">
            <a:avLst/>
          </a:prstGeom>
        </p:spPr>
        <p:txBody>
          <a:bodyPr vert="horz" wrap="square" lIns="0" tIns="0" rIns="0" bIns="0" rtlCol="0">
            <a:spAutoFit/>
          </a:bodyPr>
          <a:lstStyle/>
          <a:p>
            <a:pPr marL="11206"/>
            <a:r>
              <a:rPr sz="1368" b="1" spc="-101" dirty="0">
                <a:latin typeface="Arial"/>
                <a:cs typeface="Arial"/>
              </a:rPr>
              <a:t>entropy </a:t>
            </a:r>
            <a:r>
              <a:rPr sz="1368" b="1" spc="-66" dirty="0">
                <a:latin typeface="Arial"/>
                <a:cs typeface="Arial"/>
              </a:rPr>
              <a:t>rate </a:t>
            </a:r>
            <a:r>
              <a:rPr sz="1368" b="1" spc="-84" dirty="0">
                <a:latin typeface="Arial"/>
                <a:cs typeface="Arial"/>
              </a:rPr>
              <a:t>(amount </a:t>
            </a:r>
            <a:r>
              <a:rPr sz="1324" b="1" spc="-57" dirty="0">
                <a:latin typeface="Arial"/>
                <a:cs typeface="Arial"/>
              </a:rPr>
              <a:t>of </a:t>
            </a:r>
            <a:r>
              <a:rPr sz="1368" b="1" spc="-110" dirty="0">
                <a:latin typeface="Arial"/>
                <a:cs typeface="Arial"/>
              </a:rPr>
              <a:t>prediction</a:t>
            </a:r>
            <a:r>
              <a:rPr sz="1368" b="1" spc="154" dirty="0">
                <a:latin typeface="Arial"/>
                <a:cs typeface="Arial"/>
              </a:rPr>
              <a:t> </a:t>
            </a:r>
            <a:r>
              <a:rPr sz="1368" b="1" spc="-79" dirty="0">
                <a:latin typeface="Arial"/>
                <a:cs typeface="Arial"/>
              </a:rPr>
              <a:t>error)</a:t>
            </a:r>
            <a:endParaRPr sz="1368" dirty="0">
              <a:latin typeface="Arial"/>
              <a:cs typeface="Arial"/>
            </a:endParaRPr>
          </a:p>
        </p:txBody>
      </p:sp>
      <p:sp>
        <p:nvSpPr>
          <p:cNvPr id="19" name="object 19"/>
          <p:cNvSpPr txBox="1"/>
          <p:nvPr/>
        </p:nvSpPr>
        <p:spPr>
          <a:xfrm>
            <a:off x="5446059" y="6051177"/>
            <a:ext cx="4078941" cy="543995"/>
          </a:xfrm>
          <a:prstGeom prst="rect">
            <a:avLst/>
          </a:prstGeom>
        </p:spPr>
        <p:txBody>
          <a:bodyPr vert="horz" wrap="square" lIns="0" tIns="0" rIns="0" bIns="0" rtlCol="0">
            <a:spAutoFit/>
          </a:bodyPr>
          <a:lstStyle/>
          <a:p>
            <a:pPr marL="11206">
              <a:tabLst>
                <a:tab pos="1202455" algn="l"/>
                <a:tab pos="1842905" algn="l"/>
              </a:tabLst>
            </a:pPr>
            <a:r>
              <a:rPr sz="1324" spc="-18" dirty="0">
                <a:latin typeface="Arial"/>
                <a:cs typeface="Arial"/>
              </a:rPr>
              <a:t>optimal</a:t>
            </a:r>
            <a:r>
              <a:rPr sz="1324" spc="-163" dirty="0">
                <a:latin typeface="Arial"/>
                <a:cs typeface="Arial"/>
              </a:rPr>
              <a:t> </a:t>
            </a:r>
            <a:r>
              <a:rPr sz="1324" spc="-13" dirty="0">
                <a:latin typeface="Arial"/>
                <a:cs typeface="Arial"/>
              </a:rPr>
              <a:t>order	</a:t>
            </a:r>
            <a:r>
              <a:rPr sz="1324" u="heavy" spc="-18" dirty="0">
                <a:latin typeface="Arial"/>
                <a:cs typeface="Arial"/>
              </a:rPr>
              <a:t> </a:t>
            </a:r>
            <a:r>
              <a:rPr sz="1324" u="heavy" spc="-13" dirty="0">
                <a:latin typeface="Arial"/>
                <a:cs typeface="Arial"/>
              </a:rPr>
              <a:t>	</a:t>
            </a:r>
            <a:endParaRPr sz="1324" dirty="0">
              <a:latin typeface="Arial"/>
              <a:cs typeface="Arial"/>
            </a:endParaRPr>
          </a:p>
          <a:p>
            <a:pPr marR="4483" algn="r">
              <a:spcBef>
                <a:spcPts val="838"/>
              </a:spcBef>
            </a:pPr>
            <a:r>
              <a:rPr sz="1544" spc="-66" dirty="0">
                <a:latin typeface="Arial"/>
                <a:cs typeface="Arial"/>
              </a:rPr>
              <a:t>model</a:t>
            </a:r>
            <a:r>
              <a:rPr sz="1544" spc="-199" dirty="0">
                <a:latin typeface="Arial"/>
                <a:cs typeface="Arial"/>
              </a:rPr>
              <a:t> </a:t>
            </a:r>
            <a:r>
              <a:rPr sz="1544" spc="-49" dirty="0">
                <a:latin typeface="Arial"/>
                <a:cs typeface="Arial"/>
              </a:rPr>
              <a:t>order</a:t>
            </a:r>
            <a:endParaRPr sz="1544" dirty="0">
              <a:latin typeface="Arial"/>
              <a:cs typeface="Arial"/>
            </a:endParaRPr>
          </a:p>
        </p:txBody>
      </p:sp>
      <p:sp>
        <p:nvSpPr>
          <p:cNvPr id="20" name="object 19"/>
          <p:cNvSpPr txBox="1"/>
          <p:nvPr/>
        </p:nvSpPr>
        <p:spPr>
          <a:xfrm>
            <a:off x="6028765" y="4840941"/>
            <a:ext cx="4078941" cy="203774"/>
          </a:xfrm>
          <a:prstGeom prst="rect">
            <a:avLst/>
          </a:prstGeom>
        </p:spPr>
        <p:txBody>
          <a:bodyPr vert="horz" wrap="square" lIns="0" tIns="0" rIns="0" bIns="0" rtlCol="0">
            <a:spAutoFit/>
          </a:bodyPr>
          <a:lstStyle/>
          <a:p>
            <a:pPr marL="11206">
              <a:tabLst>
                <a:tab pos="1202455" algn="l"/>
                <a:tab pos="1842905" algn="l"/>
              </a:tabLst>
            </a:pPr>
            <a:r>
              <a:rPr lang="en-US" sz="1324" spc="-18" dirty="0">
                <a:latin typeface="Arial"/>
                <a:cs typeface="Arial"/>
              </a:rPr>
              <a:t>Error</a:t>
            </a:r>
            <a:endParaRPr sz="1324" dirty="0">
              <a:latin typeface="Arial"/>
              <a:cs typeface="Arial"/>
            </a:endParaRPr>
          </a:p>
        </p:txBody>
      </p:sp>
      <p:cxnSp>
        <p:nvCxnSpPr>
          <p:cNvPr id="22" name="Straight Arrow Connector 21"/>
          <p:cNvCxnSpPr/>
          <p:nvPr/>
        </p:nvCxnSpPr>
        <p:spPr>
          <a:xfrm flipV="1">
            <a:off x="3944471" y="3294529"/>
            <a:ext cx="0" cy="47064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flipH="1">
            <a:off x="5759823" y="3160059"/>
            <a:ext cx="403412"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5" name="Rectangle 24"/>
          <p:cNvSpPr/>
          <p:nvPr/>
        </p:nvSpPr>
        <p:spPr>
          <a:xfrm>
            <a:off x="1658470" y="4504765"/>
            <a:ext cx="3563471" cy="1759456"/>
          </a:xfrm>
          <a:prstGeom prst="rect">
            <a:avLst/>
          </a:prstGeom>
        </p:spPr>
        <p:txBody>
          <a:bodyPr wrap="square">
            <a:spAutoFit/>
          </a:bodyPr>
          <a:lstStyle/>
          <a:p>
            <a:pPr marL="522222" marR="4483" lvl="1" indent="-244862">
              <a:lnSpc>
                <a:spcPts val="2630"/>
              </a:lnSpc>
              <a:buChar char="•"/>
              <a:tabLst>
                <a:tab pos="522222" algn="l"/>
              </a:tabLst>
            </a:pPr>
            <a:r>
              <a:rPr lang="en-US" sz="2206" spc="-44" dirty="0">
                <a:latin typeface="Arial"/>
                <a:cs typeface="Arial"/>
              </a:rPr>
              <a:t>Optimal </a:t>
            </a:r>
            <a:r>
              <a:rPr lang="en-US" sz="2206" spc="-53" dirty="0">
                <a:latin typeface="Arial"/>
                <a:cs typeface="Arial"/>
              </a:rPr>
              <a:t>model </a:t>
            </a:r>
            <a:r>
              <a:rPr lang="en-US" sz="2206" spc="-44" dirty="0">
                <a:latin typeface="Arial"/>
                <a:cs typeface="Arial"/>
              </a:rPr>
              <a:t>order </a:t>
            </a:r>
            <a:r>
              <a:rPr lang="en-US" sz="2206" spc="-40" dirty="0">
                <a:latin typeface="Arial"/>
                <a:cs typeface="Arial"/>
              </a:rPr>
              <a:t>depends on sampling </a:t>
            </a:r>
            <a:r>
              <a:rPr lang="en-US" sz="2206" spc="-75" dirty="0">
                <a:latin typeface="Arial"/>
                <a:cs typeface="Arial"/>
              </a:rPr>
              <a:t>rate </a:t>
            </a:r>
            <a:r>
              <a:rPr lang="en-US" sz="2206" spc="-79" dirty="0">
                <a:latin typeface="Arial"/>
                <a:cs typeface="Arial"/>
              </a:rPr>
              <a:t>(higher  </a:t>
            </a:r>
            <a:r>
              <a:rPr lang="en-US" sz="2206" spc="-53" dirty="0">
                <a:latin typeface="Arial"/>
                <a:cs typeface="Arial"/>
              </a:rPr>
              <a:t>sampling </a:t>
            </a:r>
            <a:r>
              <a:rPr lang="en-US" sz="2206" spc="-79" dirty="0">
                <a:latin typeface="Arial"/>
                <a:cs typeface="Arial"/>
              </a:rPr>
              <a:t>rate </a:t>
            </a:r>
            <a:r>
              <a:rPr lang="en-US" sz="2206" spc="-22" dirty="0">
                <a:latin typeface="Arial"/>
                <a:cs typeface="Arial"/>
              </a:rPr>
              <a:t>often </a:t>
            </a:r>
            <a:r>
              <a:rPr lang="en-US" sz="2206" spc="-79" dirty="0">
                <a:latin typeface="Arial"/>
                <a:cs typeface="Arial"/>
              </a:rPr>
              <a:t>requires </a:t>
            </a:r>
            <a:r>
              <a:rPr lang="en-US" sz="2206" spc="-62" dirty="0">
                <a:latin typeface="Arial"/>
                <a:cs typeface="Arial"/>
              </a:rPr>
              <a:t>higher </a:t>
            </a:r>
            <a:r>
              <a:rPr lang="en-US" sz="2206" spc="-53" dirty="0">
                <a:latin typeface="Arial"/>
                <a:cs typeface="Arial"/>
              </a:rPr>
              <a:t>model</a:t>
            </a:r>
            <a:r>
              <a:rPr lang="en-US" sz="2206" spc="260" dirty="0">
                <a:latin typeface="Arial"/>
                <a:cs typeface="Arial"/>
              </a:rPr>
              <a:t> </a:t>
            </a:r>
            <a:r>
              <a:rPr lang="en-US" sz="2206" spc="-66" dirty="0">
                <a:latin typeface="Arial"/>
                <a:cs typeface="Arial"/>
              </a:rPr>
              <a:t>orders)</a:t>
            </a:r>
            <a:endParaRPr lang="en-US" sz="2206" dirty="0">
              <a:latin typeface="Arial"/>
              <a:cs typeface="Arial"/>
            </a:endParaRPr>
          </a:p>
        </p:txBody>
      </p:sp>
    </p:spTree>
    <p:extLst>
      <p:ext uri="{BB962C8B-B14F-4D97-AF65-F5344CB8AC3E}">
        <p14:creationId xmlns:p14="http://schemas.microsoft.com/office/powerpoint/2010/main" val="33730793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 name="Picture 73" descr="Screen Shot 2016-10-05 at 10.43.43 AM.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788549" y="241343"/>
            <a:ext cx="2386853" cy="2274794"/>
          </a:xfrm>
          <a:prstGeom prst="rect">
            <a:avLst/>
          </a:prstGeom>
        </p:spPr>
      </p:pic>
      <p:pic>
        <p:nvPicPr>
          <p:cNvPr id="75" name="Picture 74" descr="Screen Shot 2016-10-05 at 10.43.35 AM.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388648" y="2861579"/>
            <a:ext cx="8875059" cy="3860009"/>
          </a:xfrm>
          <a:prstGeom prst="rect">
            <a:avLst/>
          </a:prstGeom>
        </p:spPr>
      </p:pic>
    </p:spTree>
    <p:extLst>
      <p:ext uri="{BB962C8B-B14F-4D97-AF65-F5344CB8AC3E}">
        <p14:creationId xmlns:p14="http://schemas.microsoft.com/office/powerpoint/2010/main" val="37067945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465294" y="4324573"/>
            <a:ext cx="7444292" cy="2022438"/>
          </a:xfrm>
          <a:prstGeom prst="rect">
            <a:avLst/>
          </a:prstGeom>
          <a:blipFill>
            <a:blip r:embed="rId2" cstate="screen">
              <a:extLst>
                <a:ext uri="{28A0092B-C50C-407E-A947-70E740481C1C}">
                  <a14:useLocalDpi xmlns:a14="http://schemas.microsoft.com/office/drawing/2010/main"/>
                </a:ext>
              </a:extLst>
            </a:blip>
            <a:stretch>
              <a:fillRect/>
            </a:stretch>
          </a:blipFill>
        </p:spPr>
        <p:txBody>
          <a:bodyPr wrap="square" lIns="0" tIns="0" rIns="0" bIns="0" rtlCol="0"/>
          <a:lstStyle/>
          <a:p>
            <a:endParaRPr sz="1588"/>
          </a:p>
        </p:txBody>
      </p:sp>
      <p:sp>
        <p:nvSpPr>
          <p:cNvPr id="3" name="object 3"/>
          <p:cNvSpPr txBox="1">
            <a:spLocks noGrp="1"/>
          </p:cNvSpPr>
          <p:nvPr>
            <p:ph type="title"/>
          </p:nvPr>
        </p:nvSpPr>
        <p:spPr>
          <a:xfrm>
            <a:off x="1889312" y="204620"/>
            <a:ext cx="7811060" cy="726481"/>
          </a:xfrm>
          <a:prstGeom prst="rect">
            <a:avLst/>
          </a:prstGeom>
        </p:spPr>
        <p:txBody>
          <a:bodyPr vert="horz" wrap="square" lIns="0" tIns="0" rIns="0" bIns="0" rtlCol="0" anchor="t">
            <a:spAutoFit/>
          </a:bodyPr>
          <a:lstStyle/>
          <a:p>
            <a:pPr marL="11206"/>
            <a:r>
              <a:rPr sz="4721" spc="119" dirty="0">
                <a:solidFill>
                  <a:schemeClr val="tx1"/>
                </a:solidFill>
                <a:latin typeface="Arial"/>
                <a:cs typeface="Arial"/>
              </a:rPr>
              <a:t>Adapting </a:t>
            </a:r>
            <a:r>
              <a:rPr sz="4721" spc="212" dirty="0">
                <a:solidFill>
                  <a:schemeClr val="tx1"/>
                </a:solidFill>
                <a:latin typeface="Arial"/>
                <a:cs typeface="Arial"/>
              </a:rPr>
              <a:t>to</a:t>
            </a:r>
            <a:r>
              <a:rPr sz="4721" spc="35" dirty="0">
                <a:solidFill>
                  <a:schemeClr val="tx1"/>
                </a:solidFill>
                <a:latin typeface="Arial"/>
                <a:cs typeface="Arial"/>
              </a:rPr>
              <a:t> </a:t>
            </a:r>
            <a:r>
              <a:rPr sz="4721" spc="40" dirty="0">
                <a:solidFill>
                  <a:schemeClr val="tx1"/>
                </a:solidFill>
                <a:latin typeface="Arial"/>
                <a:cs typeface="Arial"/>
              </a:rPr>
              <a:t>Non-Stationarity</a:t>
            </a:r>
            <a:endParaRPr sz="4721">
              <a:solidFill>
                <a:schemeClr val="tx1"/>
              </a:solidFill>
              <a:latin typeface="Arial"/>
              <a:cs typeface="Arial"/>
            </a:endParaRPr>
          </a:p>
        </p:txBody>
      </p:sp>
      <p:sp>
        <p:nvSpPr>
          <p:cNvPr id="4" name="object 4"/>
          <p:cNvSpPr txBox="1"/>
          <p:nvPr/>
        </p:nvSpPr>
        <p:spPr>
          <a:xfrm>
            <a:off x="1927412" y="1277471"/>
            <a:ext cx="8248650" cy="2802562"/>
          </a:xfrm>
          <a:prstGeom prst="rect">
            <a:avLst/>
          </a:prstGeom>
        </p:spPr>
        <p:txBody>
          <a:bodyPr vert="horz" wrap="square" lIns="0" tIns="0" rIns="0" bIns="0" rtlCol="0">
            <a:spAutoFit/>
          </a:bodyPr>
          <a:lstStyle/>
          <a:p>
            <a:pPr marL="253266" marR="4483" indent="-242060">
              <a:lnSpc>
                <a:spcPts val="2859"/>
              </a:lnSpc>
              <a:buChar char="•"/>
              <a:tabLst>
                <a:tab pos="239819" algn="l"/>
              </a:tabLst>
            </a:pPr>
            <a:r>
              <a:rPr sz="2471" dirty="0">
                <a:latin typeface="Arial"/>
                <a:cs typeface="Arial"/>
              </a:rPr>
              <a:t>The brain is </a:t>
            </a:r>
            <a:r>
              <a:rPr sz="2338" b="1" dirty="0">
                <a:latin typeface="Arial"/>
                <a:cs typeface="Arial"/>
              </a:rPr>
              <a:t>a dynamic system </a:t>
            </a:r>
            <a:r>
              <a:rPr sz="2471" dirty="0">
                <a:latin typeface="Arial"/>
                <a:cs typeface="Arial"/>
              </a:rPr>
              <a:t>and measured brain activity  and coupling can change rapidly with time (non-stationarity)</a:t>
            </a:r>
          </a:p>
          <a:p>
            <a:pPr marL="500369" lvl="1" indent="-233655">
              <a:spcBef>
                <a:spcPts val="1628"/>
              </a:spcBef>
              <a:buChar char="•"/>
              <a:tabLst>
                <a:tab pos="500930" algn="l"/>
              </a:tabLst>
            </a:pPr>
            <a:r>
              <a:rPr sz="2162" dirty="0">
                <a:latin typeface="Arial"/>
                <a:cs typeface="Arial"/>
              </a:rPr>
              <a:t>event-related perturbations (ERSP, ERP, etc)</a:t>
            </a:r>
          </a:p>
          <a:p>
            <a:pPr marL="500369" lvl="1" indent="-233655">
              <a:spcBef>
                <a:spcPts val="1725"/>
              </a:spcBef>
              <a:buChar char="•"/>
              <a:tabLst>
                <a:tab pos="500930" algn="l"/>
              </a:tabLst>
            </a:pPr>
            <a:r>
              <a:rPr sz="2162" dirty="0">
                <a:latin typeface="Arial"/>
                <a:cs typeface="Arial"/>
              </a:rPr>
              <a:t>structural changes due to learning/feedback</a:t>
            </a:r>
          </a:p>
          <a:p>
            <a:pPr marL="263913" indent="-252706">
              <a:spcBef>
                <a:spcPts val="1667"/>
              </a:spcBef>
              <a:buClr>
                <a:srgbClr val="131113"/>
              </a:buClr>
              <a:buChar char="•"/>
              <a:tabLst>
                <a:tab pos="264473" algn="l"/>
              </a:tabLst>
            </a:pPr>
            <a:r>
              <a:rPr sz="2471" dirty="0">
                <a:latin typeface="Arial"/>
                <a:cs typeface="Arial"/>
              </a:rPr>
              <a:t>How can we adapt to non-stationarity?</a:t>
            </a:r>
          </a:p>
        </p:txBody>
      </p:sp>
      <p:sp>
        <p:nvSpPr>
          <p:cNvPr id="5" name="object 5"/>
          <p:cNvSpPr txBox="1"/>
          <p:nvPr/>
        </p:nvSpPr>
        <p:spPr>
          <a:xfrm>
            <a:off x="2271208" y="4472716"/>
            <a:ext cx="149599" cy="237629"/>
          </a:xfrm>
          <a:prstGeom prst="rect">
            <a:avLst/>
          </a:prstGeom>
        </p:spPr>
        <p:txBody>
          <a:bodyPr vert="horz" wrap="square" lIns="0" tIns="0" rIns="0" bIns="0" rtlCol="0">
            <a:spAutoFit/>
          </a:bodyPr>
          <a:lstStyle/>
          <a:p>
            <a:pPr marL="11206"/>
            <a:r>
              <a:rPr sz="1544" spc="97" dirty="0">
                <a:latin typeface="Arial"/>
                <a:cs typeface="Arial"/>
              </a:rPr>
              <a:t>+</a:t>
            </a:r>
            <a:endParaRPr sz="1544">
              <a:latin typeface="Arial"/>
              <a:cs typeface="Arial"/>
            </a:endParaRPr>
          </a:p>
        </p:txBody>
      </p:sp>
      <p:sp>
        <p:nvSpPr>
          <p:cNvPr id="6" name="object 6"/>
          <p:cNvSpPr txBox="1"/>
          <p:nvPr/>
        </p:nvSpPr>
        <p:spPr>
          <a:xfrm>
            <a:off x="2042607" y="5234717"/>
            <a:ext cx="287991" cy="210507"/>
          </a:xfrm>
          <a:prstGeom prst="rect">
            <a:avLst/>
          </a:prstGeom>
        </p:spPr>
        <p:txBody>
          <a:bodyPr vert="horz" wrap="square" lIns="0" tIns="0" rIns="0" bIns="0" rtlCol="0">
            <a:spAutoFit/>
          </a:bodyPr>
          <a:lstStyle/>
          <a:p>
            <a:pPr marL="11206"/>
            <a:r>
              <a:rPr sz="1368" spc="18" dirty="0">
                <a:latin typeface="Arial"/>
                <a:cs typeface="Arial"/>
              </a:rPr>
              <a:t>mV</a:t>
            </a:r>
            <a:endParaRPr sz="1368">
              <a:latin typeface="Arial"/>
              <a:cs typeface="Arial"/>
            </a:endParaRPr>
          </a:p>
        </p:txBody>
      </p:sp>
      <p:sp>
        <p:nvSpPr>
          <p:cNvPr id="7" name="object 7"/>
          <p:cNvSpPr txBox="1"/>
          <p:nvPr/>
        </p:nvSpPr>
        <p:spPr>
          <a:xfrm>
            <a:off x="5963771" y="6383095"/>
            <a:ext cx="377638" cy="210507"/>
          </a:xfrm>
          <a:prstGeom prst="rect">
            <a:avLst/>
          </a:prstGeom>
        </p:spPr>
        <p:txBody>
          <a:bodyPr vert="horz" wrap="square" lIns="0" tIns="0" rIns="0" bIns="0" rtlCol="0">
            <a:spAutoFit/>
          </a:bodyPr>
          <a:lstStyle/>
          <a:p>
            <a:pPr marL="11206"/>
            <a:r>
              <a:rPr sz="1368" spc="49" dirty="0">
                <a:latin typeface="Arial"/>
                <a:cs typeface="Arial"/>
              </a:rPr>
              <a:t>t</a:t>
            </a:r>
            <a:r>
              <a:rPr sz="1368" spc="22" dirty="0">
                <a:latin typeface="Arial"/>
                <a:cs typeface="Arial"/>
              </a:rPr>
              <a:t>i</a:t>
            </a:r>
            <a:r>
              <a:rPr sz="1368" spc="66" dirty="0">
                <a:latin typeface="Arial"/>
                <a:cs typeface="Arial"/>
              </a:rPr>
              <a:t>me</a:t>
            </a:r>
            <a:endParaRPr sz="1368">
              <a:latin typeface="Arial"/>
              <a:cs typeface="Arial"/>
            </a:endParaRPr>
          </a:p>
        </p:txBody>
      </p:sp>
    </p:spTree>
    <p:extLst>
      <p:ext uri="{BB962C8B-B14F-4D97-AF65-F5344CB8AC3E}">
        <p14:creationId xmlns:p14="http://schemas.microsoft.com/office/powerpoint/2010/main" val="8641764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E682B618-0B15-C146-A269-0601B5E9998D}"/>
              </a:ext>
            </a:extLst>
          </p:cNvPr>
          <p:cNvSpPr/>
          <p:nvPr/>
        </p:nvSpPr>
        <p:spPr>
          <a:xfrm>
            <a:off x="1490081" y="-23068"/>
            <a:ext cx="9062994" cy="688106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bject 2"/>
          <p:cNvSpPr/>
          <p:nvPr/>
        </p:nvSpPr>
        <p:spPr>
          <a:xfrm>
            <a:off x="1938169" y="1301675"/>
            <a:ext cx="3861995" cy="2926080"/>
          </a:xfrm>
          <a:prstGeom prst="rect">
            <a:avLst/>
          </a:prstGeom>
          <a:blipFill>
            <a:blip r:embed="rId2" cstate="screen">
              <a:extLst>
                <a:ext uri="{28A0092B-C50C-407E-A947-70E740481C1C}">
                  <a14:useLocalDpi xmlns:a14="http://schemas.microsoft.com/office/drawing/2010/main"/>
                </a:ext>
              </a:extLst>
            </a:blip>
            <a:stretch>
              <a:fillRect/>
            </a:stretch>
          </a:blipFill>
        </p:spPr>
        <p:txBody>
          <a:bodyPr wrap="square" lIns="0" tIns="0" rIns="0" bIns="0" rtlCol="0"/>
          <a:lstStyle/>
          <a:p>
            <a:endParaRPr sz="1588"/>
          </a:p>
        </p:txBody>
      </p:sp>
      <p:sp>
        <p:nvSpPr>
          <p:cNvPr id="3" name="object 3"/>
          <p:cNvSpPr/>
          <p:nvPr/>
        </p:nvSpPr>
        <p:spPr>
          <a:xfrm>
            <a:off x="2465294" y="4636546"/>
            <a:ext cx="1172583" cy="946673"/>
          </a:xfrm>
          <a:prstGeom prst="rect">
            <a:avLst/>
          </a:prstGeom>
          <a:blipFill>
            <a:blip r:embed="rId3" cstate="screen">
              <a:extLst>
                <a:ext uri="{28A0092B-C50C-407E-A947-70E740481C1C}">
                  <a14:useLocalDpi xmlns:a14="http://schemas.microsoft.com/office/drawing/2010/main"/>
                </a:ext>
              </a:extLst>
            </a:blip>
            <a:stretch>
              <a:fillRect/>
            </a:stretch>
          </a:blipFill>
        </p:spPr>
        <p:txBody>
          <a:bodyPr wrap="square" lIns="0" tIns="0" rIns="0" bIns="0" rtlCol="0"/>
          <a:lstStyle/>
          <a:p>
            <a:endParaRPr sz="1588"/>
          </a:p>
        </p:txBody>
      </p:sp>
      <p:sp>
        <p:nvSpPr>
          <p:cNvPr id="4" name="object 4"/>
          <p:cNvSpPr/>
          <p:nvPr/>
        </p:nvSpPr>
        <p:spPr>
          <a:xfrm>
            <a:off x="3723939" y="4927002"/>
            <a:ext cx="1075765" cy="645458"/>
          </a:xfrm>
          <a:prstGeom prst="rect">
            <a:avLst/>
          </a:prstGeom>
          <a:blipFill>
            <a:blip r:embed="rId4" cstate="screen">
              <a:extLst>
                <a:ext uri="{28A0092B-C50C-407E-A947-70E740481C1C}">
                  <a14:useLocalDpi xmlns:a14="http://schemas.microsoft.com/office/drawing/2010/main"/>
                </a:ext>
              </a:extLst>
            </a:blip>
            <a:stretch>
              <a:fillRect/>
            </a:stretch>
          </a:blipFill>
        </p:spPr>
        <p:txBody>
          <a:bodyPr wrap="square" lIns="0" tIns="0" rIns="0" bIns="0" rtlCol="0"/>
          <a:lstStyle/>
          <a:p>
            <a:endParaRPr sz="1588"/>
          </a:p>
        </p:txBody>
      </p:sp>
      <p:sp>
        <p:nvSpPr>
          <p:cNvPr id="5" name="object 5"/>
          <p:cNvSpPr/>
          <p:nvPr/>
        </p:nvSpPr>
        <p:spPr>
          <a:xfrm>
            <a:off x="4896521" y="4970032"/>
            <a:ext cx="774551" cy="355002"/>
          </a:xfrm>
          <a:prstGeom prst="rect">
            <a:avLst/>
          </a:prstGeom>
          <a:blipFill>
            <a:blip r:embed="rId5" cstate="screen">
              <a:extLst>
                <a:ext uri="{28A0092B-C50C-407E-A947-70E740481C1C}">
                  <a14:useLocalDpi xmlns:a14="http://schemas.microsoft.com/office/drawing/2010/main"/>
                </a:ext>
              </a:extLst>
            </a:blip>
            <a:stretch>
              <a:fillRect/>
            </a:stretch>
          </a:blipFill>
        </p:spPr>
        <p:txBody>
          <a:bodyPr wrap="square" lIns="0" tIns="0" rIns="0" bIns="0" rtlCol="0"/>
          <a:lstStyle/>
          <a:p>
            <a:endParaRPr sz="1588"/>
          </a:p>
        </p:txBody>
      </p:sp>
      <p:sp>
        <p:nvSpPr>
          <p:cNvPr id="6" name="object 6"/>
          <p:cNvSpPr/>
          <p:nvPr/>
        </p:nvSpPr>
        <p:spPr>
          <a:xfrm>
            <a:off x="5918499" y="1602889"/>
            <a:ext cx="344244" cy="1323190"/>
          </a:xfrm>
          <a:prstGeom prst="rect">
            <a:avLst/>
          </a:prstGeom>
          <a:blipFill>
            <a:blip r:embed="rId6" cstate="screen">
              <a:extLst>
                <a:ext uri="{28A0092B-C50C-407E-A947-70E740481C1C}">
                  <a14:useLocalDpi xmlns:a14="http://schemas.microsoft.com/office/drawing/2010/main"/>
                </a:ext>
              </a:extLst>
            </a:blip>
            <a:stretch>
              <a:fillRect/>
            </a:stretch>
          </a:blipFill>
        </p:spPr>
        <p:txBody>
          <a:bodyPr wrap="square" lIns="0" tIns="0" rIns="0" bIns="0" rtlCol="0"/>
          <a:lstStyle/>
          <a:p>
            <a:endParaRPr sz="1588"/>
          </a:p>
        </p:txBody>
      </p:sp>
      <p:sp>
        <p:nvSpPr>
          <p:cNvPr id="7" name="object 7"/>
          <p:cNvSpPr/>
          <p:nvPr/>
        </p:nvSpPr>
        <p:spPr>
          <a:xfrm>
            <a:off x="5918499" y="4087905"/>
            <a:ext cx="398032" cy="473336"/>
          </a:xfrm>
          <a:prstGeom prst="rect">
            <a:avLst/>
          </a:prstGeom>
          <a:blipFill>
            <a:blip r:embed="rId7" cstate="screen">
              <a:extLst>
                <a:ext uri="{28A0092B-C50C-407E-A947-70E740481C1C}">
                  <a14:useLocalDpi xmlns:a14="http://schemas.microsoft.com/office/drawing/2010/main"/>
                </a:ext>
              </a:extLst>
            </a:blip>
            <a:stretch>
              <a:fillRect/>
            </a:stretch>
          </a:blipFill>
        </p:spPr>
        <p:txBody>
          <a:bodyPr wrap="square" lIns="0" tIns="0" rIns="0" bIns="0" rtlCol="0"/>
          <a:lstStyle/>
          <a:p>
            <a:endParaRPr sz="1588"/>
          </a:p>
        </p:txBody>
      </p:sp>
      <p:sp>
        <p:nvSpPr>
          <p:cNvPr id="8" name="object 8"/>
          <p:cNvSpPr/>
          <p:nvPr/>
        </p:nvSpPr>
        <p:spPr>
          <a:xfrm>
            <a:off x="5886225" y="4883971"/>
            <a:ext cx="408791" cy="505609"/>
          </a:xfrm>
          <a:prstGeom prst="rect">
            <a:avLst/>
          </a:prstGeom>
          <a:blipFill>
            <a:blip r:embed="rId8" cstate="screen">
              <a:extLst>
                <a:ext uri="{28A0092B-C50C-407E-A947-70E740481C1C}">
                  <a14:useLocalDpi xmlns:a14="http://schemas.microsoft.com/office/drawing/2010/main"/>
                </a:ext>
              </a:extLst>
            </a:blip>
            <a:stretch>
              <a:fillRect/>
            </a:stretch>
          </a:blipFill>
        </p:spPr>
        <p:txBody>
          <a:bodyPr wrap="square" lIns="0" tIns="0" rIns="0" bIns="0" rtlCol="0"/>
          <a:lstStyle/>
          <a:p>
            <a:endParaRPr sz="1588"/>
          </a:p>
        </p:txBody>
      </p:sp>
      <p:sp>
        <p:nvSpPr>
          <p:cNvPr id="9" name="object 9"/>
          <p:cNvSpPr/>
          <p:nvPr/>
        </p:nvSpPr>
        <p:spPr>
          <a:xfrm>
            <a:off x="5918499" y="5755341"/>
            <a:ext cx="408791" cy="505609"/>
          </a:xfrm>
          <a:prstGeom prst="rect">
            <a:avLst/>
          </a:prstGeom>
          <a:blipFill>
            <a:blip r:embed="rId9" cstate="screen">
              <a:extLst>
                <a:ext uri="{28A0092B-C50C-407E-A947-70E740481C1C}">
                  <a14:useLocalDpi xmlns:a14="http://schemas.microsoft.com/office/drawing/2010/main"/>
                </a:ext>
              </a:extLst>
            </a:blip>
            <a:stretch>
              <a:fillRect/>
            </a:stretch>
          </a:blipFill>
        </p:spPr>
        <p:txBody>
          <a:bodyPr wrap="square" lIns="0" tIns="0" rIns="0" bIns="0" rtlCol="0"/>
          <a:lstStyle/>
          <a:p>
            <a:endParaRPr sz="1588"/>
          </a:p>
        </p:txBody>
      </p:sp>
      <p:sp>
        <p:nvSpPr>
          <p:cNvPr id="10" name="object 10"/>
          <p:cNvSpPr/>
          <p:nvPr/>
        </p:nvSpPr>
        <p:spPr>
          <a:xfrm>
            <a:off x="6424108" y="3302598"/>
            <a:ext cx="3861995" cy="3098202"/>
          </a:xfrm>
          <a:prstGeom prst="rect">
            <a:avLst/>
          </a:prstGeom>
          <a:blipFill>
            <a:blip r:embed="rId10" cstate="screen">
              <a:extLst>
                <a:ext uri="{28A0092B-C50C-407E-A947-70E740481C1C}">
                  <a14:useLocalDpi xmlns:a14="http://schemas.microsoft.com/office/drawing/2010/main"/>
                </a:ext>
              </a:extLst>
            </a:blip>
            <a:stretch>
              <a:fillRect/>
            </a:stretch>
          </a:blipFill>
        </p:spPr>
        <p:txBody>
          <a:bodyPr wrap="square" lIns="0" tIns="0" rIns="0" bIns="0" rtlCol="0"/>
          <a:lstStyle/>
          <a:p>
            <a:endParaRPr sz="1588"/>
          </a:p>
        </p:txBody>
      </p:sp>
      <p:sp>
        <p:nvSpPr>
          <p:cNvPr id="11" name="object 11"/>
          <p:cNvSpPr txBox="1">
            <a:spLocks noGrp="1"/>
          </p:cNvSpPr>
          <p:nvPr>
            <p:ph type="title"/>
          </p:nvPr>
        </p:nvSpPr>
        <p:spPr>
          <a:xfrm>
            <a:off x="3492875" y="67236"/>
            <a:ext cx="6838949" cy="632033"/>
          </a:xfrm>
          <a:prstGeom prst="rect">
            <a:avLst/>
          </a:prstGeom>
        </p:spPr>
        <p:txBody>
          <a:bodyPr vert="horz" wrap="square" lIns="0" tIns="0" rIns="0" bIns="0" rtlCol="0" anchor="t">
            <a:spAutoFit/>
          </a:bodyPr>
          <a:lstStyle/>
          <a:p>
            <a:pPr marL="11206">
              <a:lnSpc>
                <a:spcPts val="5466"/>
              </a:lnSpc>
            </a:pPr>
            <a:r>
              <a:rPr sz="3530" dirty="0">
                <a:solidFill>
                  <a:srgbClr val="343436"/>
                </a:solidFill>
                <a:latin typeface="Arial"/>
                <a:cs typeface="Arial"/>
              </a:rPr>
              <a:t>Segmentation-based VAR</a:t>
            </a:r>
            <a:endParaRPr sz="3530" dirty="0">
              <a:latin typeface="Arial"/>
              <a:cs typeface="Arial"/>
            </a:endParaRPr>
          </a:p>
        </p:txBody>
      </p:sp>
      <p:sp>
        <p:nvSpPr>
          <p:cNvPr id="12" name="object 12"/>
          <p:cNvSpPr txBox="1"/>
          <p:nvPr/>
        </p:nvSpPr>
        <p:spPr>
          <a:xfrm>
            <a:off x="3376557" y="809848"/>
            <a:ext cx="5436534" cy="179536"/>
          </a:xfrm>
          <a:prstGeom prst="rect">
            <a:avLst/>
          </a:prstGeom>
        </p:spPr>
        <p:txBody>
          <a:bodyPr vert="horz" wrap="square" lIns="0" tIns="0" rIns="0" bIns="0" rtlCol="0">
            <a:spAutoFit/>
          </a:bodyPr>
          <a:lstStyle/>
          <a:p>
            <a:pPr marL="11206">
              <a:lnSpc>
                <a:spcPts val="1446"/>
              </a:lnSpc>
            </a:pPr>
            <a:r>
              <a:rPr sz="1456" spc="-35" dirty="0">
                <a:solidFill>
                  <a:srgbClr val="343436"/>
                </a:solidFill>
                <a:latin typeface="Arial"/>
                <a:cs typeface="Arial"/>
              </a:rPr>
              <a:t>(Jansen</a:t>
            </a:r>
            <a:r>
              <a:rPr sz="1456" spc="-132" dirty="0">
                <a:solidFill>
                  <a:srgbClr val="343436"/>
                </a:solidFill>
                <a:latin typeface="Arial"/>
                <a:cs typeface="Arial"/>
              </a:rPr>
              <a:t> </a:t>
            </a:r>
            <a:r>
              <a:rPr sz="1456" spc="-4" dirty="0">
                <a:solidFill>
                  <a:srgbClr val="343436"/>
                </a:solidFill>
                <a:latin typeface="Arial"/>
                <a:cs typeface="Arial"/>
              </a:rPr>
              <a:t>et</a:t>
            </a:r>
            <a:r>
              <a:rPr sz="1456" spc="-75" dirty="0">
                <a:solidFill>
                  <a:srgbClr val="343436"/>
                </a:solidFill>
                <a:latin typeface="Arial"/>
                <a:cs typeface="Arial"/>
              </a:rPr>
              <a:t> </a:t>
            </a:r>
            <a:r>
              <a:rPr sz="1456" spc="40" dirty="0">
                <a:solidFill>
                  <a:srgbClr val="343436"/>
                </a:solidFill>
                <a:latin typeface="Arial"/>
                <a:cs typeface="Arial"/>
              </a:rPr>
              <a:t>al.,</a:t>
            </a:r>
            <a:r>
              <a:rPr sz="1456" spc="-146" dirty="0">
                <a:solidFill>
                  <a:srgbClr val="343436"/>
                </a:solidFill>
                <a:latin typeface="Arial"/>
                <a:cs typeface="Arial"/>
              </a:rPr>
              <a:t> </a:t>
            </a:r>
            <a:r>
              <a:rPr sz="1456" spc="-9" dirty="0">
                <a:solidFill>
                  <a:srgbClr val="343436"/>
                </a:solidFill>
                <a:latin typeface="Arial"/>
                <a:cs typeface="Arial"/>
              </a:rPr>
              <a:t>1981;Florian</a:t>
            </a:r>
            <a:r>
              <a:rPr sz="1456" spc="-88" dirty="0">
                <a:solidFill>
                  <a:srgbClr val="343436"/>
                </a:solidFill>
                <a:latin typeface="Arial"/>
                <a:cs typeface="Arial"/>
              </a:rPr>
              <a:t> </a:t>
            </a:r>
            <a:r>
              <a:rPr sz="1456" spc="-13" dirty="0">
                <a:solidFill>
                  <a:srgbClr val="343436"/>
                </a:solidFill>
                <a:latin typeface="Arial"/>
                <a:cs typeface="Arial"/>
              </a:rPr>
              <a:t>and</a:t>
            </a:r>
            <a:r>
              <a:rPr sz="1456" spc="-49" dirty="0">
                <a:solidFill>
                  <a:srgbClr val="343436"/>
                </a:solidFill>
                <a:latin typeface="Arial"/>
                <a:cs typeface="Arial"/>
              </a:rPr>
              <a:t> </a:t>
            </a:r>
            <a:r>
              <a:rPr sz="1456" spc="-22" dirty="0">
                <a:solidFill>
                  <a:srgbClr val="343436"/>
                </a:solidFill>
                <a:latin typeface="Arial"/>
                <a:cs typeface="Arial"/>
              </a:rPr>
              <a:t>Pfurtscheller,</a:t>
            </a:r>
            <a:r>
              <a:rPr sz="1456" spc="-168" dirty="0">
                <a:solidFill>
                  <a:srgbClr val="343436"/>
                </a:solidFill>
                <a:latin typeface="Arial"/>
                <a:cs typeface="Arial"/>
              </a:rPr>
              <a:t> </a:t>
            </a:r>
            <a:r>
              <a:rPr sz="1456" spc="-49" dirty="0">
                <a:solidFill>
                  <a:srgbClr val="343436"/>
                </a:solidFill>
                <a:latin typeface="Arial"/>
                <a:cs typeface="Arial"/>
              </a:rPr>
              <a:t>1995;</a:t>
            </a:r>
            <a:r>
              <a:rPr sz="1456" spc="-4" dirty="0">
                <a:solidFill>
                  <a:srgbClr val="343436"/>
                </a:solidFill>
                <a:latin typeface="Arial"/>
                <a:cs typeface="Arial"/>
              </a:rPr>
              <a:t> </a:t>
            </a:r>
            <a:r>
              <a:rPr sz="1456" spc="-22" dirty="0">
                <a:solidFill>
                  <a:srgbClr val="343436"/>
                </a:solidFill>
                <a:latin typeface="Arial"/>
                <a:cs typeface="Arial"/>
              </a:rPr>
              <a:t>Ding</a:t>
            </a:r>
            <a:r>
              <a:rPr sz="1456" spc="-101" dirty="0">
                <a:solidFill>
                  <a:srgbClr val="343436"/>
                </a:solidFill>
                <a:latin typeface="Arial"/>
                <a:cs typeface="Arial"/>
              </a:rPr>
              <a:t> </a:t>
            </a:r>
            <a:r>
              <a:rPr sz="1456" spc="-4" dirty="0">
                <a:solidFill>
                  <a:srgbClr val="343436"/>
                </a:solidFill>
                <a:latin typeface="Arial"/>
                <a:cs typeface="Arial"/>
              </a:rPr>
              <a:t>et</a:t>
            </a:r>
            <a:r>
              <a:rPr sz="1456" spc="-93" dirty="0">
                <a:solidFill>
                  <a:srgbClr val="343436"/>
                </a:solidFill>
                <a:latin typeface="Arial"/>
                <a:cs typeface="Arial"/>
              </a:rPr>
              <a:t> </a:t>
            </a:r>
            <a:r>
              <a:rPr sz="1456" spc="13" dirty="0">
                <a:solidFill>
                  <a:srgbClr val="343436"/>
                </a:solidFill>
                <a:latin typeface="Arial"/>
                <a:cs typeface="Arial"/>
              </a:rPr>
              <a:t>al,2000)</a:t>
            </a:r>
            <a:endParaRPr sz="1456" dirty="0">
              <a:latin typeface="Arial"/>
              <a:cs typeface="Arial"/>
            </a:endParaRPr>
          </a:p>
        </p:txBody>
      </p:sp>
      <p:sp>
        <p:nvSpPr>
          <p:cNvPr id="14" name="object 14"/>
          <p:cNvSpPr txBox="1"/>
          <p:nvPr/>
        </p:nvSpPr>
        <p:spPr>
          <a:xfrm>
            <a:off x="7410675" y="1700713"/>
            <a:ext cx="2531969" cy="600164"/>
          </a:xfrm>
          <a:prstGeom prst="rect">
            <a:avLst/>
          </a:prstGeom>
        </p:spPr>
        <p:txBody>
          <a:bodyPr vert="horz" wrap="square" lIns="0" tIns="0" rIns="0" bIns="0" rtlCol="0">
            <a:spAutoFit/>
          </a:bodyPr>
          <a:lstStyle/>
          <a:p>
            <a:pPr marL="16249" marR="4483" indent="-5603">
              <a:lnSpc>
                <a:spcPct val="103600"/>
              </a:lnSpc>
              <a:tabLst>
                <a:tab pos="1417620" algn="l"/>
                <a:tab pos="1847949" algn="l"/>
              </a:tabLst>
            </a:pPr>
            <a:r>
              <a:rPr sz="1941" dirty="0">
                <a:solidFill>
                  <a:srgbClr val="343436"/>
                </a:solidFill>
                <a:latin typeface="Arial"/>
                <a:cs typeface="Arial"/>
              </a:rPr>
              <a:t>Analogous	to	short-  time Fourier transform</a:t>
            </a:r>
            <a:endParaRPr sz="1941" dirty="0">
              <a:latin typeface="Arial"/>
              <a:cs typeface="Arial"/>
            </a:endParaRPr>
          </a:p>
        </p:txBody>
      </p:sp>
      <p:sp>
        <p:nvSpPr>
          <p:cNvPr id="17" name="object 17"/>
          <p:cNvSpPr txBox="1"/>
          <p:nvPr/>
        </p:nvSpPr>
        <p:spPr>
          <a:xfrm>
            <a:off x="2667001" y="4303059"/>
            <a:ext cx="1823757" cy="224036"/>
          </a:xfrm>
          <a:prstGeom prst="rect">
            <a:avLst/>
          </a:prstGeom>
        </p:spPr>
        <p:txBody>
          <a:bodyPr vert="horz" wrap="square" lIns="0" tIns="0" rIns="0" bIns="0" rtlCol="0">
            <a:spAutoFit/>
          </a:bodyPr>
          <a:lstStyle/>
          <a:p>
            <a:pPr marL="11206"/>
            <a:r>
              <a:rPr lang="en-US" sz="1456" spc="-57" dirty="0">
                <a:solidFill>
                  <a:srgbClr val="343436"/>
                </a:solidFill>
                <a:latin typeface="Arial"/>
                <a:cs typeface="Arial"/>
              </a:rPr>
              <a:t>Sliding window</a:t>
            </a:r>
            <a:endParaRPr sz="1456" dirty="0">
              <a:latin typeface="Arial"/>
              <a:cs typeface="Arial"/>
            </a:endParaRPr>
          </a:p>
        </p:txBody>
      </p:sp>
      <p:sp>
        <p:nvSpPr>
          <p:cNvPr id="19" name="object 19"/>
          <p:cNvSpPr txBox="1"/>
          <p:nvPr/>
        </p:nvSpPr>
        <p:spPr>
          <a:xfrm>
            <a:off x="7948557" y="2859069"/>
            <a:ext cx="792816" cy="400559"/>
          </a:xfrm>
          <a:prstGeom prst="rect">
            <a:avLst/>
          </a:prstGeom>
        </p:spPr>
        <p:txBody>
          <a:bodyPr vert="horz" wrap="square" lIns="0" tIns="0" rIns="0" bIns="0" rtlCol="0">
            <a:spAutoFit/>
          </a:bodyPr>
          <a:lstStyle/>
          <a:p>
            <a:pPr marL="11206"/>
            <a:r>
              <a:rPr sz="2603" spc="-154" dirty="0">
                <a:solidFill>
                  <a:srgbClr val="343436"/>
                </a:solidFill>
                <a:latin typeface="Arial"/>
                <a:cs typeface="Arial"/>
              </a:rPr>
              <a:t>Fr</a:t>
            </a:r>
            <a:r>
              <a:rPr sz="2603" spc="141" dirty="0">
                <a:solidFill>
                  <a:srgbClr val="343436"/>
                </a:solidFill>
                <a:latin typeface="Arial"/>
                <a:cs typeface="Arial"/>
              </a:rPr>
              <a:t>om</a:t>
            </a:r>
            <a:endParaRPr sz="2603">
              <a:latin typeface="Arial"/>
              <a:cs typeface="Arial"/>
            </a:endParaRPr>
          </a:p>
        </p:txBody>
      </p:sp>
      <p:sp>
        <p:nvSpPr>
          <p:cNvPr id="20" name="object 20"/>
          <p:cNvSpPr txBox="1"/>
          <p:nvPr/>
        </p:nvSpPr>
        <p:spPr>
          <a:xfrm>
            <a:off x="8015792" y="6400575"/>
            <a:ext cx="429184" cy="251159"/>
          </a:xfrm>
          <a:prstGeom prst="rect">
            <a:avLst/>
          </a:prstGeom>
        </p:spPr>
        <p:txBody>
          <a:bodyPr vert="horz" wrap="square" lIns="0" tIns="0" rIns="0" bIns="0" rtlCol="0">
            <a:spAutoFit/>
          </a:bodyPr>
          <a:lstStyle/>
          <a:p>
            <a:pPr marL="11206"/>
            <a:r>
              <a:rPr sz="1632" spc="26" dirty="0">
                <a:solidFill>
                  <a:srgbClr val="343436"/>
                </a:solidFill>
                <a:latin typeface="Arial"/>
                <a:cs typeface="Arial"/>
              </a:rPr>
              <a:t>t</a:t>
            </a:r>
            <a:r>
              <a:rPr sz="1632" spc="40" dirty="0">
                <a:solidFill>
                  <a:srgbClr val="343436"/>
                </a:solidFill>
                <a:latin typeface="Arial"/>
                <a:cs typeface="Arial"/>
              </a:rPr>
              <a:t>i</a:t>
            </a:r>
            <a:r>
              <a:rPr sz="1632" spc="22" dirty="0">
                <a:solidFill>
                  <a:srgbClr val="343436"/>
                </a:solidFill>
                <a:latin typeface="Arial"/>
                <a:cs typeface="Arial"/>
              </a:rPr>
              <a:t>me</a:t>
            </a:r>
            <a:endParaRPr sz="1632">
              <a:latin typeface="Arial"/>
              <a:cs typeface="Arial"/>
            </a:endParaRPr>
          </a:p>
        </p:txBody>
      </p:sp>
    </p:spTree>
    <p:extLst>
      <p:ext uri="{BB962C8B-B14F-4D97-AF65-F5344CB8AC3E}">
        <p14:creationId xmlns:p14="http://schemas.microsoft.com/office/powerpoint/2010/main" val="10437613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95A99164-429A-7A45-A9EE-D3B706050E37}"/>
              </a:ext>
            </a:extLst>
          </p:cNvPr>
          <p:cNvSpPr/>
          <p:nvPr/>
        </p:nvSpPr>
        <p:spPr>
          <a:xfrm>
            <a:off x="1490081" y="-23068"/>
            <a:ext cx="9062994" cy="688106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bject 2"/>
          <p:cNvSpPr/>
          <p:nvPr/>
        </p:nvSpPr>
        <p:spPr>
          <a:xfrm>
            <a:off x="1938169" y="1301675"/>
            <a:ext cx="3861995" cy="2926080"/>
          </a:xfrm>
          <a:prstGeom prst="rect">
            <a:avLst/>
          </a:prstGeom>
          <a:blipFill>
            <a:blip r:embed="rId2" cstate="screen">
              <a:extLst>
                <a:ext uri="{28A0092B-C50C-407E-A947-70E740481C1C}">
                  <a14:useLocalDpi xmlns:a14="http://schemas.microsoft.com/office/drawing/2010/main"/>
                </a:ext>
              </a:extLst>
            </a:blip>
            <a:stretch>
              <a:fillRect/>
            </a:stretch>
          </a:blipFill>
        </p:spPr>
        <p:txBody>
          <a:bodyPr wrap="square" lIns="0" tIns="0" rIns="0" bIns="0" rtlCol="0"/>
          <a:lstStyle/>
          <a:p>
            <a:endParaRPr sz="1588"/>
          </a:p>
        </p:txBody>
      </p:sp>
      <p:sp>
        <p:nvSpPr>
          <p:cNvPr id="3" name="object 3"/>
          <p:cNvSpPr/>
          <p:nvPr/>
        </p:nvSpPr>
        <p:spPr>
          <a:xfrm>
            <a:off x="2465294" y="4636546"/>
            <a:ext cx="1172583" cy="946673"/>
          </a:xfrm>
          <a:prstGeom prst="rect">
            <a:avLst/>
          </a:prstGeom>
          <a:blipFill>
            <a:blip r:embed="rId3" cstate="screen">
              <a:extLst>
                <a:ext uri="{28A0092B-C50C-407E-A947-70E740481C1C}">
                  <a14:useLocalDpi xmlns:a14="http://schemas.microsoft.com/office/drawing/2010/main"/>
                </a:ext>
              </a:extLst>
            </a:blip>
            <a:stretch>
              <a:fillRect/>
            </a:stretch>
          </a:blipFill>
        </p:spPr>
        <p:txBody>
          <a:bodyPr wrap="square" lIns="0" tIns="0" rIns="0" bIns="0" rtlCol="0"/>
          <a:lstStyle/>
          <a:p>
            <a:endParaRPr sz="1588"/>
          </a:p>
        </p:txBody>
      </p:sp>
      <p:sp>
        <p:nvSpPr>
          <p:cNvPr id="4" name="object 4"/>
          <p:cNvSpPr/>
          <p:nvPr/>
        </p:nvSpPr>
        <p:spPr>
          <a:xfrm>
            <a:off x="3723939" y="4927002"/>
            <a:ext cx="1075765" cy="645458"/>
          </a:xfrm>
          <a:prstGeom prst="rect">
            <a:avLst/>
          </a:prstGeom>
          <a:blipFill>
            <a:blip r:embed="rId4" cstate="screen">
              <a:extLst>
                <a:ext uri="{28A0092B-C50C-407E-A947-70E740481C1C}">
                  <a14:useLocalDpi xmlns:a14="http://schemas.microsoft.com/office/drawing/2010/main"/>
                </a:ext>
              </a:extLst>
            </a:blip>
            <a:stretch>
              <a:fillRect/>
            </a:stretch>
          </a:blipFill>
        </p:spPr>
        <p:txBody>
          <a:bodyPr wrap="square" lIns="0" tIns="0" rIns="0" bIns="0" rtlCol="0"/>
          <a:lstStyle/>
          <a:p>
            <a:endParaRPr sz="1588"/>
          </a:p>
        </p:txBody>
      </p:sp>
      <p:sp>
        <p:nvSpPr>
          <p:cNvPr id="5" name="object 5"/>
          <p:cNvSpPr/>
          <p:nvPr/>
        </p:nvSpPr>
        <p:spPr>
          <a:xfrm>
            <a:off x="4896521" y="4970032"/>
            <a:ext cx="774551" cy="355002"/>
          </a:xfrm>
          <a:prstGeom prst="rect">
            <a:avLst/>
          </a:prstGeom>
          <a:blipFill>
            <a:blip r:embed="rId5" cstate="screen">
              <a:extLst>
                <a:ext uri="{28A0092B-C50C-407E-A947-70E740481C1C}">
                  <a14:useLocalDpi xmlns:a14="http://schemas.microsoft.com/office/drawing/2010/main"/>
                </a:ext>
              </a:extLst>
            </a:blip>
            <a:stretch>
              <a:fillRect/>
            </a:stretch>
          </a:blipFill>
        </p:spPr>
        <p:txBody>
          <a:bodyPr wrap="square" lIns="0" tIns="0" rIns="0" bIns="0" rtlCol="0"/>
          <a:lstStyle/>
          <a:p>
            <a:endParaRPr sz="1588"/>
          </a:p>
        </p:txBody>
      </p:sp>
      <p:sp>
        <p:nvSpPr>
          <p:cNvPr id="6" name="object 6"/>
          <p:cNvSpPr/>
          <p:nvPr/>
        </p:nvSpPr>
        <p:spPr>
          <a:xfrm>
            <a:off x="5918499" y="1602889"/>
            <a:ext cx="344244" cy="1323190"/>
          </a:xfrm>
          <a:prstGeom prst="rect">
            <a:avLst/>
          </a:prstGeom>
          <a:blipFill>
            <a:blip r:embed="rId6" cstate="screen">
              <a:extLst>
                <a:ext uri="{28A0092B-C50C-407E-A947-70E740481C1C}">
                  <a14:useLocalDpi xmlns:a14="http://schemas.microsoft.com/office/drawing/2010/main"/>
                </a:ext>
              </a:extLst>
            </a:blip>
            <a:stretch>
              <a:fillRect/>
            </a:stretch>
          </a:blipFill>
        </p:spPr>
        <p:txBody>
          <a:bodyPr wrap="square" lIns="0" tIns="0" rIns="0" bIns="0" rtlCol="0"/>
          <a:lstStyle/>
          <a:p>
            <a:endParaRPr sz="1588"/>
          </a:p>
        </p:txBody>
      </p:sp>
      <p:sp>
        <p:nvSpPr>
          <p:cNvPr id="7" name="object 7"/>
          <p:cNvSpPr/>
          <p:nvPr/>
        </p:nvSpPr>
        <p:spPr>
          <a:xfrm>
            <a:off x="5918499" y="4087905"/>
            <a:ext cx="398032" cy="473336"/>
          </a:xfrm>
          <a:prstGeom prst="rect">
            <a:avLst/>
          </a:prstGeom>
          <a:blipFill>
            <a:blip r:embed="rId7" cstate="screen">
              <a:extLst>
                <a:ext uri="{28A0092B-C50C-407E-A947-70E740481C1C}">
                  <a14:useLocalDpi xmlns:a14="http://schemas.microsoft.com/office/drawing/2010/main"/>
                </a:ext>
              </a:extLst>
            </a:blip>
            <a:stretch>
              <a:fillRect/>
            </a:stretch>
          </a:blipFill>
        </p:spPr>
        <p:txBody>
          <a:bodyPr wrap="square" lIns="0" tIns="0" rIns="0" bIns="0" rtlCol="0"/>
          <a:lstStyle/>
          <a:p>
            <a:endParaRPr sz="1588"/>
          </a:p>
        </p:txBody>
      </p:sp>
      <p:sp>
        <p:nvSpPr>
          <p:cNvPr id="8" name="object 8"/>
          <p:cNvSpPr/>
          <p:nvPr/>
        </p:nvSpPr>
        <p:spPr>
          <a:xfrm>
            <a:off x="5886225" y="4883971"/>
            <a:ext cx="408791" cy="505609"/>
          </a:xfrm>
          <a:prstGeom prst="rect">
            <a:avLst/>
          </a:prstGeom>
          <a:blipFill>
            <a:blip r:embed="rId8" cstate="screen">
              <a:extLst>
                <a:ext uri="{28A0092B-C50C-407E-A947-70E740481C1C}">
                  <a14:useLocalDpi xmlns:a14="http://schemas.microsoft.com/office/drawing/2010/main"/>
                </a:ext>
              </a:extLst>
            </a:blip>
            <a:stretch>
              <a:fillRect/>
            </a:stretch>
          </a:blipFill>
        </p:spPr>
        <p:txBody>
          <a:bodyPr wrap="square" lIns="0" tIns="0" rIns="0" bIns="0" rtlCol="0"/>
          <a:lstStyle/>
          <a:p>
            <a:endParaRPr sz="1588"/>
          </a:p>
        </p:txBody>
      </p:sp>
      <p:sp>
        <p:nvSpPr>
          <p:cNvPr id="9" name="object 9"/>
          <p:cNvSpPr/>
          <p:nvPr/>
        </p:nvSpPr>
        <p:spPr>
          <a:xfrm>
            <a:off x="5918499" y="5755341"/>
            <a:ext cx="408791" cy="505609"/>
          </a:xfrm>
          <a:prstGeom prst="rect">
            <a:avLst/>
          </a:prstGeom>
          <a:blipFill>
            <a:blip r:embed="rId9" cstate="screen">
              <a:extLst>
                <a:ext uri="{28A0092B-C50C-407E-A947-70E740481C1C}">
                  <a14:useLocalDpi xmlns:a14="http://schemas.microsoft.com/office/drawing/2010/main"/>
                </a:ext>
              </a:extLst>
            </a:blip>
            <a:stretch>
              <a:fillRect/>
            </a:stretch>
          </a:blipFill>
        </p:spPr>
        <p:txBody>
          <a:bodyPr wrap="square" lIns="0" tIns="0" rIns="0" bIns="0" rtlCol="0"/>
          <a:lstStyle/>
          <a:p>
            <a:endParaRPr sz="1588"/>
          </a:p>
        </p:txBody>
      </p:sp>
      <p:sp>
        <p:nvSpPr>
          <p:cNvPr id="10" name="object 10"/>
          <p:cNvSpPr/>
          <p:nvPr/>
        </p:nvSpPr>
        <p:spPr>
          <a:xfrm>
            <a:off x="6424108" y="3302598"/>
            <a:ext cx="3861995" cy="3098202"/>
          </a:xfrm>
          <a:prstGeom prst="rect">
            <a:avLst/>
          </a:prstGeom>
          <a:blipFill>
            <a:blip r:embed="rId10" cstate="screen">
              <a:extLst>
                <a:ext uri="{28A0092B-C50C-407E-A947-70E740481C1C}">
                  <a14:useLocalDpi xmlns:a14="http://schemas.microsoft.com/office/drawing/2010/main"/>
                </a:ext>
              </a:extLst>
            </a:blip>
            <a:stretch>
              <a:fillRect/>
            </a:stretch>
          </a:blipFill>
        </p:spPr>
        <p:txBody>
          <a:bodyPr wrap="square" lIns="0" tIns="0" rIns="0" bIns="0" rtlCol="0"/>
          <a:lstStyle/>
          <a:p>
            <a:endParaRPr sz="1588"/>
          </a:p>
        </p:txBody>
      </p:sp>
      <p:sp>
        <p:nvSpPr>
          <p:cNvPr id="11" name="object 11"/>
          <p:cNvSpPr txBox="1">
            <a:spLocks noGrp="1"/>
          </p:cNvSpPr>
          <p:nvPr>
            <p:ph type="title"/>
          </p:nvPr>
        </p:nvSpPr>
        <p:spPr>
          <a:xfrm>
            <a:off x="3492875" y="67236"/>
            <a:ext cx="6838949" cy="632033"/>
          </a:xfrm>
          <a:prstGeom prst="rect">
            <a:avLst/>
          </a:prstGeom>
        </p:spPr>
        <p:txBody>
          <a:bodyPr vert="horz" wrap="square" lIns="0" tIns="0" rIns="0" bIns="0" rtlCol="0" anchor="t">
            <a:spAutoFit/>
          </a:bodyPr>
          <a:lstStyle/>
          <a:p>
            <a:pPr marL="11206">
              <a:lnSpc>
                <a:spcPts val="5466"/>
              </a:lnSpc>
            </a:pPr>
            <a:r>
              <a:rPr sz="3530" dirty="0">
                <a:solidFill>
                  <a:srgbClr val="343436"/>
                </a:solidFill>
                <a:latin typeface="Arial"/>
                <a:cs typeface="Arial"/>
              </a:rPr>
              <a:t>Segmentation-based VAR</a:t>
            </a:r>
            <a:endParaRPr sz="3530" dirty="0">
              <a:latin typeface="Arial"/>
              <a:cs typeface="Arial"/>
            </a:endParaRPr>
          </a:p>
        </p:txBody>
      </p:sp>
      <p:sp>
        <p:nvSpPr>
          <p:cNvPr id="12" name="object 12"/>
          <p:cNvSpPr txBox="1"/>
          <p:nvPr/>
        </p:nvSpPr>
        <p:spPr>
          <a:xfrm>
            <a:off x="3376557" y="809848"/>
            <a:ext cx="5436534" cy="179536"/>
          </a:xfrm>
          <a:prstGeom prst="rect">
            <a:avLst/>
          </a:prstGeom>
        </p:spPr>
        <p:txBody>
          <a:bodyPr vert="horz" wrap="square" lIns="0" tIns="0" rIns="0" bIns="0" rtlCol="0">
            <a:spAutoFit/>
          </a:bodyPr>
          <a:lstStyle/>
          <a:p>
            <a:pPr marL="11206">
              <a:lnSpc>
                <a:spcPts val="1446"/>
              </a:lnSpc>
            </a:pPr>
            <a:r>
              <a:rPr sz="1456" spc="-35" dirty="0">
                <a:solidFill>
                  <a:srgbClr val="343436"/>
                </a:solidFill>
                <a:latin typeface="Arial"/>
                <a:cs typeface="Arial"/>
              </a:rPr>
              <a:t>(Jansen</a:t>
            </a:r>
            <a:r>
              <a:rPr sz="1456" spc="-132" dirty="0">
                <a:solidFill>
                  <a:srgbClr val="343436"/>
                </a:solidFill>
                <a:latin typeface="Arial"/>
                <a:cs typeface="Arial"/>
              </a:rPr>
              <a:t> </a:t>
            </a:r>
            <a:r>
              <a:rPr sz="1456" spc="-4" dirty="0">
                <a:solidFill>
                  <a:srgbClr val="343436"/>
                </a:solidFill>
                <a:latin typeface="Arial"/>
                <a:cs typeface="Arial"/>
              </a:rPr>
              <a:t>et</a:t>
            </a:r>
            <a:r>
              <a:rPr sz="1456" spc="-75" dirty="0">
                <a:solidFill>
                  <a:srgbClr val="343436"/>
                </a:solidFill>
                <a:latin typeface="Arial"/>
                <a:cs typeface="Arial"/>
              </a:rPr>
              <a:t> </a:t>
            </a:r>
            <a:r>
              <a:rPr sz="1456" spc="40" dirty="0">
                <a:solidFill>
                  <a:srgbClr val="343436"/>
                </a:solidFill>
                <a:latin typeface="Arial"/>
                <a:cs typeface="Arial"/>
              </a:rPr>
              <a:t>al.,</a:t>
            </a:r>
            <a:r>
              <a:rPr sz="1456" spc="-146" dirty="0">
                <a:solidFill>
                  <a:srgbClr val="343436"/>
                </a:solidFill>
                <a:latin typeface="Arial"/>
                <a:cs typeface="Arial"/>
              </a:rPr>
              <a:t> </a:t>
            </a:r>
            <a:r>
              <a:rPr sz="1456" spc="-9" dirty="0">
                <a:solidFill>
                  <a:srgbClr val="343436"/>
                </a:solidFill>
                <a:latin typeface="Arial"/>
                <a:cs typeface="Arial"/>
              </a:rPr>
              <a:t>1981;Florian</a:t>
            </a:r>
            <a:r>
              <a:rPr sz="1456" spc="-88" dirty="0">
                <a:solidFill>
                  <a:srgbClr val="343436"/>
                </a:solidFill>
                <a:latin typeface="Arial"/>
                <a:cs typeface="Arial"/>
              </a:rPr>
              <a:t> </a:t>
            </a:r>
            <a:r>
              <a:rPr sz="1456" spc="-13" dirty="0">
                <a:solidFill>
                  <a:srgbClr val="343436"/>
                </a:solidFill>
                <a:latin typeface="Arial"/>
                <a:cs typeface="Arial"/>
              </a:rPr>
              <a:t>and</a:t>
            </a:r>
            <a:r>
              <a:rPr sz="1456" spc="-49" dirty="0">
                <a:solidFill>
                  <a:srgbClr val="343436"/>
                </a:solidFill>
                <a:latin typeface="Arial"/>
                <a:cs typeface="Arial"/>
              </a:rPr>
              <a:t> </a:t>
            </a:r>
            <a:r>
              <a:rPr sz="1456" spc="-22" dirty="0">
                <a:solidFill>
                  <a:srgbClr val="343436"/>
                </a:solidFill>
                <a:latin typeface="Arial"/>
                <a:cs typeface="Arial"/>
              </a:rPr>
              <a:t>Pfurtscheller,</a:t>
            </a:r>
            <a:r>
              <a:rPr sz="1456" spc="-168" dirty="0">
                <a:solidFill>
                  <a:srgbClr val="343436"/>
                </a:solidFill>
                <a:latin typeface="Arial"/>
                <a:cs typeface="Arial"/>
              </a:rPr>
              <a:t> </a:t>
            </a:r>
            <a:r>
              <a:rPr sz="1456" spc="-49" dirty="0">
                <a:solidFill>
                  <a:srgbClr val="343436"/>
                </a:solidFill>
                <a:latin typeface="Arial"/>
                <a:cs typeface="Arial"/>
              </a:rPr>
              <a:t>1995;</a:t>
            </a:r>
            <a:r>
              <a:rPr sz="1456" spc="-4" dirty="0">
                <a:solidFill>
                  <a:srgbClr val="343436"/>
                </a:solidFill>
                <a:latin typeface="Arial"/>
                <a:cs typeface="Arial"/>
              </a:rPr>
              <a:t> </a:t>
            </a:r>
            <a:r>
              <a:rPr sz="1456" spc="-22" dirty="0">
                <a:solidFill>
                  <a:srgbClr val="343436"/>
                </a:solidFill>
                <a:latin typeface="Arial"/>
                <a:cs typeface="Arial"/>
              </a:rPr>
              <a:t>Ding</a:t>
            </a:r>
            <a:r>
              <a:rPr sz="1456" spc="-101" dirty="0">
                <a:solidFill>
                  <a:srgbClr val="343436"/>
                </a:solidFill>
                <a:latin typeface="Arial"/>
                <a:cs typeface="Arial"/>
              </a:rPr>
              <a:t> </a:t>
            </a:r>
            <a:r>
              <a:rPr sz="1456" spc="-4" dirty="0">
                <a:solidFill>
                  <a:srgbClr val="343436"/>
                </a:solidFill>
                <a:latin typeface="Arial"/>
                <a:cs typeface="Arial"/>
              </a:rPr>
              <a:t>et</a:t>
            </a:r>
            <a:r>
              <a:rPr sz="1456" spc="-93" dirty="0">
                <a:solidFill>
                  <a:srgbClr val="343436"/>
                </a:solidFill>
                <a:latin typeface="Arial"/>
                <a:cs typeface="Arial"/>
              </a:rPr>
              <a:t> </a:t>
            </a:r>
            <a:r>
              <a:rPr sz="1456" spc="13" dirty="0">
                <a:solidFill>
                  <a:srgbClr val="343436"/>
                </a:solidFill>
                <a:latin typeface="Arial"/>
                <a:cs typeface="Arial"/>
              </a:rPr>
              <a:t>al,2000)</a:t>
            </a:r>
            <a:endParaRPr sz="1456" dirty="0">
              <a:latin typeface="Arial"/>
              <a:cs typeface="Arial"/>
            </a:endParaRPr>
          </a:p>
        </p:txBody>
      </p:sp>
      <p:sp>
        <p:nvSpPr>
          <p:cNvPr id="14" name="object 14"/>
          <p:cNvSpPr txBox="1"/>
          <p:nvPr/>
        </p:nvSpPr>
        <p:spPr>
          <a:xfrm>
            <a:off x="7410675" y="1700713"/>
            <a:ext cx="2531969" cy="600164"/>
          </a:xfrm>
          <a:prstGeom prst="rect">
            <a:avLst/>
          </a:prstGeom>
        </p:spPr>
        <p:txBody>
          <a:bodyPr vert="horz" wrap="square" lIns="0" tIns="0" rIns="0" bIns="0" rtlCol="0">
            <a:spAutoFit/>
          </a:bodyPr>
          <a:lstStyle/>
          <a:p>
            <a:pPr marL="16249" marR="4483" indent="-5603">
              <a:lnSpc>
                <a:spcPct val="103600"/>
              </a:lnSpc>
              <a:tabLst>
                <a:tab pos="1417620" algn="l"/>
                <a:tab pos="1847949" algn="l"/>
              </a:tabLst>
            </a:pPr>
            <a:r>
              <a:rPr sz="1941" dirty="0">
                <a:solidFill>
                  <a:srgbClr val="343436"/>
                </a:solidFill>
                <a:latin typeface="Arial"/>
                <a:cs typeface="Arial"/>
              </a:rPr>
              <a:t>Analogous	to	short-  time Fourier transform</a:t>
            </a:r>
            <a:endParaRPr sz="1941" dirty="0">
              <a:latin typeface="Arial"/>
              <a:cs typeface="Arial"/>
            </a:endParaRPr>
          </a:p>
        </p:txBody>
      </p:sp>
      <p:sp>
        <p:nvSpPr>
          <p:cNvPr id="17" name="object 17"/>
          <p:cNvSpPr txBox="1"/>
          <p:nvPr/>
        </p:nvSpPr>
        <p:spPr>
          <a:xfrm>
            <a:off x="2667001" y="4303059"/>
            <a:ext cx="1823757" cy="224036"/>
          </a:xfrm>
          <a:prstGeom prst="rect">
            <a:avLst/>
          </a:prstGeom>
        </p:spPr>
        <p:txBody>
          <a:bodyPr vert="horz" wrap="square" lIns="0" tIns="0" rIns="0" bIns="0" rtlCol="0">
            <a:spAutoFit/>
          </a:bodyPr>
          <a:lstStyle/>
          <a:p>
            <a:pPr marL="11206"/>
            <a:r>
              <a:rPr lang="en-US" sz="1456" spc="-57" dirty="0">
                <a:solidFill>
                  <a:srgbClr val="343436"/>
                </a:solidFill>
                <a:latin typeface="Arial"/>
                <a:cs typeface="Arial"/>
              </a:rPr>
              <a:t>Sliding window</a:t>
            </a:r>
            <a:endParaRPr sz="1456" dirty="0">
              <a:latin typeface="Arial"/>
              <a:cs typeface="Arial"/>
            </a:endParaRPr>
          </a:p>
        </p:txBody>
      </p:sp>
      <p:sp>
        <p:nvSpPr>
          <p:cNvPr id="19" name="object 19"/>
          <p:cNvSpPr txBox="1"/>
          <p:nvPr/>
        </p:nvSpPr>
        <p:spPr>
          <a:xfrm>
            <a:off x="7948557" y="2859069"/>
            <a:ext cx="792816" cy="400559"/>
          </a:xfrm>
          <a:prstGeom prst="rect">
            <a:avLst/>
          </a:prstGeom>
        </p:spPr>
        <p:txBody>
          <a:bodyPr vert="horz" wrap="square" lIns="0" tIns="0" rIns="0" bIns="0" rtlCol="0">
            <a:spAutoFit/>
          </a:bodyPr>
          <a:lstStyle/>
          <a:p>
            <a:pPr marL="11206"/>
            <a:r>
              <a:rPr sz="2603" spc="-154" dirty="0">
                <a:solidFill>
                  <a:srgbClr val="343436"/>
                </a:solidFill>
                <a:latin typeface="Arial"/>
                <a:cs typeface="Arial"/>
              </a:rPr>
              <a:t>Fr</a:t>
            </a:r>
            <a:r>
              <a:rPr sz="2603" spc="141" dirty="0">
                <a:solidFill>
                  <a:srgbClr val="343436"/>
                </a:solidFill>
                <a:latin typeface="Arial"/>
                <a:cs typeface="Arial"/>
              </a:rPr>
              <a:t>om</a:t>
            </a:r>
            <a:endParaRPr sz="2603">
              <a:latin typeface="Arial"/>
              <a:cs typeface="Arial"/>
            </a:endParaRPr>
          </a:p>
        </p:txBody>
      </p:sp>
      <p:sp>
        <p:nvSpPr>
          <p:cNvPr id="20" name="object 20"/>
          <p:cNvSpPr txBox="1"/>
          <p:nvPr/>
        </p:nvSpPr>
        <p:spPr>
          <a:xfrm>
            <a:off x="8015792" y="6400575"/>
            <a:ext cx="429184" cy="251159"/>
          </a:xfrm>
          <a:prstGeom prst="rect">
            <a:avLst/>
          </a:prstGeom>
        </p:spPr>
        <p:txBody>
          <a:bodyPr vert="horz" wrap="square" lIns="0" tIns="0" rIns="0" bIns="0" rtlCol="0">
            <a:spAutoFit/>
          </a:bodyPr>
          <a:lstStyle/>
          <a:p>
            <a:pPr marL="11206"/>
            <a:r>
              <a:rPr sz="1632" spc="26" dirty="0">
                <a:solidFill>
                  <a:srgbClr val="343436"/>
                </a:solidFill>
                <a:latin typeface="Arial"/>
                <a:cs typeface="Arial"/>
              </a:rPr>
              <a:t>t</a:t>
            </a:r>
            <a:r>
              <a:rPr sz="1632" spc="40" dirty="0">
                <a:solidFill>
                  <a:srgbClr val="343436"/>
                </a:solidFill>
                <a:latin typeface="Arial"/>
                <a:cs typeface="Arial"/>
              </a:rPr>
              <a:t>i</a:t>
            </a:r>
            <a:r>
              <a:rPr sz="1632" spc="22" dirty="0">
                <a:solidFill>
                  <a:srgbClr val="343436"/>
                </a:solidFill>
                <a:latin typeface="Arial"/>
                <a:cs typeface="Arial"/>
              </a:rPr>
              <a:t>me</a:t>
            </a:r>
            <a:endParaRPr sz="1632">
              <a:latin typeface="Arial"/>
              <a:cs typeface="Arial"/>
            </a:endParaRPr>
          </a:p>
        </p:txBody>
      </p:sp>
      <p:sp>
        <p:nvSpPr>
          <p:cNvPr id="18" name="object 2"/>
          <p:cNvSpPr/>
          <p:nvPr/>
        </p:nvSpPr>
        <p:spPr>
          <a:xfrm>
            <a:off x="5832277" y="3294530"/>
            <a:ext cx="4421553" cy="3084041"/>
          </a:xfrm>
          <a:prstGeom prst="rect">
            <a:avLst/>
          </a:prstGeom>
          <a:blipFill>
            <a:blip r:embed="rId11" cstate="screen">
              <a:extLst>
                <a:ext uri="{28A0092B-C50C-407E-A947-70E740481C1C}">
                  <a14:useLocalDpi xmlns:a14="http://schemas.microsoft.com/office/drawing/2010/main"/>
                </a:ext>
              </a:extLst>
            </a:blip>
            <a:srcRect/>
            <a:stretch>
              <a:fillRect/>
            </a:stretch>
          </a:blipFill>
        </p:spPr>
        <p:txBody>
          <a:bodyPr wrap="square" lIns="0" tIns="0" rIns="0" bIns="0" rtlCol="0"/>
          <a:lstStyle/>
          <a:p>
            <a:endParaRPr sz="1588"/>
          </a:p>
        </p:txBody>
      </p:sp>
    </p:spTree>
    <p:extLst>
      <p:ext uri="{BB962C8B-B14F-4D97-AF65-F5344CB8AC3E}">
        <p14:creationId xmlns:p14="http://schemas.microsoft.com/office/powerpoint/2010/main" val="1291699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994647" y="605118"/>
            <a:ext cx="8158554" cy="461665"/>
          </a:xfrm>
          <a:prstGeom prst="rect">
            <a:avLst/>
          </a:prstGeom>
        </p:spPr>
        <p:txBody>
          <a:bodyPr vert="horz" wrap="square" lIns="0" tIns="0" rIns="0" bIns="0" rtlCol="0" anchor="t">
            <a:spAutoFit/>
          </a:bodyPr>
          <a:lstStyle/>
          <a:p>
            <a:pPr marL="2612791"/>
            <a:r>
              <a:rPr sz="3000" spc="-13" dirty="0">
                <a:solidFill>
                  <a:schemeClr val="tx1"/>
                </a:solidFill>
                <a:latin typeface="Myriad Pro"/>
                <a:cs typeface="Myriad Pro"/>
              </a:rPr>
              <a:t>Important</a:t>
            </a:r>
            <a:r>
              <a:rPr sz="3000" spc="137" dirty="0">
                <a:solidFill>
                  <a:schemeClr val="tx1"/>
                </a:solidFill>
                <a:latin typeface="Myriad Pro"/>
                <a:cs typeface="Myriad Pro"/>
              </a:rPr>
              <a:t> </a:t>
            </a:r>
            <a:r>
              <a:rPr sz="3000" spc="4" dirty="0">
                <a:solidFill>
                  <a:schemeClr val="tx1"/>
                </a:solidFill>
                <a:latin typeface="Myriad Pro"/>
                <a:cs typeface="Myriad Pro"/>
              </a:rPr>
              <a:t>Choices</a:t>
            </a:r>
            <a:endParaRPr sz="3000" dirty="0">
              <a:solidFill>
                <a:schemeClr val="tx1"/>
              </a:solidFill>
              <a:latin typeface="Myriad Pro"/>
              <a:cs typeface="Myriad Pro"/>
            </a:endParaRPr>
          </a:p>
        </p:txBody>
      </p:sp>
      <p:sp>
        <p:nvSpPr>
          <p:cNvPr id="3" name="object 3"/>
          <p:cNvSpPr txBox="1"/>
          <p:nvPr/>
        </p:nvSpPr>
        <p:spPr>
          <a:xfrm>
            <a:off x="2298103" y="1683571"/>
            <a:ext cx="7511863" cy="4390882"/>
          </a:xfrm>
          <a:prstGeom prst="rect">
            <a:avLst/>
          </a:prstGeom>
        </p:spPr>
        <p:txBody>
          <a:bodyPr vert="horz" wrap="square" lIns="0" tIns="0" rIns="0" bIns="0" rtlCol="0">
            <a:spAutoFit/>
          </a:bodyPr>
          <a:lstStyle/>
          <a:p>
            <a:pPr marL="336194" indent="-324988">
              <a:buFont typeface="Arial"/>
              <a:buChar char="•"/>
              <a:tabLst>
                <a:tab pos="335634" algn="l"/>
                <a:tab pos="336194" algn="l"/>
              </a:tabLst>
            </a:pPr>
            <a:r>
              <a:rPr sz="2118" kern="0" dirty="0">
                <a:latin typeface="Arial"/>
                <a:cs typeface="Myriad Pro"/>
              </a:rPr>
              <a:t>Model Order</a:t>
            </a:r>
          </a:p>
          <a:p>
            <a:pPr marL="717215" lvl="1" indent="-268956">
              <a:spcBef>
                <a:spcPts val="318"/>
              </a:spcBef>
              <a:buFont typeface="Arial"/>
              <a:buChar char="–"/>
              <a:tabLst>
                <a:tab pos="717215" algn="l"/>
              </a:tabLst>
            </a:pPr>
            <a:r>
              <a:rPr sz="2118" kern="0" dirty="0">
                <a:latin typeface="Arial"/>
                <a:cs typeface="Calibri"/>
              </a:rPr>
              <a:t>Determines</a:t>
            </a:r>
            <a:r>
              <a:rPr lang="en-US" sz="2118" kern="0" dirty="0">
                <a:latin typeface="Arial"/>
                <a:cs typeface="Calibri"/>
              </a:rPr>
              <a:t> </a:t>
            </a:r>
            <a:r>
              <a:rPr sz="2118" kern="0" dirty="0">
                <a:latin typeface="Arial"/>
                <a:cs typeface="Calibri"/>
              </a:rPr>
              <a:t>complexity</a:t>
            </a:r>
            <a:r>
              <a:rPr lang="en-US" sz="2118" kern="0" dirty="0">
                <a:latin typeface="Arial"/>
                <a:cs typeface="Calibri"/>
              </a:rPr>
              <a:t> </a:t>
            </a:r>
            <a:r>
              <a:rPr sz="2118" kern="0" dirty="0">
                <a:latin typeface="Arial"/>
                <a:cs typeface="Calibri"/>
              </a:rPr>
              <a:t>of</a:t>
            </a:r>
            <a:r>
              <a:rPr lang="en-US" sz="2118" kern="0" dirty="0">
                <a:latin typeface="Arial"/>
                <a:cs typeface="Calibri"/>
              </a:rPr>
              <a:t> </a:t>
            </a:r>
            <a:r>
              <a:rPr sz="2118" kern="0" dirty="0">
                <a:latin typeface="Arial"/>
                <a:cs typeface="Calibri"/>
              </a:rPr>
              <a:t>spectrum</a:t>
            </a:r>
            <a:r>
              <a:rPr lang="en-US" sz="2118" kern="0" dirty="0">
                <a:latin typeface="Arial"/>
                <a:cs typeface="Calibri"/>
              </a:rPr>
              <a:t> </a:t>
            </a:r>
            <a:r>
              <a:rPr sz="2118" kern="0" dirty="0">
                <a:latin typeface="Arial"/>
                <a:cs typeface="Calibri"/>
              </a:rPr>
              <a:t>you</a:t>
            </a:r>
            <a:r>
              <a:rPr lang="en-US" sz="2118" kern="0" dirty="0">
                <a:latin typeface="Arial"/>
                <a:cs typeface="Calibri"/>
              </a:rPr>
              <a:t> </a:t>
            </a:r>
            <a:r>
              <a:rPr sz="2118" kern="0" dirty="0">
                <a:latin typeface="Arial"/>
                <a:cs typeface="Calibri"/>
              </a:rPr>
              <a:t>can</a:t>
            </a:r>
            <a:r>
              <a:rPr lang="en-US" sz="2118" kern="0" dirty="0">
                <a:latin typeface="Arial"/>
                <a:cs typeface="Calibri"/>
              </a:rPr>
              <a:t> </a:t>
            </a:r>
            <a:r>
              <a:rPr sz="2118" kern="0" dirty="0">
                <a:latin typeface="Arial"/>
                <a:cs typeface="Calibri"/>
              </a:rPr>
              <a:t>model</a:t>
            </a:r>
          </a:p>
          <a:p>
            <a:pPr marL="717215" lvl="1" indent="-268956">
              <a:spcBef>
                <a:spcPts val="300"/>
              </a:spcBef>
              <a:buFont typeface="Arial"/>
              <a:buChar char="–"/>
              <a:tabLst>
                <a:tab pos="717215" algn="l"/>
              </a:tabLst>
            </a:pPr>
            <a:r>
              <a:rPr sz="2118" kern="0" dirty="0">
                <a:latin typeface="Arial"/>
                <a:cs typeface="Calibri"/>
              </a:rPr>
              <a:t>Larger</a:t>
            </a:r>
            <a:r>
              <a:rPr lang="en-US" sz="2118" kern="0" dirty="0">
                <a:latin typeface="Arial"/>
                <a:cs typeface="Calibri"/>
              </a:rPr>
              <a:t> </a:t>
            </a:r>
            <a:r>
              <a:rPr sz="2118" kern="0" dirty="0">
                <a:latin typeface="Arial"/>
                <a:cs typeface="Calibri"/>
              </a:rPr>
              <a:t>orders</a:t>
            </a:r>
            <a:r>
              <a:rPr lang="en-US" sz="2118" kern="0" dirty="0">
                <a:latin typeface="Arial"/>
                <a:cs typeface="Calibri"/>
              </a:rPr>
              <a:t> </a:t>
            </a:r>
            <a:r>
              <a:rPr sz="2118" kern="0" dirty="0">
                <a:latin typeface="Arial"/>
                <a:cs typeface="Calibri"/>
              </a:rPr>
              <a:t>need</a:t>
            </a:r>
            <a:r>
              <a:rPr lang="en-US" sz="2118" kern="0" dirty="0">
                <a:latin typeface="Arial"/>
                <a:cs typeface="Calibri"/>
              </a:rPr>
              <a:t> </a:t>
            </a:r>
            <a:r>
              <a:rPr sz="2118" kern="0" dirty="0">
                <a:latin typeface="Arial"/>
                <a:cs typeface="Calibri"/>
              </a:rPr>
              <a:t>more</a:t>
            </a:r>
            <a:r>
              <a:rPr lang="en-US" sz="2118" kern="0" dirty="0">
                <a:latin typeface="Arial"/>
                <a:cs typeface="Calibri"/>
              </a:rPr>
              <a:t> </a:t>
            </a:r>
            <a:r>
              <a:rPr sz="2118" kern="0" dirty="0">
                <a:latin typeface="Arial"/>
                <a:cs typeface="Calibri"/>
              </a:rPr>
              <a:t>data</a:t>
            </a:r>
            <a:endParaRPr lang="en-US" sz="2118" kern="0" dirty="0">
              <a:latin typeface="Arial"/>
              <a:cs typeface="Calibri"/>
            </a:endParaRPr>
          </a:p>
          <a:p>
            <a:pPr marL="448259" lvl="1">
              <a:spcBef>
                <a:spcPts val="300"/>
              </a:spcBef>
              <a:tabLst>
                <a:tab pos="717215" algn="l"/>
              </a:tabLst>
            </a:pPr>
            <a:endParaRPr sz="2118" kern="0" dirty="0">
              <a:latin typeface="Arial"/>
              <a:cs typeface="Calibri"/>
            </a:endParaRPr>
          </a:p>
          <a:p>
            <a:pPr marL="336194" indent="-324988">
              <a:spcBef>
                <a:spcPts val="300"/>
              </a:spcBef>
              <a:buFont typeface="Arial"/>
              <a:buChar char="•"/>
              <a:tabLst>
                <a:tab pos="335634" algn="l"/>
                <a:tab pos="336194" algn="l"/>
              </a:tabLst>
            </a:pPr>
            <a:r>
              <a:rPr sz="2118" kern="0" dirty="0">
                <a:latin typeface="Arial"/>
                <a:cs typeface="Myriad Pro"/>
              </a:rPr>
              <a:t>Window Length</a:t>
            </a:r>
          </a:p>
          <a:p>
            <a:pPr marL="717215" marR="307618" lvl="1" indent="-268956">
              <a:lnSpc>
                <a:spcPts val="2647"/>
              </a:lnSpc>
              <a:spcBef>
                <a:spcPts val="671"/>
              </a:spcBef>
              <a:buFont typeface="Arial"/>
              <a:buChar char="–"/>
              <a:tabLst>
                <a:tab pos="717215" algn="l"/>
              </a:tabLst>
            </a:pPr>
            <a:r>
              <a:rPr sz="2118" kern="0" dirty="0">
                <a:latin typeface="Arial"/>
                <a:cs typeface="Calibri"/>
              </a:rPr>
              <a:t>Window</a:t>
            </a:r>
            <a:r>
              <a:rPr lang="en-US" sz="2118" kern="0" dirty="0">
                <a:latin typeface="Arial"/>
                <a:cs typeface="Calibri"/>
              </a:rPr>
              <a:t> </a:t>
            </a:r>
            <a:r>
              <a:rPr sz="2118" kern="0" dirty="0">
                <a:latin typeface="Arial"/>
                <a:cs typeface="Calibri"/>
              </a:rPr>
              <a:t>must</a:t>
            </a:r>
            <a:r>
              <a:rPr lang="en-US" sz="2118" kern="0" dirty="0">
                <a:latin typeface="Arial"/>
                <a:cs typeface="Calibri"/>
              </a:rPr>
              <a:t> </a:t>
            </a:r>
            <a:r>
              <a:rPr sz="2118" kern="0" dirty="0">
                <a:latin typeface="Arial"/>
                <a:cs typeface="Calibri"/>
              </a:rPr>
              <a:t>be</a:t>
            </a:r>
            <a:r>
              <a:rPr lang="en-US" sz="2118" kern="0" dirty="0">
                <a:latin typeface="Arial"/>
                <a:cs typeface="Calibri"/>
              </a:rPr>
              <a:t> </a:t>
            </a:r>
            <a:r>
              <a:rPr sz="2118" kern="0" dirty="0">
                <a:latin typeface="Arial"/>
                <a:cs typeface="Calibri"/>
              </a:rPr>
              <a:t>long</a:t>
            </a:r>
            <a:r>
              <a:rPr lang="en-US" sz="2118" kern="0" dirty="0">
                <a:latin typeface="Arial"/>
                <a:cs typeface="Calibri"/>
              </a:rPr>
              <a:t> </a:t>
            </a:r>
            <a:r>
              <a:rPr sz="2118" kern="0" dirty="0">
                <a:latin typeface="Arial"/>
                <a:cs typeface="Calibri"/>
              </a:rPr>
              <a:t>enough</a:t>
            </a:r>
            <a:r>
              <a:rPr lang="en-US" sz="2118" kern="0" dirty="0">
                <a:latin typeface="Arial"/>
                <a:cs typeface="Calibri"/>
              </a:rPr>
              <a:t> </a:t>
            </a:r>
            <a:r>
              <a:rPr sz="2118" kern="0" dirty="0">
                <a:latin typeface="Arial"/>
                <a:cs typeface="Calibri"/>
              </a:rPr>
              <a:t>to</a:t>
            </a:r>
            <a:r>
              <a:rPr lang="en-US" sz="2118" kern="0" dirty="0">
                <a:latin typeface="Arial"/>
                <a:cs typeface="Calibri"/>
              </a:rPr>
              <a:t> </a:t>
            </a:r>
            <a:r>
              <a:rPr sz="2118" kern="0" dirty="0">
                <a:latin typeface="Arial"/>
                <a:cs typeface="Calibri"/>
              </a:rPr>
              <a:t>contain</a:t>
            </a:r>
            <a:r>
              <a:rPr lang="en-US" sz="2118" kern="0" dirty="0">
                <a:latin typeface="Arial"/>
                <a:cs typeface="Calibri"/>
              </a:rPr>
              <a:t> </a:t>
            </a:r>
            <a:r>
              <a:rPr sz="2118" kern="0" dirty="0">
                <a:latin typeface="Arial"/>
                <a:cs typeface="Calibri"/>
              </a:rPr>
              <a:t>sufficient</a:t>
            </a:r>
            <a:r>
              <a:rPr lang="en-US" sz="2118" kern="0" dirty="0">
                <a:latin typeface="Arial"/>
                <a:cs typeface="Calibri"/>
              </a:rPr>
              <a:t> </a:t>
            </a:r>
            <a:r>
              <a:rPr sz="2118" kern="0" dirty="0">
                <a:latin typeface="Arial"/>
                <a:cs typeface="Calibri"/>
              </a:rPr>
              <a:t>  data</a:t>
            </a:r>
            <a:r>
              <a:rPr lang="en-US" sz="2118" kern="0" dirty="0">
                <a:latin typeface="Arial"/>
                <a:cs typeface="Calibri"/>
              </a:rPr>
              <a:t> </a:t>
            </a:r>
            <a:r>
              <a:rPr sz="2118" kern="0" dirty="0">
                <a:latin typeface="Arial"/>
                <a:cs typeface="Calibri"/>
              </a:rPr>
              <a:t>for</a:t>
            </a:r>
            <a:r>
              <a:rPr lang="en-US" sz="2118" kern="0" dirty="0">
                <a:latin typeface="Arial"/>
                <a:cs typeface="Calibri"/>
              </a:rPr>
              <a:t> </a:t>
            </a:r>
            <a:r>
              <a:rPr sz="2118" kern="0" dirty="0">
                <a:latin typeface="Arial"/>
                <a:cs typeface="Calibri"/>
              </a:rPr>
              <a:t>your</a:t>
            </a:r>
            <a:r>
              <a:rPr lang="en-US" sz="2118" kern="0" dirty="0">
                <a:latin typeface="Arial"/>
                <a:cs typeface="Calibri"/>
              </a:rPr>
              <a:t> </a:t>
            </a:r>
            <a:r>
              <a:rPr sz="2118" kern="0" dirty="0">
                <a:latin typeface="Arial"/>
                <a:cs typeface="Calibri"/>
              </a:rPr>
              <a:t>chosen</a:t>
            </a:r>
            <a:r>
              <a:rPr lang="en-US" sz="2118" kern="0" dirty="0">
                <a:latin typeface="Arial"/>
                <a:cs typeface="Calibri"/>
              </a:rPr>
              <a:t> </a:t>
            </a:r>
            <a:r>
              <a:rPr sz="2118" kern="0" dirty="0">
                <a:latin typeface="Arial"/>
                <a:cs typeface="Calibri"/>
              </a:rPr>
              <a:t>model</a:t>
            </a:r>
            <a:r>
              <a:rPr lang="en-US" sz="2118" kern="0" dirty="0">
                <a:latin typeface="Arial"/>
                <a:cs typeface="Calibri"/>
              </a:rPr>
              <a:t> </a:t>
            </a:r>
            <a:r>
              <a:rPr sz="2118" kern="0" dirty="0">
                <a:latin typeface="Arial"/>
                <a:cs typeface="Calibri"/>
              </a:rPr>
              <a:t>order</a:t>
            </a:r>
          </a:p>
          <a:p>
            <a:pPr marL="717215" marR="4483" lvl="1" indent="-268956">
              <a:lnSpc>
                <a:spcPts val="2647"/>
              </a:lnSpc>
              <a:spcBef>
                <a:spcPts val="618"/>
              </a:spcBef>
              <a:buFont typeface="Arial"/>
              <a:buChar char="–"/>
              <a:tabLst>
                <a:tab pos="717215" algn="l"/>
              </a:tabLst>
            </a:pPr>
            <a:r>
              <a:rPr sz="2118" kern="0" dirty="0">
                <a:latin typeface="Arial"/>
                <a:cs typeface="Calibri"/>
              </a:rPr>
              <a:t>Must</a:t>
            </a:r>
            <a:r>
              <a:rPr lang="en-US" sz="2118" kern="0" dirty="0">
                <a:latin typeface="Arial"/>
                <a:cs typeface="Calibri"/>
              </a:rPr>
              <a:t> </a:t>
            </a:r>
            <a:r>
              <a:rPr sz="2118" kern="0" dirty="0">
                <a:latin typeface="Arial"/>
                <a:cs typeface="Calibri"/>
              </a:rPr>
              <a:t>be</a:t>
            </a:r>
            <a:r>
              <a:rPr lang="en-US" sz="2118" kern="0" dirty="0">
                <a:latin typeface="Arial"/>
                <a:cs typeface="Calibri"/>
              </a:rPr>
              <a:t> </a:t>
            </a:r>
            <a:r>
              <a:rPr sz="2118" kern="0" dirty="0">
                <a:latin typeface="Arial"/>
                <a:cs typeface="Calibri"/>
              </a:rPr>
              <a:t>long</a:t>
            </a:r>
            <a:r>
              <a:rPr lang="en-US" sz="2118" kern="0" dirty="0">
                <a:latin typeface="Arial"/>
                <a:cs typeface="Calibri"/>
              </a:rPr>
              <a:t> </a:t>
            </a:r>
            <a:r>
              <a:rPr sz="2118" kern="0" dirty="0">
                <a:latin typeface="Arial"/>
                <a:cs typeface="Calibri"/>
              </a:rPr>
              <a:t>enough</a:t>
            </a:r>
            <a:r>
              <a:rPr lang="en-US" sz="2118" kern="0" dirty="0">
                <a:latin typeface="Arial"/>
                <a:cs typeface="Calibri"/>
              </a:rPr>
              <a:t> </a:t>
            </a:r>
            <a:r>
              <a:rPr sz="2118" kern="0" dirty="0">
                <a:latin typeface="Arial"/>
                <a:cs typeface="Calibri"/>
              </a:rPr>
              <a:t>to</a:t>
            </a:r>
            <a:r>
              <a:rPr lang="en-US" sz="2118" kern="0" dirty="0">
                <a:latin typeface="Arial"/>
                <a:cs typeface="Calibri"/>
              </a:rPr>
              <a:t> </a:t>
            </a:r>
            <a:r>
              <a:rPr sz="2118" kern="0" dirty="0">
                <a:latin typeface="Arial"/>
                <a:cs typeface="Calibri"/>
              </a:rPr>
              <a:t>encompass</a:t>
            </a:r>
            <a:r>
              <a:rPr lang="en-US" sz="2118" kern="0" dirty="0">
                <a:latin typeface="Arial"/>
                <a:cs typeface="Calibri"/>
              </a:rPr>
              <a:t> </a:t>
            </a:r>
            <a:r>
              <a:rPr sz="2118" kern="0" dirty="0">
                <a:latin typeface="Arial"/>
                <a:cs typeface="Calibri"/>
              </a:rPr>
              <a:t>the</a:t>
            </a:r>
            <a:r>
              <a:rPr lang="en-US" sz="2118" kern="0" dirty="0">
                <a:latin typeface="Arial"/>
                <a:cs typeface="Calibri"/>
              </a:rPr>
              <a:t> </a:t>
            </a:r>
            <a:r>
              <a:rPr sz="2118" kern="0" dirty="0">
                <a:latin typeface="Arial"/>
                <a:cs typeface="Calibri"/>
              </a:rPr>
              <a:t>time</a:t>
            </a:r>
            <a:r>
              <a:rPr lang="en-US" sz="2118" kern="0" dirty="0">
                <a:latin typeface="Arial"/>
                <a:cs typeface="Calibri"/>
              </a:rPr>
              <a:t>-</a:t>
            </a:r>
            <a:r>
              <a:rPr sz="2118" kern="0" dirty="0">
                <a:latin typeface="Arial"/>
                <a:cs typeface="Calibri"/>
              </a:rPr>
              <a:t>scale</a:t>
            </a:r>
            <a:r>
              <a:rPr lang="en-US" sz="2118" kern="0" dirty="0">
                <a:latin typeface="Arial"/>
                <a:cs typeface="Calibri"/>
              </a:rPr>
              <a:t> </a:t>
            </a:r>
            <a:r>
              <a:rPr sz="2118" kern="0" dirty="0">
                <a:latin typeface="Arial"/>
                <a:cs typeface="Calibri"/>
              </a:rPr>
              <a:t>of</a:t>
            </a:r>
            <a:r>
              <a:rPr lang="en-US" sz="2118" kern="0" dirty="0">
                <a:latin typeface="Arial"/>
                <a:cs typeface="Calibri"/>
              </a:rPr>
              <a:t> </a:t>
            </a:r>
            <a:r>
              <a:rPr sz="2118" kern="0" dirty="0">
                <a:latin typeface="Arial"/>
                <a:cs typeface="Calibri"/>
              </a:rPr>
              <a:t>  interactions</a:t>
            </a:r>
          </a:p>
          <a:p>
            <a:pPr marL="717215" marR="328350" lvl="1" indent="-268956">
              <a:lnSpc>
                <a:spcPts val="2647"/>
              </a:lnSpc>
              <a:spcBef>
                <a:spcPts val="529"/>
              </a:spcBef>
              <a:buFont typeface="Arial"/>
              <a:buChar char="–"/>
              <a:tabLst>
                <a:tab pos="717215" algn="l"/>
              </a:tabLst>
            </a:pPr>
            <a:r>
              <a:rPr sz="2118" kern="0" dirty="0">
                <a:latin typeface="Arial"/>
                <a:cs typeface="Calibri"/>
              </a:rPr>
              <a:t>Yet</a:t>
            </a:r>
            <a:r>
              <a:rPr lang="en-US" sz="2118" kern="0" dirty="0">
                <a:latin typeface="Arial"/>
                <a:cs typeface="Calibri"/>
              </a:rPr>
              <a:t> </a:t>
            </a:r>
            <a:r>
              <a:rPr sz="2118" kern="0" dirty="0">
                <a:latin typeface="Arial"/>
                <a:cs typeface="Calibri"/>
              </a:rPr>
              <a:t>not</a:t>
            </a:r>
            <a:r>
              <a:rPr lang="en-US" sz="2118" kern="0" dirty="0">
                <a:latin typeface="Arial"/>
                <a:cs typeface="Calibri"/>
              </a:rPr>
              <a:t> </a:t>
            </a:r>
            <a:r>
              <a:rPr sz="2118" kern="0" dirty="0">
                <a:latin typeface="Arial"/>
                <a:cs typeface="Calibri"/>
              </a:rPr>
              <a:t>too</a:t>
            </a:r>
            <a:r>
              <a:rPr lang="en-US" sz="2118" kern="0" dirty="0">
                <a:latin typeface="Arial"/>
                <a:cs typeface="Calibri"/>
              </a:rPr>
              <a:t> </a:t>
            </a:r>
            <a:r>
              <a:rPr sz="2118" kern="0" dirty="0">
                <a:latin typeface="Arial"/>
                <a:cs typeface="Calibri"/>
              </a:rPr>
              <a:t>long</a:t>
            </a:r>
            <a:r>
              <a:rPr lang="en-US" sz="2118" kern="0" dirty="0">
                <a:latin typeface="Arial"/>
                <a:cs typeface="Calibri"/>
              </a:rPr>
              <a:t> </a:t>
            </a:r>
            <a:r>
              <a:rPr sz="2118" kern="0" dirty="0">
                <a:latin typeface="Arial"/>
                <a:cs typeface="Calibri"/>
              </a:rPr>
              <a:t>as</a:t>
            </a:r>
            <a:r>
              <a:rPr lang="en-US" sz="2118" kern="0" dirty="0">
                <a:latin typeface="Arial"/>
                <a:cs typeface="Calibri"/>
              </a:rPr>
              <a:t> </a:t>
            </a:r>
            <a:r>
              <a:rPr sz="2118" kern="0" dirty="0">
                <a:latin typeface="Arial"/>
                <a:cs typeface="Calibri"/>
              </a:rPr>
              <a:t>to</a:t>
            </a:r>
            <a:r>
              <a:rPr lang="en-US" sz="2118" kern="0" dirty="0">
                <a:latin typeface="Arial"/>
                <a:cs typeface="Calibri"/>
              </a:rPr>
              <a:t> </a:t>
            </a:r>
            <a:r>
              <a:rPr sz="2118" kern="0" dirty="0">
                <a:latin typeface="Arial"/>
                <a:cs typeface="Calibri"/>
              </a:rPr>
              <a:t>smear</a:t>
            </a:r>
            <a:r>
              <a:rPr lang="en-US" sz="2118" kern="0" dirty="0">
                <a:latin typeface="Arial"/>
                <a:cs typeface="Calibri"/>
              </a:rPr>
              <a:t> </a:t>
            </a:r>
            <a:r>
              <a:rPr sz="2118" kern="0" dirty="0">
                <a:latin typeface="Arial"/>
                <a:cs typeface="Calibri"/>
              </a:rPr>
              <a:t>temporal</a:t>
            </a:r>
            <a:r>
              <a:rPr lang="en-US" sz="2118" kern="0" dirty="0">
                <a:latin typeface="Arial"/>
                <a:cs typeface="Calibri"/>
              </a:rPr>
              <a:t> </a:t>
            </a:r>
            <a:r>
              <a:rPr sz="2118" kern="0" dirty="0">
                <a:latin typeface="Arial"/>
                <a:cs typeface="Calibri"/>
              </a:rPr>
              <a:t>dynamics</a:t>
            </a:r>
            <a:r>
              <a:rPr lang="en-US" sz="2118" kern="0" dirty="0">
                <a:latin typeface="Arial"/>
                <a:cs typeface="Calibri"/>
              </a:rPr>
              <a:t> </a:t>
            </a:r>
            <a:r>
              <a:rPr sz="2118" kern="0" dirty="0">
                <a:latin typeface="Arial"/>
                <a:cs typeface="Calibri"/>
              </a:rPr>
              <a:t>or</a:t>
            </a:r>
            <a:r>
              <a:rPr lang="en-US" sz="2118" kern="0" dirty="0">
                <a:latin typeface="Arial"/>
                <a:cs typeface="Calibri"/>
              </a:rPr>
              <a:t> </a:t>
            </a:r>
            <a:r>
              <a:rPr sz="2118" kern="0" dirty="0">
                <a:latin typeface="Arial"/>
                <a:cs typeface="Calibri"/>
              </a:rPr>
              <a:t>  include</a:t>
            </a:r>
            <a:r>
              <a:rPr lang="en-US" sz="2118" kern="0" dirty="0">
                <a:latin typeface="Arial"/>
                <a:cs typeface="Calibri"/>
              </a:rPr>
              <a:t> </a:t>
            </a:r>
            <a:r>
              <a:rPr sz="2118" kern="0" dirty="0">
                <a:latin typeface="Arial"/>
                <a:cs typeface="Calibri"/>
              </a:rPr>
              <a:t>non</a:t>
            </a:r>
            <a:r>
              <a:rPr lang="en-US" sz="2118" kern="0" dirty="0">
                <a:latin typeface="Arial"/>
                <a:cs typeface="Calibri"/>
              </a:rPr>
              <a:t>-</a:t>
            </a:r>
            <a:r>
              <a:rPr sz="2118" kern="0" dirty="0">
                <a:latin typeface="Arial"/>
                <a:cs typeface="Calibri"/>
              </a:rPr>
              <a:t>stationary</a:t>
            </a:r>
            <a:r>
              <a:rPr lang="en-US" sz="2118" kern="0" dirty="0">
                <a:latin typeface="Arial"/>
                <a:cs typeface="Calibri"/>
              </a:rPr>
              <a:t> </a:t>
            </a:r>
            <a:r>
              <a:rPr sz="2118" kern="0" dirty="0">
                <a:latin typeface="Arial"/>
                <a:cs typeface="Calibri"/>
              </a:rPr>
              <a:t>data</a:t>
            </a:r>
            <a:endParaRPr lang="en-US" sz="2118" kern="0" dirty="0">
              <a:latin typeface="Arial"/>
              <a:cs typeface="Calibri"/>
            </a:endParaRPr>
          </a:p>
          <a:p>
            <a:pPr marL="717215" marR="328350" lvl="1" indent="-268956">
              <a:lnSpc>
                <a:spcPts val="2647"/>
              </a:lnSpc>
              <a:spcBef>
                <a:spcPts val="529"/>
              </a:spcBef>
              <a:buFont typeface="Arial"/>
              <a:buChar char="–"/>
              <a:tabLst>
                <a:tab pos="717215" algn="l"/>
              </a:tabLst>
            </a:pPr>
            <a:r>
              <a:rPr lang="en-US" sz="2118" i="1" kern="0" dirty="0">
                <a:latin typeface="Arial"/>
                <a:cs typeface="Calibri"/>
              </a:rPr>
              <a:t>If trials are present, can optimize AR model over trials</a:t>
            </a:r>
            <a:endParaRPr sz="2118" i="1" kern="0" dirty="0">
              <a:latin typeface="Arial"/>
              <a:cs typeface="Calibri"/>
            </a:endParaRPr>
          </a:p>
        </p:txBody>
      </p:sp>
    </p:spTree>
    <p:extLst>
      <p:ext uri="{BB962C8B-B14F-4D97-AF65-F5344CB8AC3E}">
        <p14:creationId xmlns:p14="http://schemas.microsoft.com/office/powerpoint/2010/main" val="37422050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p:nvPr/>
        </p:nvSpPr>
        <p:spPr>
          <a:xfrm>
            <a:off x="1956950" y="3034185"/>
            <a:ext cx="2689412" cy="529632"/>
          </a:xfrm>
          <a:prstGeom prst="rect">
            <a:avLst/>
          </a:prstGeom>
        </p:spPr>
        <p:txBody>
          <a:bodyPr vert="horz" wrap="square" lIns="0" tIns="0" rIns="0" bIns="0" rtlCol="0">
            <a:spAutoFit/>
          </a:bodyPr>
          <a:lstStyle/>
          <a:p>
            <a:pPr marL="24094" marR="4483" indent="-13448">
              <a:lnSpc>
                <a:spcPct val="100499"/>
              </a:lnSpc>
            </a:pPr>
            <a:r>
              <a:rPr sz="1721" spc="-97" dirty="0">
                <a:latin typeface="Arial"/>
                <a:cs typeface="Arial"/>
              </a:rPr>
              <a:t>Too-large, </a:t>
            </a:r>
            <a:r>
              <a:rPr sz="1721" spc="-18" dirty="0">
                <a:latin typeface="Arial"/>
                <a:cs typeface="Arial"/>
              </a:rPr>
              <a:t>windows </a:t>
            </a:r>
            <a:r>
              <a:rPr sz="1721" spc="-62" dirty="0">
                <a:latin typeface="Arial"/>
                <a:cs typeface="Arial"/>
              </a:rPr>
              <a:t>may </a:t>
            </a:r>
            <a:r>
              <a:rPr sz="1721" spc="-31" dirty="0">
                <a:latin typeface="Arial"/>
                <a:cs typeface="Arial"/>
              </a:rPr>
              <a:t>not </a:t>
            </a:r>
            <a:r>
              <a:rPr sz="1721" spc="-9" dirty="0">
                <a:latin typeface="Arial"/>
                <a:cs typeface="Arial"/>
              </a:rPr>
              <a:t>be  </a:t>
            </a:r>
            <a:r>
              <a:rPr sz="1721" spc="-49" dirty="0">
                <a:latin typeface="Arial"/>
                <a:cs typeface="Arial"/>
              </a:rPr>
              <a:t>locally-stationary</a:t>
            </a:r>
            <a:endParaRPr sz="1721" dirty="0">
              <a:latin typeface="Arial"/>
              <a:cs typeface="Arial"/>
            </a:endParaRPr>
          </a:p>
        </p:txBody>
      </p:sp>
      <p:sp>
        <p:nvSpPr>
          <p:cNvPr id="7" name="object 11">
            <a:extLst>
              <a:ext uri="{FF2B5EF4-FFF2-40B4-BE49-F238E27FC236}">
                <a16:creationId xmlns:a16="http://schemas.microsoft.com/office/drawing/2014/main" id="{1C4C890E-0038-914E-8E2A-9DBE5E38ECE5}"/>
              </a:ext>
            </a:extLst>
          </p:cNvPr>
          <p:cNvSpPr txBox="1">
            <a:spLocks/>
          </p:cNvSpPr>
          <p:nvPr/>
        </p:nvSpPr>
        <p:spPr>
          <a:xfrm>
            <a:off x="2818318" y="348433"/>
            <a:ext cx="6838949" cy="632033"/>
          </a:xfrm>
          <a:prstGeom prst="rect">
            <a:avLst/>
          </a:prstGeom>
        </p:spPr>
        <p:txBody>
          <a:bodyPr vert="horz" wrap="square" lIns="0" tIns="0" rIns="0" bIns="0" rtlCol="0" anchor="t">
            <a:sp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11206">
              <a:lnSpc>
                <a:spcPts val="5466"/>
              </a:lnSpc>
            </a:pPr>
            <a:r>
              <a:rPr lang="en-US" sz="3530" dirty="0">
                <a:solidFill>
                  <a:schemeClr val="tx1"/>
                </a:solidFill>
                <a:latin typeface="Arial"/>
                <a:cs typeface="Arial"/>
              </a:rPr>
              <a:t>Consideration: Local Stationarity</a:t>
            </a:r>
          </a:p>
        </p:txBody>
      </p:sp>
      <p:pic>
        <p:nvPicPr>
          <p:cNvPr id="4" name="Picture 3">
            <a:extLst>
              <a:ext uri="{FF2B5EF4-FFF2-40B4-BE49-F238E27FC236}">
                <a16:creationId xmlns:a16="http://schemas.microsoft.com/office/drawing/2014/main" id="{A2CC6DB0-5B5A-824E-86A5-C9787882BDFC}"/>
              </a:ext>
            </a:extLst>
          </p:cNvPr>
          <p:cNvPicPr>
            <a:picLocks noChangeAspect="1"/>
          </p:cNvPicPr>
          <p:nvPr/>
        </p:nvPicPr>
        <p:blipFill>
          <a:blip r:embed="rId2"/>
          <a:stretch>
            <a:fillRect/>
          </a:stretch>
        </p:blipFill>
        <p:spPr>
          <a:xfrm>
            <a:off x="4792786" y="1983480"/>
            <a:ext cx="5232400" cy="4000500"/>
          </a:xfrm>
          <a:prstGeom prst="rect">
            <a:avLst/>
          </a:prstGeom>
        </p:spPr>
      </p:pic>
    </p:spTree>
    <p:extLst>
      <p:ext uri="{BB962C8B-B14F-4D97-AF65-F5344CB8AC3E}">
        <p14:creationId xmlns:p14="http://schemas.microsoft.com/office/powerpoint/2010/main" val="19527516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228569" y="399457"/>
            <a:ext cx="8298285" cy="420884"/>
          </a:xfrm>
          <a:prstGeom prst="rect">
            <a:avLst/>
          </a:prstGeom>
        </p:spPr>
        <p:txBody>
          <a:bodyPr vert="horz" wrap="square" lIns="0" tIns="0" rIns="0" bIns="0" rtlCol="0" anchor="t">
            <a:spAutoFit/>
          </a:bodyPr>
          <a:lstStyle/>
          <a:p>
            <a:pPr marL="483560"/>
            <a:r>
              <a:rPr sz="2735" spc="-9" dirty="0">
                <a:solidFill>
                  <a:schemeClr val="tx1"/>
                </a:solidFill>
                <a:latin typeface="Myriad Pro"/>
                <a:cs typeface="Myriad Pro"/>
              </a:rPr>
              <a:t>How </a:t>
            </a:r>
            <a:r>
              <a:rPr sz="2735" spc="-4" dirty="0">
                <a:solidFill>
                  <a:schemeClr val="tx1"/>
                </a:solidFill>
                <a:latin typeface="Myriad Pro"/>
                <a:cs typeface="Myriad Pro"/>
              </a:rPr>
              <a:t>does brain </a:t>
            </a:r>
            <a:r>
              <a:rPr sz="2735" dirty="0">
                <a:solidFill>
                  <a:schemeClr val="tx1"/>
                </a:solidFill>
                <a:latin typeface="Myriad Pro"/>
                <a:cs typeface="Myriad Pro"/>
              </a:rPr>
              <a:t>plan </a:t>
            </a:r>
            <a:r>
              <a:rPr sz="2735" spc="-13" dirty="0">
                <a:solidFill>
                  <a:schemeClr val="tx1"/>
                </a:solidFill>
                <a:latin typeface="Myriad Pro"/>
                <a:cs typeface="Myriad Pro"/>
              </a:rPr>
              <a:t>visually guided</a:t>
            </a:r>
            <a:r>
              <a:rPr sz="2735" spc="176" dirty="0">
                <a:solidFill>
                  <a:schemeClr val="tx1"/>
                </a:solidFill>
                <a:latin typeface="Myriad Pro"/>
                <a:cs typeface="Myriad Pro"/>
              </a:rPr>
              <a:t> </a:t>
            </a:r>
            <a:r>
              <a:rPr sz="2735" dirty="0">
                <a:solidFill>
                  <a:schemeClr val="tx1"/>
                </a:solidFill>
                <a:latin typeface="Myriad Pro"/>
                <a:cs typeface="Myriad Pro"/>
              </a:rPr>
              <a:t>movements?</a:t>
            </a:r>
          </a:p>
        </p:txBody>
      </p:sp>
      <p:sp>
        <p:nvSpPr>
          <p:cNvPr id="3" name="object 3"/>
          <p:cNvSpPr txBox="1"/>
          <p:nvPr/>
        </p:nvSpPr>
        <p:spPr>
          <a:xfrm>
            <a:off x="2016121" y="1064228"/>
            <a:ext cx="7338360" cy="285143"/>
          </a:xfrm>
          <a:prstGeom prst="rect">
            <a:avLst/>
          </a:prstGeom>
        </p:spPr>
        <p:txBody>
          <a:bodyPr vert="horz" wrap="square" lIns="0" tIns="0" rIns="0" bIns="0" rtlCol="0">
            <a:spAutoFit/>
          </a:bodyPr>
          <a:lstStyle/>
          <a:p>
            <a:pPr marL="336194" indent="-324988">
              <a:buFont typeface="Arial"/>
              <a:buChar char="•"/>
              <a:tabLst>
                <a:tab pos="335634" algn="l"/>
                <a:tab pos="336194" algn="l"/>
              </a:tabLst>
            </a:pPr>
            <a:r>
              <a:rPr sz="1853" spc="9" dirty="0">
                <a:latin typeface="Myriad Pro"/>
                <a:cs typeface="Myriad Pro"/>
              </a:rPr>
              <a:t>Pointing </a:t>
            </a:r>
            <a:r>
              <a:rPr sz="1853" spc="-22" dirty="0">
                <a:latin typeface="Myriad Pro"/>
                <a:cs typeface="Myriad Pro"/>
              </a:rPr>
              <a:t>Task </a:t>
            </a:r>
            <a:r>
              <a:rPr sz="1853" spc="-4" dirty="0">
                <a:latin typeface="Myriad Pro"/>
                <a:cs typeface="Myriad Pro"/>
              </a:rPr>
              <a:t>(Park, </a:t>
            </a:r>
            <a:r>
              <a:rPr sz="1853" spc="18" dirty="0">
                <a:latin typeface="Myriad Pro"/>
                <a:cs typeface="Myriad Pro"/>
              </a:rPr>
              <a:t>et </a:t>
            </a:r>
            <a:r>
              <a:rPr sz="1853" spc="-4" dirty="0">
                <a:latin typeface="Myriad Pro"/>
                <a:cs typeface="Myriad Pro"/>
              </a:rPr>
              <a:t>al. </a:t>
            </a:r>
            <a:r>
              <a:rPr sz="1853" spc="13" dirty="0">
                <a:latin typeface="Myriad Pro"/>
                <a:cs typeface="Myriad Pro"/>
              </a:rPr>
              <a:t>2014, </a:t>
            </a:r>
            <a:r>
              <a:rPr sz="1853" i="1" spc="4" dirty="0">
                <a:latin typeface="Myriad Pro"/>
                <a:cs typeface="Myriad Pro"/>
              </a:rPr>
              <a:t>IEEE </a:t>
            </a:r>
            <a:r>
              <a:rPr sz="1853" i="1" dirty="0">
                <a:latin typeface="Myriad Pro"/>
                <a:cs typeface="Myriad Pro"/>
              </a:rPr>
              <a:t>Trans </a:t>
            </a:r>
            <a:r>
              <a:rPr sz="1853" i="1" spc="4" dirty="0">
                <a:latin typeface="Myriad Pro"/>
                <a:cs typeface="Myriad Pro"/>
              </a:rPr>
              <a:t>Neural </a:t>
            </a:r>
            <a:r>
              <a:rPr sz="1853" i="1" dirty="0">
                <a:latin typeface="Myriad Pro"/>
                <a:cs typeface="Myriad Pro"/>
              </a:rPr>
              <a:t>Syst Rehabil </a:t>
            </a:r>
            <a:r>
              <a:rPr sz="1853" i="1" spc="229" dirty="0">
                <a:latin typeface="Myriad Pro"/>
                <a:cs typeface="Myriad Pro"/>
              </a:rPr>
              <a:t> </a:t>
            </a:r>
            <a:r>
              <a:rPr sz="1853" i="1" spc="-4" dirty="0">
                <a:latin typeface="Myriad Pro"/>
                <a:cs typeface="Myriad Pro"/>
              </a:rPr>
              <a:t>Eng)</a:t>
            </a:r>
            <a:endParaRPr sz="1853" dirty="0">
              <a:latin typeface="Myriad Pro"/>
              <a:cs typeface="Myriad Pro"/>
            </a:endParaRPr>
          </a:p>
        </p:txBody>
      </p:sp>
      <p:sp>
        <p:nvSpPr>
          <p:cNvPr id="4" name="object 4"/>
          <p:cNvSpPr/>
          <p:nvPr/>
        </p:nvSpPr>
        <p:spPr>
          <a:xfrm>
            <a:off x="2667000" y="1696902"/>
            <a:ext cx="6794552" cy="3715537"/>
          </a:xfrm>
          <a:prstGeom prst="rect">
            <a:avLst/>
          </a:prstGeom>
          <a:blipFill>
            <a:blip r:embed="rId2" cstate="screen">
              <a:extLst>
                <a:ext uri="{28A0092B-C50C-407E-A947-70E740481C1C}">
                  <a14:useLocalDpi xmlns:a14="http://schemas.microsoft.com/office/drawing/2010/main"/>
                </a:ext>
              </a:extLst>
            </a:blip>
            <a:stretch>
              <a:fillRect/>
            </a:stretch>
          </a:blipFill>
        </p:spPr>
        <p:txBody>
          <a:bodyPr wrap="square" lIns="0" tIns="0" rIns="0" bIns="0" rtlCol="0"/>
          <a:lstStyle/>
          <a:p>
            <a:endParaRPr sz="1588"/>
          </a:p>
        </p:txBody>
      </p:sp>
      <p:sp>
        <p:nvSpPr>
          <p:cNvPr id="5" name="object 5"/>
          <p:cNvSpPr/>
          <p:nvPr/>
        </p:nvSpPr>
        <p:spPr>
          <a:xfrm>
            <a:off x="2928528" y="4625281"/>
            <a:ext cx="1194547" cy="787213"/>
          </a:xfrm>
          <a:custGeom>
            <a:avLst/>
            <a:gdLst/>
            <a:ahLst/>
            <a:cxnLst/>
            <a:rect l="l" t="t" r="r" b="b"/>
            <a:pathLst>
              <a:path w="1353820" h="892175">
                <a:moveTo>
                  <a:pt x="0" y="892112"/>
                </a:moveTo>
                <a:lnTo>
                  <a:pt x="0" y="0"/>
                </a:lnTo>
                <a:lnTo>
                  <a:pt x="1353578" y="0"/>
                </a:lnTo>
                <a:lnTo>
                  <a:pt x="1353578" y="892112"/>
                </a:lnTo>
                <a:lnTo>
                  <a:pt x="0" y="892112"/>
                </a:lnTo>
                <a:close/>
              </a:path>
            </a:pathLst>
          </a:custGeom>
          <a:solidFill>
            <a:srgbClr val="FFFFFF"/>
          </a:solidFill>
        </p:spPr>
        <p:txBody>
          <a:bodyPr wrap="square" lIns="0" tIns="0" rIns="0" bIns="0" rtlCol="0"/>
          <a:lstStyle/>
          <a:p>
            <a:endParaRPr sz="1588"/>
          </a:p>
        </p:txBody>
      </p:sp>
      <p:sp>
        <p:nvSpPr>
          <p:cNvPr id="6" name="object 6"/>
          <p:cNvSpPr/>
          <p:nvPr/>
        </p:nvSpPr>
        <p:spPr>
          <a:xfrm>
            <a:off x="4225446" y="3800889"/>
            <a:ext cx="1172696" cy="814107"/>
          </a:xfrm>
          <a:custGeom>
            <a:avLst/>
            <a:gdLst/>
            <a:ahLst/>
            <a:cxnLst/>
            <a:rect l="l" t="t" r="r" b="b"/>
            <a:pathLst>
              <a:path w="1329054" h="922654">
                <a:moveTo>
                  <a:pt x="1328671" y="922262"/>
                </a:moveTo>
                <a:lnTo>
                  <a:pt x="0" y="922262"/>
                </a:lnTo>
                <a:lnTo>
                  <a:pt x="0" y="0"/>
                </a:lnTo>
                <a:lnTo>
                  <a:pt x="1328671" y="0"/>
                </a:lnTo>
                <a:lnTo>
                  <a:pt x="1328671" y="922262"/>
                </a:lnTo>
                <a:close/>
              </a:path>
            </a:pathLst>
          </a:custGeom>
          <a:solidFill>
            <a:srgbClr val="FFFFFF"/>
          </a:solidFill>
        </p:spPr>
        <p:txBody>
          <a:bodyPr wrap="square" lIns="0" tIns="0" rIns="0" bIns="0" rtlCol="0"/>
          <a:lstStyle/>
          <a:p>
            <a:endParaRPr sz="1588"/>
          </a:p>
        </p:txBody>
      </p:sp>
      <p:sp>
        <p:nvSpPr>
          <p:cNvPr id="7" name="object 7"/>
          <p:cNvSpPr/>
          <p:nvPr/>
        </p:nvSpPr>
        <p:spPr>
          <a:xfrm>
            <a:off x="5253267" y="4608971"/>
            <a:ext cx="190500" cy="337297"/>
          </a:xfrm>
          <a:custGeom>
            <a:avLst/>
            <a:gdLst/>
            <a:ahLst/>
            <a:cxnLst/>
            <a:rect l="l" t="t" r="r" b="b"/>
            <a:pathLst>
              <a:path w="215900" h="382270">
                <a:moveTo>
                  <a:pt x="215909" y="382194"/>
                </a:moveTo>
                <a:lnTo>
                  <a:pt x="0" y="382194"/>
                </a:lnTo>
                <a:lnTo>
                  <a:pt x="0" y="0"/>
                </a:lnTo>
                <a:lnTo>
                  <a:pt x="215909" y="0"/>
                </a:lnTo>
                <a:lnTo>
                  <a:pt x="215909" y="382194"/>
                </a:lnTo>
                <a:close/>
              </a:path>
            </a:pathLst>
          </a:custGeom>
          <a:solidFill>
            <a:srgbClr val="FFFFFF"/>
          </a:solidFill>
        </p:spPr>
        <p:txBody>
          <a:bodyPr wrap="square" lIns="0" tIns="0" rIns="0" bIns="0" rtlCol="0"/>
          <a:lstStyle/>
          <a:p>
            <a:endParaRPr sz="1588"/>
          </a:p>
        </p:txBody>
      </p:sp>
      <p:sp>
        <p:nvSpPr>
          <p:cNvPr id="8" name="object 8"/>
          <p:cNvSpPr/>
          <p:nvPr/>
        </p:nvSpPr>
        <p:spPr>
          <a:xfrm>
            <a:off x="3485393" y="4141043"/>
            <a:ext cx="49306" cy="67235"/>
          </a:xfrm>
          <a:custGeom>
            <a:avLst/>
            <a:gdLst/>
            <a:ahLst/>
            <a:cxnLst/>
            <a:rect l="l" t="t" r="r" b="b"/>
            <a:pathLst>
              <a:path w="55880" h="76200">
                <a:moveTo>
                  <a:pt x="0" y="75620"/>
                </a:moveTo>
                <a:lnTo>
                  <a:pt x="55603" y="0"/>
                </a:lnTo>
              </a:path>
            </a:pathLst>
          </a:custGeom>
          <a:ln w="17870">
            <a:solidFill>
              <a:srgbClr val="FF0000"/>
            </a:solidFill>
          </a:ln>
        </p:spPr>
        <p:txBody>
          <a:bodyPr wrap="square" lIns="0" tIns="0" rIns="0" bIns="0" rtlCol="0"/>
          <a:lstStyle/>
          <a:p>
            <a:endParaRPr sz="1588"/>
          </a:p>
        </p:txBody>
      </p:sp>
      <p:sp>
        <p:nvSpPr>
          <p:cNvPr id="9" name="object 9"/>
          <p:cNvSpPr/>
          <p:nvPr/>
        </p:nvSpPr>
        <p:spPr>
          <a:xfrm>
            <a:off x="3497816" y="4103109"/>
            <a:ext cx="64994" cy="73399"/>
          </a:xfrm>
          <a:custGeom>
            <a:avLst/>
            <a:gdLst/>
            <a:ahLst/>
            <a:cxnLst/>
            <a:rect l="l" t="t" r="r" b="b"/>
            <a:pathLst>
              <a:path w="73660" h="83185">
                <a:moveTo>
                  <a:pt x="73112" y="0"/>
                </a:moveTo>
                <a:lnTo>
                  <a:pt x="0" y="43602"/>
                </a:lnTo>
                <a:lnTo>
                  <a:pt x="34983" y="51879"/>
                </a:lnTo>
                <a:lnTo>
                  <a:pt x="53298" y="82824"/>
                </a:lnTo>
                <a:lnTo>
                  <a:pt x="73112" y="0"/>
                </a:lnTo>
                <a:close/>
              </a:path>
            </a:pathLst>
          </a:custGeom>
          <a:solidFill>
            <a:srgbClr val="FF0000"/>
          </a:solidFill>
        </p:spPr>
        <p:txBody>
          <a:bodyPr wrap="square" lIns="0" tIns="0" rIns="0" bIns="0" rtlCol="0"/>
          <a:lstStyle/>
          <a:p>
            <a:endParaRPr sz="1588"/>
          </a:p>
        </p:txBody>
      </p:sp>
      <p:sp>
        <p:nvSpPr>
          <p:cNvPr id="10" name="object 10"/>
          <p:cNvSpPr/>
          <p:nvPr/>
        </p:nvSpPr>
        <p:spPr>
          <a:xfrm>
            <a:off x="6038906" y="5375091"/>
            <a:ext cx="0" cy="37540"/>
          </a:xfrm>
          <a:custGeom>
            <a:avLst/>
            <a:gdLst/>
            <a:ahLst/>
            <a:cxnLst/>
            <a:rect l="l" t="t" r="r" b="b"/>
            <a:pathLst>
              <a:path h="42545">
                <a:moveTo>
                  <a:pt x="0" y="0"/>
                </a:moveTo>
                <a:lnTo>
                  <a:pt x="0" y="42328"/>
                </a:lnTo>
              </a:path>
            </a:pathLst>
          </a:custGeom>
          <a:ln w="17867">
            <a:solidFill>
              <a:srgbClr val="000000"/>
            </a:solidFill>
          </a:ln>
        </p:spPr>
        <p:txBody>
          <a:bodyPr wrap="square" lIns="0" tIns="0" rIns="0" bIns="0" rtlCol="0"/>
          <a:lstStyle/>
          <a:p>
            <a:endParaRPr sz="1588"/>
          </a:p>
        </p:txBody>
      </p:sp>
      <p:sp>
        <p:nvSpPr>
          <p:cNvPr id="11" name="object 11"/>
          <p:cNvSpPr/>
          <p:nvPr/>
        </p:nvSpPr>
        <p:spPr>
          <a:xfrm>
            <a:off x="9354481" y="5375091"/>
            <a:ext cx="0" cy="37540"/>
          </a:xfrm>
          <a:custGeom>
            <a:avLst/>
            <a:gdLst/>
            <a:ahLst/>
            <a:cxnLst/>
            <a:rect l="l" t="t" r="r" b="b"/>
            <a:pathLst>
              <a:path h="42545">
                <a:moveTo>
                  <a:pt x="0" y="42328"/>
                </a:moveTo>
                <a:lnTo>
                  <a:pt x="0" y="0"/>
                </a:lnTo>
              </a:path>
            </a:pathLst>
          </a:custGeom>
          <a:ln w="17867">
            <a:solidFill>
              <a:srgbClr val="000000"/>
            </a:solidFill>
          </a:ln>
        </p:spPr>
        <p:txBody>
          <a:bodyPr wrap="square" lIns="0" tIns="0" rIns="0" bIns="0" rtlCol="0"/>
          <a:lstStyle/>
          <a:p>
            <a:endParaRPr sz="1588"/>
          </a:p>
        </p:txBody>
      </p:sp>
      <p:sp>
        <p:nvSpPr>
          <p:cNvPr id="12" name="object 12"/>
          <p:cNvSpPr txBox="1"/>
          <p:nvPr/>
        </p:nvSpPr>
        <p:spPr>
          <a:xfrm>
            <a:off x="3996684" y="4505661"/>
            <a:ext cx="224118" cy="190052"/>
          </a:xfrm>
          <a:prstGeom prst="rect">
            <a:avLst/>
          </a:prstGeom>
        </p:spPr>
        <p:txBody>
          <a:bodyPr vert="horz" wrap="square" lIns="0" tIns="0" rIns="0" bIns="0" rtlCol="0">
            <a:spAutoFit/>
          </a:bodyPr>
          <a:lstStyle/>
          <a:p>
            <a:pPr marL="11206"/>
            <a:r>
              <a:rPr sz="1235" dirty="0">
                <a:latin typeface="Helvetica"/>
                <a:cs typeface="Helvetica"/>
              </a:rPr>
              <a:t>vs.</a:t>
            </a:r>
            <a:endParaRPr sz="1235">
              <a:latin typeface="Helvetica"/>
              <a:cs typeface="Helvetica"/>
            </a:endParaRPr>
          </a:p>
        </p:txBody>
      </p:sp>
      <p:sp>
        <p:nvSpPr>
          <p:cNvPr id="13" name="object 13"/>
          <p:cNvSpPr txBox="1"/>
          <p:nvPr/>
        </p:nvSpPr>
        <p:spPr>
          <a:xfrm>
            <a:off x="6046129" y="5599621"/>
            <a:ext cx="1381125" cy="203774"/>
          </a:xfrm>
          <a:prstGeom prst="rect">
            <a:avLst/>
          </a:prstGeom>
        </p:spPr>
        <p:txBody>
          <a:bodyPr vert="horz" wrap="square" lIns="0" tIns="0" rIns="0" bIns="0" rtlCol="0">
            <a:spAutoFit/>
          </a:bodyPr>
          <a:lstStyle/>
          <a:p>
            <a:pPr marL="11206">
              <a:tabLst>
                <a:tab pos="720577" algn="l"/>
              </a:tabLst>
            </a:pPr>
            <a:r>
              <a:rPr sz="1324" spc="-9" dirty="0">
                <a:latin typeface="Calibri"/>
                <a:cs typeface="Calibri"/>
              </a:rPr>
              <a:t>Planning	</a:t>
            </a:r>
            <a:r>
              <a:rPr sz="1324" spc="-22" dirty="0">
                <a:latin typeface="Calibri"/>
                <a:cs typeface="Calibri"/>
              </a:rPr>
              <a:t>Execution</a:t>
            </a:r>
            <a:endParaRPr sz="1324">
              <a:latin typeface="Calibri"/>
              <a:cs typeface="Calibri"/>
            </a:endParaRPr>
          </a:p>
        </p:txBody>
      </p:sp>
      <p:sp>
        <p:nvSpPr>
          <p:cNvPr id="14" name="object 14"/>
          <p:cNvSpPr/>
          <p:nvPr/>
        </p:nvSpPr>
        <p:spPr>
          <a:xfrm>
            <a:off x="6633882" y="5535706"/>
            <a:ext cx="134471" cy="403412"/>
          </a:xfrm>
          <a:prstGeom prst="rect">
            <a:avLst/>
          </a:prstGeom>
          <a:blipFill>
            <a:blip r:embed="rId3" cstate="screen">
              <a:extLst>
                <a:ext uri="{28A0092B-C50C-407E-A947-70E740481C1C}">
                  <a14:useLocalDpi xmlns:a14="http://schemas.microsoft.com/office/drawing/2010/main"/>
                </a:ext>
              </a:extLst>
            </a:blip>
            <a:stretch>
              <a:fillRect/>
            </a:stretch>
          </a:blipFill>
        </p:spPr>
        <p:txBody>
          <a:bodyPr wrap="square" lIns="0" tIns="0" rIns="0" bIns="0" rtlCol="0"/>
          <a:lstStyle/>
          <a:p>
            <a:endParaRPr sz="1588"/>
          </a:p>
        </p:txBody>
      </p:sp>
      <p:sp>
        <p:nvSpPr>
          <p:cNvPr id="15" name="object 15"/>
          <p:cNvSpPr/>
          <p:nvPr/>
        </p:nvSpPr>
        <p:spPr>
          <a:xfrm>
            <a:off x="6701118" y="5569324"/>
            <a:ext cx="0" cy="287991"/>
          </a:xfrm>
          <a:custGeom>
            <a:avLst/>
            <a:gdLst/>
            <a:ahLst/>
            <a:cxnLst/>
            <a:rect l="l" t="t" r="r" b="b"/>
            <a:pathLst>
              <a:path h="326390">
                <a:moveTo>
                  <a:pt x="0" y="0"/>
                </a:moveTo>
                <a:lnTo>
                  <a:pt x="1" y="326330"/>
                </a:lnTo>
              </a:path>
            </a:pathLst>
          </a:custGeom>
          <a:ln w="25400">
            <a:solidFill>
              <a:srgbClr val="4F81BD"/>
            </a:solidFill>
          </a:ln>
        </p:spPr>
        <p:txBody>
          <a:bodyPr wrap="square" lIns="0" tIns="0" rIns="0" bIns="0" rtlCol="0"/>
          <a:lstStyle/>
          <a:p>
            <a:endParaRPr sz="1588"/>
          </a:p>
        </p:txBody>
      </p:sp>
      <p:sp>
        <p:nvSpPr>
          <p:cNvPr id="16" name="object 16"/>
          <p:cNvSpPr/>
          <p:nvPr/>
        </p:nvSpPr>
        <p:spPr>
          <a:xfrm>
            <a:off x="5972735" y="5490882"/>
            <a:ext cx="1557618" cy="515471"/>
          </a:xfrm>
          <a:prstGeom prst="rect">
            <a:avLst/>
          </a:prstGeom>
          <a:blipFill>
            <a:blip r:embed="rId4" cstate="screen">
              <a:extLst>
                <a:ext uri="{28A0092B-C50C-407E-A947-70E740481C1C}">
                  <a14:useLocalDpi xmlns:a14="http://schemas.microsoft.com/office/drawing/2010/main"/>
                </a:ext>
              </a:extLst>
            </a:blip>
            <a:stretch>
              <a:fillRect/>
            </a:stretch>
          </a:blipFill>
        </p:spPr>
        <p:txBody>
          <a:bodyPr wrap="square" lIns="0" tIns="0" rIns="0" bIns="0" rtlCol="0"/>
          <a:lstStyle/>
          <a:p>
            <a:endParaRPr sz="1588"/>
          </a:p>
        </p:txBody>
      </p:sp>
      <p:sp>
        <p:nvSpPr>
          <p:cNvPr id="17" name="object 17"/>
          <p:cNvSpPr/>
          <p:nvPr/>
        </p:nvSpPr>
        <p:spPr>
          <a:xfrm>
            <a:off x="6034368" y="5530103"/>
            <a:ext cx="1434353" cy="392206"/>
          </a:xfrm>
          <a:custGeom>
            <a:avLst/>
            <a:gdLst/>
            <a:ahLst/>
            <a:cxnLst/>
            <a:rect l="l" t="t" r="r" b="b"/>
            <a:pathLst>
              <a:path w="1625600" h="444500">
                <a:moveTo>
                  <a:pt x="0" y="0"/>
                </a:moveTo>
                <a:lnTo>
                  <a:pt x="1625599" y="0"/>
                </a:lnTo>
                <a:lnTo>
                  <a:pt x="1625599" y="444500"/>
                </a:lnTo>
                <a:lnTo>
                  <a:pt x="0" y="444500"/>
                </a:lnTo>
                <a:lnTo>
                  <a:pt x="0" y="0"/>
                </a:lnTo>
                <a:close/>
              </a:path>
            </a:pathLst>
          </a:custGeom>
          <a:ln w="12699">
            <a:solidFill>
              <a:srgbClr val="1F497D"/>
            </a:solidFill>
          </a:ln>
        </p:spPr>
        <p:txBody>
          <a:bodyPr wrap="square" lIns="0" tIns="0" rIns="0" bIns="0" rtlCol="0"/>
          <a:lstStyle/>
          <a:p>
            <a:endParaRPr sz="1588"/>
          </a:p>
        </p:txBody>
      </p:sp>
      <p:sp>
        <p:nvSpPr>
          <p:cNvPr id="18" name="object 18"/>
          <p:cNvSpPr txBox="1"/>
          <p:nvPr/>
        </p:nvSpPr>
        <p:spPr>
          <a:xfrm>
            <a:off x="6019956" y="5905002"/>
            <a:ext cx="108137" cy="203774"/>
          </a:xfrm>
          <a:prstGeom prst="rect">
            <a:avLst/>
          </a:prstGeom>
        </p:spPr>
        <p:txBody>
          <a:bodyPr vert="horz" wrap="square" lIns="0" tIns="0" rIns="0" bIns="0" rtlCol="0">
            <a:spAutoFit/>
          </a:bodyPr>
          <a:lstStyle/>
          <a:p>
            <a:pPr marL="11206"/>
            <a:r>
              <a:rPr sz="1324" dirty="0">
                <a:latin typeface="Calibri"/>
                <a:cs typeface="Calibri"/>
              </a:rPr>
              <a:t>0</a:t>
            </a:r>
            <a:endParaRPr sz="1324">
              <a:latin typeface="Calibri"/>
              <a:cs typeface="Calibri"/>
            </a:endParaRPr>
          </a:p>
        </p:txBody>
      </p:sp>
      <p:sp>
        <p:nvSpPr>
          <p:cNvPr id="19" name="object 19"/>
          <p:cNvSpPr txBox="1"/>
          <p:nvPr/>
        </p:nvSpPr>
        <p:spPr>
          <a:xfrm>
            <a:off x="6402095" y="5905003"/>
            <a:ext cx="1209115" cy="448841"/>
          </a:xfrm>
          <a:prstGeom prst="rect">
            <a:avLst/>
          </a:prstGeom>
        </p:spPr>
        <p:txBody>
          <a:bodyPr vert="horz" wrap="square" lIns="0" tIns="0" rIns="0" bIns="0" rtlCol="0">
            <a:spAutoFit/>
          </a:bodyPr>
          <a:lstStyle/>
          <a:p>
            <a:pPr marL="206760">
              <a:lnSpc>
                <a:spcPts val="1531"/>
              </a:lnSpc>
              <a:tabLst>
                <a:tab pos="977765" algn="l"/>
              </a:tabLst>
            </a:pPr>
            <a:r>
              <a:rPr sz="1324" spc="31" dirty="0">
                <a:latin typeface="Calibri"/>
                <a:cs typeface="Calibri"/>
              </a:rPr>
              <a:t>0</a:t>
            </a:r>
            <a:r>
              <a:rPr sz="1324" spc="18" dirty="0">
                <a:latin typeface="Calibri"/>
                <a:cs typeface="Calibri"/>
              </a:rPr>
              <a:t>.</a:t>
            </a:r>
            <a:r>
              <a:rPr sz="1324" dirty="0">
                <a:latin typeface="Calibri"/>
                <a:cs typeface="Calibri"/>
              </a:rPr>
              <a:t>5	</a:t>
            </a:r>
            <a:r>
              <a:rPr sz="1324" spc="31" dirty="0">
                <a:latin typeface="Calibri"/>
                <a:cs typeface="Calibri"/>
              </a:rPr>
              <a:t>1</a:t>
            </a:r>
            <a:r>
              <a:rPr sz="1324" spc="18" dirty="0">
                <a:latin typeface="Calibri"/>
                <a:cs typeface="Calibri"/>
              </a:rPr>
              <a:t>.</a:t>
            </a:r>
            <a:r>
              <a:rPr sz="1324" dirty="0">
                <a:latin typeface="Calibri"/>
                <a:cs typeface="Calibri"/>
              </a:rPr>
              <a:t>0</a:t>
            </a:r>
          </a:p>
          <a:p>
            <a:pPr marL="11206">
              <a:lnSpc>
                <a:spcPts val="1955"/>
              </a:lnSpc>
            </a:pPr>
            <a:r>
              <a:rPr sz="1677" dirty="0">
                <a:latin typeface="Calibri"/>
                <a:cs typeface="Calibri"/>
              </a:rPr>
              <a:t>Time</a:t>
            </a:r>
            <a:r>
              <a:rPr lang="en-US" sz="1677" dirty="0">
                <a:latin typeface="Calibri"/>
                <a:cs typeface="Calibri"/>
              </a:rPr>
              <a:t> </a:t>
            </a:r>
            <a:r>
              <a:rPr sz="1677" dirty="0">
                <a:latin typeface="Calibri"/>
                <a:cs typeface="Calibri"/>
              </a:rPr>
              <a:t> (s)</a:t>
            </a:r>
          </a:p>
        </p:txBody>
      </p:sp>
      <p:sp>
        <p:nvSpPr>
          <p:cNvPr id="21" name="object 21"/>
          <p:cNvSpPr txBox="1"/>
          <p:nvPr/>
        </p:nvSpPr>
        <p:spPr>
          <a:xfrm>
            <a:off x="2294838" y="5501343"/>
            <a:ext cx="3078816" cy="773545"/>
          </a:xfrm>
          <a:prstGeom prst="rect">
            <a:avLst/>
          </a:prstGeom>
        </p:spPr>
        <p:txBody>
          <a:bodyPr vert="horz" wrap="square" lIns="0" tIns="0" rIns="0" bIns="0" rtlCol="0">
            <a:spAutoFit/>
          </a:bodyPr>
          <a:lstStyle/>
          <a:p>
            <a:pPr marL="11206" marR="4483">
              <a:lnSpc>
                <a:spcPct val="100899"/>
              </a:lnSpc>
            </a:pPr>
            <a:r>
              <a:rPr sz="1677" dirty="0">
                <a:latin typeface="Calibri"/>
                <a:cs typeface="Calibri"/>
              </a:rPr>
              <a:t>N=10</a:t>
            </a:r>
            <a:r>
              <a:rPr lang="en-US" sz="1677" dirty="0">
                <a:latin typeface="Calibri"/>
                <a:cs typeface="Calibri"/>
              </a:rPr>
              <a:t> </a:t>
            </a:r>
            <a:r>
              <a:rPr sz="1677" dirty="0">
                <a:latin typeface="Calibri"/>
                <a:cs typeface="Calibri"/>
              </a:rPr>
              <a:t>(right</a:t>
            </a:r>
            <a:r>
              <a:rPr lang="en-US" sz="1677" dirty="0">
                <a:latin typeface="Calibri"/>
                <a:cs typeface="Calibri"/>
              </a:rPr>
              <a:t>-</a:t>
            </a:r>
            <a:r>
              <a:rPr sz="1677" dirty="0">
                <a:latin typeface="Calibri"/>
                <a:cs typeface="Calibri"/>
              </a:rPr>
              <a:t>handed,</a:t>
            </a:r>
            <a:r>
              <a:rPr lang="en-US" sz="1677" dirty="0">
                <a:latin typeface="Calibri"/>
                <a:cs typeface="Calibri"/>
              </a:rPr>
              <a:t> </a:t>
            </a:r>
            <a:r>
              <a:rPr sz="1677" dirty="0">
                <a:latin typeface="Calibri"/>
                <a:cs typeface="Calibri"/>
              </a:rPr>
              <a:t> mean</a:t>
            </a:r>
            <a:r>
              <a:rPr lang="en-US" sz="1677" dirty="0">
                <a:latin typeface="Calibri"/>
                <a:cs typeface="Calibri"/>
              </a:rPr>
              <a:t> </a:t>
            </a:r>
            <a:r>
              <a:rPr sz="1677" dirty="0">
                <a:latin typeface="Calibri"/>
                <a:cs typeface="Calibri"/>
              </a:rPr>
              <a:t> age=21)  70</a:t>
            </a:r>
            <a:r>
              <a:rPr lang="en-US" sz="1677" dirty="0">
                <a:latin typeface="Calibri"/>
                <a:cs typeface="Calibri"/>
              </a:rPr>
              <a:t> </a:t>
            </a:r>
            <a:r>
              <a:rPr sz="1677" dirty="0">
                <a:latin typeface="Calibri"/>
                <a:cs typeface="Calibri"/>
              </a:rPr>
              <a:t>channel</a:t>
            </a:r>
            <a:r>
              <a:rPr lang="en-US" sz="1677" dirty="0">
                <a:latin typeface="Calibri"/>
                <a:cs typeface="Calibri"/>
              </a:rPr>
              <a:t> </a:t>
            </a:r>
            <a:r>
              <a:rPr sz="1677" dirty="0">
                <a:latin typeface="Calibri"/>
                <a:cs typeface="Calibri"/>
              </a:rPr>
              <a:t> EEG</a:t>
            </a:r>
            <a:r>
              <a:rPr lang="en-US" sz="1677" dirty="0">
                <a:latin typeface="Calibri"/>
                <a:cs typeface="Calibri"/>
              </a:rPr>
              <a:t> </a:t>
            </a:r>
            <a:r>
              <a:rPr sz="1677" dirty="0">
                <a:latin typeface="Calibri"/>
                <a:cs typeface="Calibri"/>
              </a:rPr>
              <a:t>(Biosemi)  512</a:t>
            </a:r>
            <a:r>
              <a:rPr lang="en-US" sz="1677" dirty="0">
                <a:latin typeface="Calibri"/>
                <a:cs typeface="Calibri"/>
              </a:rPr>
              <a:t> </a:t>
            </a:r>
            <a:r>
              <a:rPr sz="1677" dirty="0">
                <a:latin typeface="Calibri"/>
                <a:cs typeface="Calibri"/>
              </a:rPr>
              <a:t>Hz;</a:t>
            </a:r>
            <a:r>
              <a:rPr lang="en-US" sz="1677" dirty="0">
                <a:latin typeface="Calibri"/>
                <a:cs typeface="Calibri"/>
              </a:rPr>
              <a:t> </a:t>
            </a:r>
            <a:r>
              <a:rPr sz="1677" dirty="0">
                <a:latin typeface="Calibri"/>
                <a:cs typeface="Calibri"/>
              </a:rPr>
              <a:t>128Hz</a:t>
            </a:r>
            <a:r>
              <a:rPr lang="en-US" sz="1677" dirty="0">
                <a:latin typeface="Calibri"/>
                <a:cs typeface="Calibri"/>
              </a:rPr>
              <a:t> </a:t>
            </a:r>
            <a:r>
              <a:rPr sz="1677" dirty="0">
                <a:latin typeface="Calibri"/>
                <a:cs typeface="Calibri"/>
              </a:rPr>
              <a:t>for</a:t>
            </a:r>
            <a:r>
              <a:rPr lang="en-US" sz="1677" dirty="0">
                <a:latin typeface="Calibri"/>
                <a:cs typeface="Calibri"/>
              </a:rPr>
              <a:t> </a:t>
            </a:r>
            <a:r>
              <a:rPr sz="1677" dirty="0">
                <a:latin typeface="Calibri"/>
                <a:cs typeface="Calibri"/>
              </a:rPr>
              <a:t>connectivity</a:t>
            </a:r>
          </a:p>
        </p:txBody>
      </p:sp>
      <p:sp>
        <p:nvSpPr>
          <p:cNvPr id="22" name="object 4">
            <a:extLst>
              <a:ext uri="{FF2B5EF4-FFF2-40B4-BE49-F238E27FC236}">
                <a16:creationId xmlns:a16="http://schemas.microsoft.com/office/drawing/2014/main" id="{4AD84DAD-4AC7-E542-99A3-449C5225E9F3}"/>
              </a:ext>
            </a:extLst>
          </p:cNvPr>
          <p:cNvSpPr txBox="1"/>
          <p:nvPr/>
        </p:nvSpPr>
        <p:spPr>
          <a:xfrm>
            <a:off x="8319651" y="5699261"/>
            <a:ext cx="3359524" cy="1026178"/>
          </a:xfrm>
          <a:prstGeom prst="rect">
            <a:avLst/>
          </a:prstGeom>
        </p:spPr>
        <p:txBody>
          <a:bodyPr vert="horz" wrap="square" lIns="0" tIns="0" rIns="0" bIns="0" rtlCol="0">
            <a:spAutoFit/>
          </a:bodyPr>
          <a:lstStyle/>
          <a:p>
            <a:pPr marL="11206" marR="4483">
              <a:lnSpc>
                <a:spcPct val="100899"/>
              </a:lnSpc>
            </a:pPr>
            <a:r>
              <a:rPr sz="1677" spc="-4" dirty="0">
                <a:solidFill>
                  <a:schemeClr val="tx1">
                    <a:lumMod val="50000"/>
                  </a:schemeClr>
                </a:solidFill>
                <a:latin typeface="Myriad Pro"/>
                <a:cs typeface="Myriad Pro"/>
              </a:rPr>
              <a:t>John </a:t>
            </a:r>
            <a:r>
              <a:rPr sz="1677" spc="-13" dirty="0">
                <a:solidFill>
                  <a:schemeClr val="tx1">
                    <a:lumMod val="50000"/>
                  </a:schemeClr>
                </a:solidFill>
                <a:latin typeface="Myriad Pro"/>
                <a:cs typeface="Myriad Pro"/>
              </a:rPr>
              <a:t>R. </a:t>
            </a:r>
            <a:r>
              <a:rPr sz="1677" spc="18" dirty="0">
                <a:solidFill>
                  <a:schemeClr val="tx1">
                    <a:lumMod val="50000"/>
                  </a:schemeClr>
                </a:solidFill>
                <a:latin typeface="Myriad Pro"/>
                <a:cs typeface="Myriad Pro"/>
              </a:rPr>
              <a:t>Iversen, </a:t>
            </a:r>
            <a:r>
              <a:rPr sz="1677" spc="4" dirty="0">
                <a:solidFill>
                  <a:schemeClr val="tx1">
                    <a:lumMod val="50000"/>
                  </a:schemeClr>
                </a:solidFill>
                <a:latin typeface="Myriad Pro"/>
                <a:cs typeface="Myriad Pro"/>
              </a:rPr>
              <a:t>Alejandro </a:t>
            </a:r>
            <a:r>
              <a:rPr sz="1677" spc="9" dirty="0">
                <a:solidFill>
                  <a:schemeClr val="tx1">
                    <a:lumMod val="50000"/>
                  </a:schemeClr>
                </a:solidFill>
                <a:latin typeface="Myriad Pro"/>
                <a:cs typeface="Myriad Pro"/>
              </a:rPr>
              <a:t>Ojeda, </a:t>
            </a:r>
            <a:r>
              <a:rPr sz="1677" spc="-26" dirty="0">
                <a:solidFill>
                  <a:schemeClr val="tx1">
                    <a:lumMod val="50000"/>
                  </a:schemeClr>
                </a:solidFill>
                <a:latin typeface="Myriad Pro"/>
                <a:cs typeface="Myriad Pro"/>
              </a:rPr>
              <a:t>Tim </a:t>
            </a:r>
            <a:r>
              <a:rPr sz="1677" spc="-13" dirty="0">
                <a:solidFill>
                  <a:schemeClr val="tx1">
                    <a:lumMod val="50000"/>
                  </a:schemeClr>
                </a:solidFill>
                <a:latin typeface="Myriad Pro"/>
                <a:cs typeface="Myriad Pro"/>
              </a:rPr>
              <a:t>Mullen, </a:t>
            </a:r>
            <a:r>
              <a:rPr sz="1677" spc="-18" dirty="0">
                <a:solidFill>
                  <a:schemeClr val="tx1">
                    <a:lumMod val="50000"/>
                  </a:schemeClr>
                </a:solidFill>
                <a:latin typeface="Myriad Pro"/>
                <a:cs typeface="Myriad Pro"/>
              </a:rPr>
              <a:t>Markus </a:t>
            </a:r>
            <a:r>
              <a:rPr sz="1677" spc="-9" dirty="0">
                <a:solidFill>
                  <a:schemeClr val="tx1">
                    <a:lumMod val="50000"/>
                  </a:schemeClr>
                </a:solidFill>
                <a:latin typeface="Myriad Pro"/>
                <a:cs typeface="Myriad Pro"/>
              </a:rPr>
              <a:t>Plank, </a:t>
            </a:r>
            <a:r>
              <a:rPr sz="1677" spc="4" dirty="0">
                <a:solidFill>
                  <a:schemeClr val="tx1">
                    <a:lumMod val="50000"/>
                  </a:schemeClr>
                </a:solidFill>
                <a:latin typeface="Myriad Pro"/>
                <a:cs typeface="Myriad Pro"/>
              </a:rPr>
              <a:t>Joseph </a:t>
            </a:r>
            <a:r>
              <a:rPr sz="1677" dirty="0">
                <a:solidFill>
                  <a:schemeClr val="tx1">
                    <a:lumMod val="50000"/>
                  </a:schemeClr>
                </a:solidFill>
                <a:latin typeface="Myriad Pro"/>
                <a:cs typeface="Myriad Pro"/>
              </a:rPr>
              <a:t>Snider,  </a:t>
            </a:r>
            <a:r>
              <a:rPr sz="1677" spc="-4" dirty="0">
                <a:solidFill>
                  <a:schemeClr val="tx1">
                    <a:lumMod val="50000"/>
                  </a:schemeClr>
                </a:solidFill>
                <a:latin typeface="Myriad Pro"/>
                <a:cs typeface="Myriad Pro"/>
              </a:rPr>
              <a:t>Gert </a:t>
            </a:r>
            <a:r>
              <a:rPr sz="1677" spc="9" dirty="0">
                <a:solidFill>
                  <a:schemeClr val="tx1">
                    <a:lumMod val="50000"/>
                  </a:schemeClr>
                </a:solidFill>
                <a:latin typeface="Myriad Pro"/>
                <a:cs typeface="Myriad Pro"/>
              </a:rPr>
              <a:t>Cauwenberghs, </a:t>
            </a:r>
            <a:r>
              <a:rPr sz="1677" spc="-22" dirty="0">
                <a:solidFill>
                  <a:schemeClr val="tx1">
                    <a:lumMod val="50000"/>
                  </a:schemeClr>
                </a:solidFill>
                <a:latin typeface="Myriad Pro"/>
                <a:cs typeface="Myriad Pro"/>
              </a:rPr>
              <a:t>Howard</a:t>
            </a:r>
            <a:r>
              <a:rPr sz="1677" spc="146" dirty="0">
                <a:solidFill>
                  <a:schemeClr val="tx1">
                    <a:lumMod val="50000"/>
                  </a:schemeClr>
                </a:solidFill>
                <a:latin typeface="Myriad Pro"/>
                <a:cs typeface="Myriad Pro"/>
              </a:rPr>
              <a:t> </a:t>
            </a:r>
            <a:r>
              <a:rPr sz="1677" spc="-4" dirty="0" err="1">
                <a:solidFill>
                  <a:schemeClr val="tx1">
                    <a:lumMod val="50000"/>
                  </a:schemeClr>
                </a:solidFill>
                <a:latin typeface="Myriad Pro"/>
                <a:cs typeface="Myriad Pro"/>
              </a:rPr>
              <a:t>Poizner</a:t>
            </a:r>
            <a:r>
              <a:rPr lang="en-US" sz="1677" spc="-4" dirty="0">
                <a:solidFill>
                  <a:schemeClr val="tx1">
                    <a:lumMod val="50000"/>
                  </a:schemeClr>
                </a:solidFill>
                <a:latin typeface="Myriad Pro"/>
                <a:cs typeface="Myriad Pro"/>
              </a:rPr>
              <a:t> (2014) EMBC</a:t>
            </a:r>
            <a:endParaRPr sz="1677" dirty="0">
              <a:solidFill>
                <a:schemeClr val="tx1">
                  <a:lumMod val="50000"/>
                </a:schemeClr>
              </a:solidFill>
              <a:latin typeface="Myriad Pro"/>
              <a:cs typeface="Myriad Pro"/>
            </a:endParaRPr>
          </a:p>
        </p:txBody>
      </p:sp>
    </p:spTree>
    <p:extLst>
      <p:ext uri="{BB962C8B-B14F-4D97-AF65-F5344CB8AC3E}">
        <p14:creationId xmlns:p14="http://schemas.microsoft.com/office/powerpoint/2010/main" val="20679142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idx="4294967295"/>
          </p:nvPr>
        </p:nvSpPr>
        <p:spPr>
          <a:xfrm>
            <a:off x="0" y="461963"/>
            <a:ext cx="8159750" cy="554037"/>
          </a:xfrm>
          <a:prstGeom prst="rect">
            <a:avLst/>
          </a:prstGeom>
        </p:spPr>
        <p:txBody>
          <a:bodyPr vert="horz" wrap="square" lIns="0" tIns="0" rIns="0" bIns="0" rtlCol="0" anchor="t">
            <a:spAutoFit/>
          </a:bodyPr>
          <a:lstStyle/>
          <a:p>
            <a:pPr marL="2086086"/>
            <a:r>
              <a:rPr sz="3600" dirty="0">
                <a:solidFill>
                  <a:schemeClr val="tx1"/>
                </a:solidFill>
                <a:latin typeface="Myriad Pro"/>
                <a:cs typeface="Myriad Pro"/>
              </a:rPr>
              <a:t>ICA </a:t>
            </a:r>
            <a:r>
              <a:rPr sz="3600" spc="-4" dirty="0">
                <a:solidFill>
                  <a:schemeClr val="tx1"/>
                </a:solidFill>
                <a:latin typeface="Myriad Pro"/>
                <a:cs typeface="Myriad Pro"/>
              </a:rPr>
              <a:t>source </a:t>
            </a:r>
            <a:r>
              <a:rPr sz="3600" spc="-31" dirty="0">
                <a:solidFill>
                  <a:schemeClr val="tx1"/>
                </a:solidFill>
                <a:latin typeface="Myriad Pro"/>
                <a:cs typeface="Myriad Pro"/>
              </a:rPr>
              <a:t>space</a:t>
            </a:r>
            <a:r>
              <a:rPr sz="3600" spc="185" dirty="0">
                <a:solidFill>
                  <a:schemeClr val="tx1"/>
                </a:solidFill>
                <a:latin typeface="Myriad Pro"/>
                <a:cs typeface="Myriad Pro"/>
              </a:rPr>
              <a:t> </a:t>
            </a:r>
            <a:r>
              <a:rPr sz="3600" spc="-18" dirty="0">
                <a:solidFill>
                  <a:schemeClr val="tx1"/>
                </a:solidFill>
                <a:latin typeface="Myriad Pro"/>
                <a:cs typeface="Myriad Pro"/>
              </a:rPr>
              <a:t>analysis</a:t>
            </a:r>
            <a:endParaRPr sz="3600" dirty="0">
              <a:solidFill>
                <a:schemeClr val="tx1"/>
              </a:solidFill>
              <a:latin typeface="Myriad Pro"/>
              <a:cs typeface="Myriad Pro"/>
            </a:endParaRPr>
          </a:p>
        </p:txBody>
      </p:sp>
      <p:sp>
        <p:nvSpPr>
          <p:cNvPr id="3" name="object 3"/>
          <p:cNvSpPr/>
          <p:nvPr/>
        </p:nvSpPr>
        <p:spPr>
          <a:xfrm>
            <a:off x="6488207" y="2117912"/>
            <a:ext cx="3608292" cy="3137644"/>
          </a:xfrm>
          <a:prstGeom prst="rect">
            <a:avLst/>
          </a:prstGeom>
          <a:blipFill>
            <a:blip r:embed="rId2" cstate="screen">
              <a:extLst>
                <a:ext uri="{28A0092B-C50C-407E-A947-70E740481C1C}">
                  <a14:useLocalDpi xmlns:a14="http://schemas.microsoft.com/office/drawing/2010/main"/>
                </a:ext>
              </a:extLst>
            </a:blip>
            <a:stretch>
              <a:fillRect/>
            </a:stretch>
          </a:blipFill>
        </p:spPr>
        <p:txBody>
          <a:bodyPr wrap="square" lIns="0" tIns="0" rIns="0" bIns="0" rtlCol="0"/>
          <a:lstStyle/>
          <a:p>
            <a:endParaRPr sz="1588"/>
          </a:p>
        </p:txBody>
      </p:sp>
      <p:sp>
        <p:nvSpPr>
          <p:cNvPr id="4" name="object 4"/>
          <p:cNvSpPr/>
          <p:nvPr/>
        </p:nvSpPr>
        <p:spPr>
          <a:xfrm>
            <a:off x="6727996" y="3352890"/>
            <a:ext cx="1289699" cy="1120759"/>
          </a:xfrm>
          <a:prstGeom prst="rect">
            <a:avLst/>
          </a:prstGeom>
          <a:blipFill>
            <a:blip r:embed="rId3" cstate="print"/>
            <a:stretch>
              <a:fillRect/>
            </a:stretch>
          </a:blipFill>
        </p:spPr>
        <p:txBody>
          <a:bodyPr wrap="square" lIns="0" tIns="0" rIns="0" bIns="0" rtlCol="0"/>
          <a:lstStyle/>
          <a:p>
            <a:endParaRPr sz="1588"/>
          </a:p>
        </p:txBody>
      </p:sp>
      <p:sp>
        <p:nvSpPr>
          <p:cNvPr id="5" name="object 5"/>
          <p:cNvSpPr txBox="1"/>
          <p:nvPr/>
        </p:nvSpPr>
        <p:spPr>
          <a:xfrm>
            <a:off x="7178748" y="3783551"/>
            <a:ext cx="384922" cy="196849"/>
          </a:xfrm>
          <a:prstGeom prst="rect">
            <a:avLst/>
          </a:prstGeom>
        </p:spPr>
        <p:txBody>
          <a:bodyPr vert="horz" wrap="square" lIns="0" tIns="0" rIns="0" bIns="0" rtlCol="0">
            <a:spAutoFit/>
          </a:bodyPr>
          <a:lstStyle/>
          <a:p>
            <a:pPr marL="11206"/>
            <a:r>
              <a:rPr sz="1279" b="1" spc="22" dirty="0">
                <a:latin typeface="Helvetica"/>
                <a:cs typeface="Helvetica"/>
              </a:rPr>
              <a:t>ACC</a:t>
            </a:r>
            <a:endParaRPr sz="1279">
              <a:latin typeface="Helvetica"/>
              <a:cs typeface="Helvetica"/>
            </a:endParaRPr>
          </a:p>
        </p:txBody>
      </p:sp>
      <p:sp>
        <p:nvSpPr>
          <p:cNvPr id="6" name="object 6"/>
          <p:cNvSpPr/>
          <p:nvPr/>
        </p:nvSpPr>
        <p:spPr>
          <a:xfrm>
            <a:off x="9068564" y="3603275"/>
            <a:ext cx="1027937" cy="1132679"/>
          </a:xfrm>
          <a:prstGeom prst="rect">
            <a:avLst/>
          </a:prstGeom>
          <a:blipFill>
            <a:blip r:embed="rId4" cstate="print"/>
            <a:stretch>
              <a:fillRect/>
            </a:stretch>
          </a:blipFill>
        </p:spPr>
        <p:txBody>
          <a:bodyPr wrap="square" lIns="0" tIns="0" rIns="0" bIns="0" rtlCol="0"/>
          <a:lstStyle/>
          <a:p>
            <a:endParaRPr sz="1588"/>
          </a:p>
        </p:txBody>
      </p:sp>
      <p:sp>
        <p:nvSpPr>
          <p:cNvPr id="7" name="object 7"/>
          <p:cNvSpPr txBox="1"/>
          <p:nvPr/>
        </p:nvSpPr>
        <p:spPr>
          <a:xfrm>
            <a:off x="9516370" y="4039389"/>
            <a:ext cx="338978" cy="196849"/>
          </a:xfrm>
          <a:prstGeom prst="rect">
            <a:avLst/>
          </a:prstGeom>
        </p:spPr>
        <p:txBody>
          <a:bodyPr vert="horz" wrap="square" lIns="0" tIns="0" rIns="0" bIns="0" rtlCol="0">
            <a:spAutoFit/>
          </a:bodyPr>
          <a:lstStyle/>
          <a:p>
            <a:pPr marL="11206"/>
            <a:r>
              <a:rPr sz="1279" b="1" spc="22" dirty="0">
                <a:latin typeface="Helvetica"/>
                <a:cs typeface="Helvetica"/>
              </a:rPr>
              <a:t>Occ</a:t>
            </a:r>
            <a:endParaRPr sz="1279">
              <a:latin typeface="Helvetica"/>
              <a:cs typeface="Helvetica"/>
            </a:endParaRPr>
          </a:p>
        </p:txBody>
      </p:sp>
      <p:sp>
        <p:nvSpPr>
          <p:cNvPr id="8" name="object 8"/>
          <p:cNvSpPr/>
          <p:nvPr/>
        </p:nvSpPr>
        <p:spPr>
          <a:xfrm>
            <a:off x="8495361" y="2117912"/>
            <a:ext cx="1194166" cy="1056134"/>
          </a:xfrm>
          <a:prstGeom prst="rect">
            <a:avLst/>
          </a:prstGeom>
          <a:blipFill>
            <a:blip r:embed="rId5" cstate="print"/>
            <a:stretch>
              <a:fillRect/>
            </a:stretch>
          </a:blipFill>
        </p:spPr>
        <p:txBody>
          <a:bodyPr wrap="square" lIns="0" tIns="0" rIns="0" bIns="0" rtlCol="0"/>
          <a:lstStyle/>
          <a:p>
            <a:endParaRPr sz="1588"/>
          </a:p>
        </p:txBody>
      </p:sp>
      <p:sp>
        <p:nvSpPr>
          <p:cNvPr id="9" name="object 9"/>
          <p:cNvSpPr txBox="1"/>
          <p:nvPr/>
        </p:nvSpPr>
        <p:spPr>
          <a:xfrm>
            <a:off x="8940953" y="2472946"/>
            <a:ext cx="292474" cy="196849"/>
          </a:xfrm>
          <a:prstGeom prst="rect">
            <a:avLst/>
          </a:prstGeom>
        </p:spPr>
        <p:txBody>
          <a:bodyPr vert="horz" wrap="square" lIns="0" tIns="0" rIns="0" bIns="0" rtlCol="0">
            <a:spAutoFit/>
          </a:bodyPr>
          <a:lstStyle/>
          <a:p>
            <a:pPr marL="11206"/>
            <a:r>
              <a:rPr sz="1279" b="1" spc="18" dirty="0">
                <a:latin typeface="Helvetica"/>
                <a:cs typeface="Helvetica"/>
              </a:rPr>
              <a:t>Par</a:t>
            </a:r>
            <a:endParaRPr sz="1279">
              <a:latin typeface="Helvetica"/>
              <a:cs typeface="Helvetica"/>
            </a:endParaRPr>
          </a:p>
        </p:txBody>
      </p:sp>
      <p:sp>
        <p:nvSpPr>
          <p:cNvPr id="10" name="object 10"/>
          <p:cNvSpPr/>
          <p:nvPr/>
        </p:nvSpPr>
        <p:spPr>
          <a:xfrm>
            <a:off x="7671388" y="2117912"/>
            <a:ext cx="1218049" cy="1079981"/>
          </a:xfrm>
          <a:prstGeom prst="rect">
            <a:avLst/>
          </a:prstGeom>
          <a:blipFill>
            <a:blip r:embed="rId6" cstate="print"/>
            <a:stretch>
              <a:fillRect/>
            </a:stretch>
          </a:blipFill>
        </p:spPr>
        <p:txBody>
          <a:bodyPr wrap="square" lIns="0" tIns="0" rIns="0" bIns="0" rtlCol="0"/>
          <a:lstStyle/>
          <a:p>
            <a:endParaRPr sz="1588"/>
          </a:p>
        </p:txBody>
      </p:sp>
      <p:sp>
        <p:nvSpPr>
          <p:cNvPr id="11" name="object 11"/>
          <p:cNvSpPr txBox="1"/>
          <p:nvPr/>
        </p:nvSpPr>
        <p:spPr>
          <a:xfrm>
            <a:off x="8118292" y="2499877"/>
            <a:ext cx="319928" cy="196849"/>
          </a:xfrm>
          <a:prstGeom prst="rect">
            <a:avLst/>
          </a:prstGeom>
        </p:spPr>
        <p:txBody>
          <a:bodyPr vert="horz" wrap="square" lIns="0" tIns="0" rIns="0" bIns="0" rtlCol="0">
            <a:spAutoFit/>
          </a:bodyPr>
          <a:lstStyle/>
          <a:p>
            <a:pPr marL="11206"/>
            <a:r>
              <a:rPr sz="1279" b="1" spc="18" dirty="0">
                <a:latin typeface="Helvetica"/>
                <a:cs typeface="Helvetica"/>
              </a:rPr>
              <a:t>Mot</a:t>
            </a:r>
            <a:endParaRPr sz="1279">
              <a:latin typeface="Helvetica"/>
              <a:cs typeface="Helvetica"/>
            </a:endParaRPr>
          </a:p>
        </p:txBody>
      </p:sp>
      <p:sp>
        <p:nvSpPr>
          <p:cNvPr id="12" name="object 12"/>
          <p:cNvSpPr/>
          <p:nvPr/>
        </p:nvSpPr>
        <p:spPr>
          <a:xfrm>
            <a:off x="9527574" y="4809600"/>
            <a:ext cx="115421" cy="122144"/>
          </a:xfrm>
          <a:custGeom>
            <a:avLst/>
            <a:gdLst/>
            <a:ahLst/>
            <a:cxnLst/>
            <a:rect l="l" t="t" r="r" b="b"/>
            <a:pathLst>
              <a:path w="130809" h="138429">
                <a:moveTo>
                  <a:pt x="130629" y="0"/>
                </a:moveTo>
                <a:lnTo>
                  <a:pt x="130629" y="138099"/>
                </a:lnTo>
                <a:lnTo>
                  <a:pt x="130629" y="138329"/>
                </a:lnTo>
                <a:lnTo>
                  <a:pt x="0" y="138329"/>
                </a:lnTo>
              </a:path>
            </a:pathLst>
          </a:custGeom>
          <a:ln w="13523">
            <a:solidFill>
              <a:srgbClr val="000000"/>
            </a:solidFill>
          </a:ln>
        </p:spPr>
        <p:txBody>
          <a:bodyPr wrap="square" lIns="0" tIns="0" rIns="0" bIns="0" rtlCol="0"/>
          <a:lstStyle/>
          <a:p>
            <a:endParaRPr sz="1588"/>
          </a:p>
        </p:txBody>
      </p:sp>
      <p:sp>
        <p:nvSpPr>
          <p:cNvPr id="13" name="object 13"/>
          <p:cNvSpPr txBox="1"/>
          <p:nvPr/>
        </p:nvSpPr>
        <p:spPr>
          <a:xfrm>
            <a:off x="9347793" y="4675844"/>
            <a:ext cx="388844" cy="309187"/>
          </a:xfrm>
          <a:prstGeom prst="rect">
            <a:avLst/>
          </a:prstGeom>
        </p:spPr>
        <p:txBody>
          <a:bodyPr vert="horz" wrap="square" lIns="0" tIns="0" rIns="0" bIns="0" rtlCol="0">
            <a:spAutoFit/>
          </a:bodyPr>
          <a:lstStyle/>
          <a:p>
            <a:pPr marL="203958"/>
            <a:r>
              <a:rPr sz="838" dirty="0">
                <a:latin typeface="Helvetica"/>
                <a:cs typeface="Helvetica"/>
              </a:rPr>
              <a:t>sup</a:t>
            </a:r>
            <a:endParaRPr sz="838">
              <a:latin typeface="Helvetica"/>
              <a:cs typeface="Helvetica"/>
            </a:endParaRPr>
          </a:p>
          <a:p>
            <a:pPr marL="11206">
              <a:spcBef>
                <a:spcPts val="383"/>
              </a:spcBef>
            </a:pPr>
            <a:r>
              <a:rPr sz="838" spc="-4" dirty="0">
                <a:latin typeface="Helvetica"/>
                <a:cs typeface="Helvetica"/>
              </a:rPr>
              <a:t>ant</a:t>
            </a:r>
            <a:endParaRPr sz="838">
              <a:latin typeface="Helvetica"/>
              <a:cs typeface="Helvetica"/>
            </a:endParaRPr>
          </a:p>
        </p:txBody>
      </p:sp>
      <p:sp>
        <p:nvSpPr>
          <p:cNvPr id="14" name="object 14"/>
          <p:cNvSpPr txBox="1"/>
          <p:nvPr/>
        </p:nvSpPr>
        <p:spPr>
          <a:xfrm>
            <a:off x="7015089" y="1651518"/>
            <a:ext cx="2527126" cy="285143"/>
          </a:xfrm>
          <a:prstGeom prst="rect">
            <a:avLst/>
          </a:prstGeom>
        </p:spPr>
        <p:txBody>
          <a:bodyPr vert="horz" wrap="square" lIns="0" tIns="0" rIns="0" bIns="0" rtlCol="0">
            <a:spAutoFit/>
          </a:bodyPr>
          <a:lstStyle/>
          <a:p>
            <a:pPr marL="11206"/>
            <a:r>
              <a:rPr sz="1853" spc="-66" dirty="0">
                <a:latin typeface="Calibri"/>
                <a:cs typeface="Calibri"/>
              </a:rPr>
              <a:t>Cortical</a:t>
            </a:r>
            <a:r>
              <a:rPr lang="en-US" sz="1853" spc="-66" dirty="0">
                <a:latin typeface="Calibri"/>
                <a:cs typeface="Calibri"/>
              </a:rPr>
              <a:t> Regions of Interest</a:t>
            </a:r>
            <a:endParaRPr sz="1853" dirty="0">
              <a:latin typeface="Calibri"/>
              <a:cs typeface="Calibri"/>
            </a:endParaRPr>
          </a:p>
        </p:txBody>
      </p:sp>
      <p:sp>
        <p:nvSpPr>
          <p:cNvPr id="15" name="object 15"/>
          <p:cNvSpPr/>
          <p:nvPr/>
        </p:nvSpPr>
        <p:spPr>
          <a:xfrm>
            <a:off x="2162734" y="1916206"/>
            <a:ext cx="3989294" cy="3843618"/>
          </a:xfrm>
          <a:prstGeom prst="rect">
            <a:avLst/>
          </a:prstGeom>
          <a:blipFill>
            <a:blip r:embed="rId7" cstate="print"/>
            <a:stretch>
              <a:fillRect/>
            </a:stretch>
          </a:blipFill>
        </p:spPr>
        <p:txBody>
          <a:bodyPr wrap="square" lIns="0" tIns="0" rIns="0" bIns="0" rtlCol="0"/>
          <a:lstStyle/>
          <a:p>
            <a:endParaRPr sz="1588"/>
          </a:p>
        </p:txBody>
      </p:sp>
      <p:sp>
        <p:nvSpPr>
          <p:cNvPr id="16" name="object 16"/>
          <p:cNvSpPr txBox="1"/>
          <p:nvPr/>
        </p:nvSpPr>
        <p:spPr>
          <a:xfrm>
            <a:off x="2392376" y="1425136"/>
            <a:ext cx="3309097" cy="285143"/>
          </a:xfrm>
          <a:prstGeom prst="rect">
            <a:avLst/>
          </a:prstGeom>
        </p:spPr>
        <p:txBody>
          <a:bodyPr vert="horz" wrap="square" lIns="0" tIns="0" rIns="0" bIns="0" rtlCol="0">
            <a:spAutoFit/>
          </a:bodyPr>
          <a:lstStyle/>
          <a:p>
            <a:pPr marL="11206"/>
            <a:r>
              <a:rPr sz="1853" spc="-88" dirty="0">
                <a:latin typeface="Calibri"/>
                <a:cs typeface="Calibri"/>
              </a:rPr>
              <a:t>Independent</a:t>
            </a:r>
            <a:r>
              <a:rPr lang="en-US" sz="1853" spc="-88" dirty="0">
                <a:latin typeface="Calibri"/>
                <a:cs typeface="Calibri"/>
              </a:rPr>
              <a:t> </a:t>
            </a:r>
            <a:r>
              <a:rPr sz="1853" spc="-88" dirty="0">
                <a:latin typeface="Calibri"/>
                <a:cs typeface="Calibri"/>
              </a:rPr>
              <a:t> </a:t>
            </a:r>
            <a:r>
              <a:rPr sz="1853" spc="-93" dirty="0">
                <a:latin typeface="Calibri"/>
                <a:cs typeface="Calibri"/>
              </a:rPr>
              <a:t>Component</a:t>
            </a:r>
            <a:r>
              <a:rPr lang="en-US" sz="1853" spc="-93" dirty="0">
                <a:latin typeface="Calibri"/>
                <a:cs typeface="Calibri"/>
              </a:rPr>
              <a:t> </a:t>
            </a:r>
            <a:r>
              <a:rPr sz="1853" spc="-207" dirty="0">
                <a:latin typeface="Calibri"/>
                <a:cs typeface="Calibri"/>
              </a:rPr>
              <a:t> </a:t>
            </a:r>
            <a:r>
              <a:rPr sz="1853" dirty="0">
                <a:latin typeface="Calibri"/>
                <a:cs typeface="Calibri"/>
              </a:rPr>
              <a:t>Analysis</a:t>
            </a:r>
          </a:p>
        </p:txBody>
      </p:sp>
      <p:sp>
        <p:nvSpPr>
          <p:cNvPr id="17" name="object 17"/>
          <p:cNvSpPr/>
          <p:nvPr/>
        </p:nvSpPr>
        <p:spPr>
          <a:xfrm>
            <a:off x="2162734" y="1916206"/>
            <a:ext cx="224118" cy="235324"/>
          </a:xfrm>
          <a:custGeom>
            <a:avLst/>
            <a:gdLst/>
            <a:ahLst/>
            <a:cxnLst/>
            <a:rect l="l" t="t" r="r" b="b"/>
            <a:pathLst>
              <a:path w="254000" h="266700">
                <a:moveTo>
                  <a:pt x="0" y="0"/>
                </a:moveTo>
                <a:lnTo>
                  <a:pt x="253999" y="0"/>
                </a:lnTo>
                <a:lnTo>
                  <a:pt x="253999" y="266701"/>
                </a:lnTo>
                <a:lnTo>
                  <a:pt x="0" y="266701"/>
                </a:lnTo>
                <a:lnTo>
                  <a:pt x="0" y="0"/>
                </a:lnTo>
                <a:close/>
              </a:path>
            </a:pathLst>
          </a:custGeom>
          <a:solidFill>
            <a:srgbClr val="FFFFFF"/>
          </a:solidFill>
        </p:spPr>
        <p:txBody>
          <a:bodyPr wrap="square" lIns="0" tIns="0" rIns="0" bIns="0" rtlCol="0"/>
          <a:lstStyle/>
          <a:p>
            <a:endParaRPr sz="1588"/>
          </a:p>
        </p:txBody>
      </p:sp>
      <p:sp>
        <p:nvSpPr>
          <p:cNvPr id="18" name="object 18"/>
          <p:cNvSpPr/>
          <p:nvPr/>
        </p:nvSpPr>
        <p:spPr>
          <a:xfrm>
            <a:off x="2162734" y="3316941"/>
            <a:ext cx="224118" cy="235324"/>
          </a:xfrm>
          <a:custGeom>
            <a:avLst/>
            <a:gdLst/>
            <a:ahLst/>
            <a:cxnLst/>
            <a:rect l="l" t="t" r="r" b="b"/>
            <a:pathLst>
              <a:path w="254000" h="266700">
                <a:moveTo>
                  <a:pt x="0" y="0"/>
                </a:moveTo>
                <a:lnTo>
                  <a:pt x="253999" y="0"/>
                </a:lnTo>
                <a:lnTo>
                  <a:pt x="253999" y="266700"/>
                </a:lnTo>
                <a:lnTo>
                  <a:pt x="0" y="266700"/>
                </a:lnTo>
                <a:lnTo>
                  <a:pt x="0" y="0"/>
                </a:lnTo>
                <a:close/>
              </a:path>
            </a:pathLst>
          </a:custGeom>
          <a:solidFill>
            <a:srgbClr val="FFFFFF"/>
          </a:solidFill>
        </p:spPr>
        <p:txBody>
          <a:bodyPr wrap="square" lIns="0" tIns="0" rIns="0" bIns="0" rtlCol="0"/>
          <a:lstStyle/>
          <a:p>
            <a:endParaRPr sz="1588"/>
          </a:p>
        </p:txBody>
      </p:sp>
      <p:sp>
        <p:nvSpPr>
          <p:cNvPr id="19" name="object 19"/>
          <p:cNvSpPr/>
          <p:nvPr/>
        </p:nvSpPr>
        <p:spPr>
          <a:xfrm>
            <a:off x="2162734" y="4684059"/>
            <a:ext cx="224118" cy="235324"/>
          </a:xfrm>
          <a:custGeom>
            <a:avLst/>
            <a:gdLst/>
            <a:ahLst/>
            <a:cxnLst/>
            <a:rect l="l" t="t" r="r" b="b"/>
            <a:pathLst>
              <a:path w="254000" h="266700">
                <a:moveTo>
                  <a:pt x="0" y="0"/>
                </a:moveTo>
                <a:lnTo>
                  <a:pt x="253999" y="0"/>
                </a:lnTo>
                <a:lnTo>
                  <a:pt x="253999" y="266700"/>
                </a:lnTo>
                <a:lnTo>
                  <a:pt x="0" y="266700"/>
                </a:lnTo>
                <a:lnTo>
                  <a:pt x="0" y="0"/>
                </a:lnTo>
                <a:close/>
              </a:path>
            </a:pathLst>
          </a:custGeom>
          <a:solidFill>
            <a:srgbClr val="FFFFFF"/>
          </a:solidFill>
        </p:spPr>
        <p:txBody>
          <a:bodyPr wrap="square" lIns="0" tIns="0" rIns="0" bIns="0" rtlCol="0"/>
          <a:lstStyle/>
          <a:p>
            <a:endParaRPr sz="1588"/>
          </a:p>
        </p:txBody>
      </p:sp>
      <p:sp>
        <p:nvSpPr>
          <p:cNvPr id="20" name="object 20"/>
          <p:cNvSpPr txBox="1"/>
          <p:nvPr/>
        </p:nvSpPr>
        <p:spPr>
          <a:xfrm>
            <a:off x="6488207" y="5532550"/>
            <a:ext cx="4437529" cy="1050099"/>
          </a:xfrm>
          <a:prstGeom prst="rect">
            <a:avLst/>
          </a:prstGeom>
          <a:ln w="25400">
            <a:noFill/>
          </a:ln>
        </p:spPr>
        <p:txBody>
          <a:bodyPr vert="horz" wrap="square" lIns="0" tIns="15688" rIns="0" bIns="0" rtlCol="0">
            <a:spAutoFit/>
          </a:bodyPr>
          <a:lstStyle/>
          <a:p>
            <a:pPr marL="74523" marR="126633">
              <a:lnSpc>
                <a:spcPct val="100899"/>
              </a:lnSpc>
              <a:spcBef>
                <a:spcPts val="124"/>
              </a:spcBef>
            </a:pPr>
            <a:r>
              <a:rPr sz="1677" b="1" kern="0" dirty="0">
                <a:latin typeface="Calibri"/>
                <a:cs typeface="Calibri"/>
              </a:rPr>
              <a:t>Group</a:t>
            </a:r>
            <a:r>
              <a:rPr lang="en-US" sz="1677" b="1" kern="0" dirty="0">
                <a:latin typeface="Calibri"/>
                <a:cs typeface="Calibri"/>
              </a:rPr>
              <a:t> </a:t>
            </a:r>
            <a:r>
              <a:rPr sz="1677" b="1" kern="0" dirty="0">
                <a:latin typeface="Calibri"/>
                <a:cs typeface="Calibri"/>
              </a:rPr>
              <a:t>SIFT</a:t>
            </a:r>
            <a:r>
              <a:rPr sz="1677" kern="0" dirty="0">
                <a:latin typeface="Calibri"/>
                <a:cs typeface="Calibri"/>
              </a:rPr>
              <a:t>:</a:t>
            </a:r>
            <a:r>
              <a:rPr lang="en-US" sz="1677" kern="0" dirty="0">
                <a:latin typeface="Calibri"/>
                <a:cs typeface="Calibri"/>
              </a:rPr>
              <a:t> </a:t>
            </a:r>
            <a:r>
              <a:rPr sz="1677" kern="0" dirty="0">
                <a:latin typeface="Calibri"/>
                <a:cs typeface="Calibri"/>
              </a:rPr>
              <a:t>Project</a:t>
            </a:r>
            <a:r>
              <a:rPr lang="en-US" sz="1677" kern="0" dirty="0">
                <a:latin typeface="Calibri"/>
                <a:cs typeface="Calibri"/>
              </a:rPr>
              <a:t> </a:t>
            </a:r>
            <a:r>
              <a:rPr sz="1677" kern="0" dirty="0">
                <a:latin typeface="Calibri"/>
                <a:cs typeface="Calibri"/>
              </a:rPr>
              <a:t>ICs</a:t>
            </a:r>
            <a:r>
              <a:rPr lang="en-US" sz="1677" kern="0" dirty="0">
                <a:latin typeface="Calibri"/>
                <a:cs typeface="Calibri"/>
              </a:rPr>
              <a:t> </a:t>
            </a:r>
            <a:r>
              <a:rPr sz="1677" kern="0" dirty="0">
                <a:latin typeface="Calibri"/>
                <a:cs typeface="Calibri"/>
              </a:rPr>
              <a:t>onto</a:t>
            </a:r>
            <a:r>
              <a:rPr lang="en-US" sz="1677" kern="0" dirty="0">
                <a:latin typeface="Calibri"/>
                <a:cs typeface="Calibri"/>
              </a:rPr>
              <a:t> </a:t>
            </a:r>
            <a:r>
              <a:rPr sz="1677" kern="0" dirty="0">
                <a:latin typeface="Calibri"/>
                <a:cs typeface="Calibri"/>
              </a:rPr>
              <a:t>cortical  surface</a:t>
            </a:r>
            <a:r>
              <a:rPr lang="en-US" sz="1677" kern="0" dirty="0">
                <a:latin typeface="Calibri"/>
                <a:cs typeface="Calibri"/>
              </a:rPr>
              <a:t> </a:t>
            </a:r>
            <a:r>
              <a:rPr sz="1677" kern="0" dirty="0">
                <a:latin typeface="Calibri"/>
                <a:cs typeface="Calibri"/>
              </a:rPr>
              <a:t>using</a:t>
            </a:r>
            <a:r>
              <a:rPr lang="en-US" sz="1677" kern="0" dirty="0">
                <a:latin typeface="Calibri"/>
                <a:cs typeface="Calibri"/>
              </a:rPr>
              <a:t> </a:t>
            </a:r>
            <a:r>
              <a:rPr sz="1677" kern="0" dirty="0">
                <a:latin typeface="Calibri"/>
                <a:cs typeface="Calibri"/>
              </a:rPr>
              <a:t> LORETA;</a:t>
            </a:r>
            <a:r>
              <a:rPr lang="en-US" sz="1677" kern="0" dirty="0">
                <a:latin typeface="Calibri"/>
                <a:cs typeface="Calibri"/>
              </a:rPr>
              <a:t> </a:t>
            </a:r>
            <a:r>
              <a:rPr sz="1677" kern="0" dirty="0">
                <a:latin typeface="Calibri"/>
                <a:cs typeface="Calibri"/>
              </a:rPr>
              <a:t> extract</a:t>
            </a:r>
            <a:r>
              <a:rPr lang="en-US" sz="1677" kern="0" dirty="0">
                <a:latin typeface="Calibri"/>
                <a:cs typeface="Calibri"/>
              </a:rPr>
              <a:t> </a:t>
            </a:r>
            <a:r>
              <a:rPr sz="1677" kern="0" dirty="0">
                <a:latin typeface="Calibri"/>
                <a:cs typeface="Calibri"/>
              </a:rPr>
              <a:t>ROI</a:t>
            </a:r>
            <a:r>
              <a:rPr lang="en-US" sz="1677" kern="0" dirty="0">
                <a:latin typeface="Calibri"/>
                <a:cs typeface="Calibri"/>
              </a:rPr>
              <a:t> </a:t>
            </a:r>
            <a:r>
              <a:rPr sz="1677" kern="0" dirty="0">
                <a:latin typeface="Calibri"/>
                <a:cs typeface="Calibri"/>
              </a:rPr>
              <a:t>time</a:t>
            </a:r>
            <a:r>
              <a:rPr lang="en-US" sz="1677" kern="0" dirty="0">
                <a:latin typeface="Calibri"/>
                <a:cs typeface="Calibri"/>
              </a:rPr>
              <a:t> </a:t>
            </a:r>
            <a:r>
              <a:rPr sz="1677" kern="0" dirty="0">
                <a:latin typeface="Calibri"/>
                <a:cs typeface="Calibri"/>
              </a:rPr>
              <a:t> series.  Advantage:</a:t>
            </a:r>
            <a:r>
              <a:rPr lang="en-US" sz="1677" kern="0" dirty="0">
                <a:latin typeface="Calibri"/>
                <a:cs typeface="Calibri"/>
              </a:rPr>
              <a:t> </a:t>
            </a:r>
            <a:r>
              <a:rPr sz="1677" kern="0" dirty="0">
                <a:latin typeface="Calibri"/>
                <a:cs typeface="Calibri"/>
              </a:rPr>
              <a:t>Same</a:t>
            </a:r>
            <a:r>
              <a:rPr lang="en-US" sz="1677" kern="0" dirty="0">
                <a:latin typeface="Calibri"/>
                <a:cs typeface="Calibri"/>
              </a:rPr>
              <a:t> </a:t>
            </a:r>
            <a:r>
              <a:rPr sz="1677" kern="0" dirty="0">
                <a:latin typeface="Calibri"/>
                <a:cs typeface="Calibri"/>
              </a:rPr>
              <a:t> ROIs</a:t>
            </a:r>
            <a:r>
              <a:rPr lang="en-US" sz="1677" kern="0" dirty="0">
                <a:latin typeface="Calibri"/>
                <a:cs typeface="Calibri"/>
              </a:rPr>
              <a:t> </a:t>
            </a:r>
            <a:r>
              <a:rPr sz="1677" kern="0" dirty="0">
                <a:latin typeface="Calibri"/>
                <a:cs typeface="Calibri"/>
              </a:rPr>
              <a:t>for</a:t>
            </a:r>
            <a:r>
              <a:rPr lang="en-US" sz="1677" kern="0" dirty="0">
                <a:latin typeface="Calibri"/>
                <a:cs typeface="Calibri"/>
              </a:rPr>
              <a:t> </a:t>
            </a:r>
            <a:r>
              <a:rPr sz="1677" kern="0" dirty="0">
                <a:latin typeface="Calibri"/>
                <a:cs typeface="Calibri"/>
              </a:rPr>
              <a:t>all</a:t>
            </a:r>
            <a:r>
              <a:rPr lang="en-US" sz="1677" kern="0" dirty="0">
                <a:latin typeface="Calibri"/>
                <a:cs typeface="Calibri"/>
              </a:rPr>
              <a:t> </a:t>
            </a:r>
            <a:r>
              <a:rPr sz="1677" kern="0" dirty="0">
                <a:latin typeface="Calibri"/>
                <a:cs typeface="Calibri"/>
              </a:rPr>
              <a:t> subjects</a:t>
            </a:r>
            <a:r>
              <a:rPr lang="en-US" sz="1677" kern="0" dirty="0">
                <a:latin typeface="Calibri"/>
                <a:cs typeface="Calibri"/>
              </a:rPr>
              <a:t> </a:t>
            </a:r>
            <a:r>
              <a:rPr sz="1677" kern="0" dirty="0">
                <a:latin typeface="Calibri"/>
                <a:cs typeface="Calibri"/>
              </a:rPr>
              <a:t> enables  statistical</a:t>
            </a:r>
            <a:r>
              <a:rPr lang="en-US" sz="1677" kern="0" dirty="0">
                <a:latin typeface="Calibri"/>
                <a:cs typeface="Calibri"/>
              </a:rPr>
              <a:t> </a:t>
            </a:r>
            <a:r>
              <a:rPr sz="1677" kern="0" dirty="0">
                <a:latin typeface="Calibri"/>
                <a:cs typeface="Calibri"/>
              </a:rPr>
              <a:t> comparison.</a:t>
            </a:r>
            <a:r>
              <a:rPr lang="en-US" sz="1677" kern="0" dirty="0">
                <a:latin typeface="Calibri"/>
                <a:cs typeface="Calibri"/>
              </a:rPr>
              <a:t> </a:t>
            </a:r>
            <a:r>
              <a:rPr sz="1677" kern="0" dirty="0">
                <a:latin typeface="Calibri"/>
                <a:cs typeface="Calibri"/>
              </a:rPr>
              <a:t> (</a:t>
            </a:r>
            <a:r>
              <a:rPr sz="1677" i="1" kern="0" dirty="0">
                <a:latin typeface="Calibri"/>
                <a:cs typeface="Calibri"/>
              </a:rPr>
              <a:t>Use</a:t>
            </a:r>
            <a:r>
              <a:rPr lang="en-US" sz="1677" i="1" kern="0" dirty="0">
                <a:latin typeface="Calibri"/>
                <a:cs typeface="Calibri"/>
              </a:rPr>
              <a:t> </a:t>
            </a:r>
            <a:r>
              <a:rPr sz="1677" i="1" kern="0" dirty="0">
                <a:latin typeface="Calibri"/>
                <a:cs typeface="Calibri"/>
              </a:rPr>
              <a:t>BCILAB</a:t>
            </a:r>
            <a:r>
              <a:rPr lang="en-US" sz="1677" i="1" kern="0" dirty="0">
                <a:latin typeface="Calibri"/>
                <a:cs typeface="Calibri"/>
              </a:rPr>
              <a:t> </a:t>
            </a:r>
            <a:r>
              <a:rPr sz="1677" i="1" kern="0" dirty="0">
                <a:latin typeface="Calibri"/>
                <a:cs typeface="Calibri"/>
              </a:rPr>
              <a:t>srcpot</a:t>
            </a:r>
            <a:r>
              <a:rPr sz="1677" kern="0" dirty="0">
                <a:latin typeface="Calibri"/>
                <a:cs typeface="Calibri"/>
              </a:rPr>
              <a:t>)</a:t>
            </a:r>
          </a:p>
        </p:txBody>
      </p:sp>
    </p:spTree>
    <p:extLst>
      <p:ext uri="{BB962C8B-B14F-4D97-AF65-F5344CB8AC3E}">
        <p14:creationId xmlns:p14="http://schemas.microsoft.com/office/powerpoint/2010/main" val="2516412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286000" y="313766"/>
            <a:ext cx="2241176" cy="1848969"/>
          </a:xfrm>
          <a:prstGeom prst="rect">
            <a:avLst/>
          </a:prstGeom>
          <a:blipFill>
            <a:blip r:embed="rId2" cstate="email">
              <a:extLst>
                <a:ext uri="{28A0092B-C50C-407E-A947-70E740481C1C}">
                  <a14:useLocalDpi xmlns:a14="http://schemas.microsoft.com/office/drawing/2010/main"/>
                </a:ext>
              </a:extLst>
            </a:blip>
            <a:stretch>
              <a:fillRect/>
            </a:stretch>
          </a:blipFill>
        </p:spPr>
        <p:txBody>
          <a:bodyPr wrap="square" lIns="0" tIns="0" rIns="0" bIns="0" rtlCol="0"/>
          <a:lstStyle/>
          <a:p>
            <a:endParaRPr sz="1588"/>
          </a:p>
        </p:txBody>
      </p:sp>
      <p:sp>
        <p:nvSpPr>
          <p:cNvPr id="3" name="object 3"/>
          <p:cNvSpPr/>
          <p:nvPr/>
        </p:nvSpPr>
        <p:spPr>
          <a:xfrm>
            <a:off x="4751294" y="1187824"/>
            <a:ext cx="5569324" cy="851647"/>
          </a:xfrm>
          <a:prstGeom prst="rect">
            <a:avLst/>
          </a:prstGeom>
          <a:blipFill>
            <a:blip r:embed="rId3" cstate="email">
              <a:extLst>
                <a:ext uri="{28A0092B-C50C-407E-A947-70E740481C1C}">
                  <a14:useLocalDpi xmlns:a14="http://schemas.microsoft.com/office/drawing/2010/main"/>
                </a:ext>
              </a:extLst>
            </a:blip>
            <a:stretch>
              <a:fillRect/>
            </a:stretch>
          </a:blipFill>
        </p:spPr>
        <p:txBody>
          <a:bodyPr wrap="square" lIns="0" tIns="0" rIns="0" bIns="0" rtlCol="0"/>
          <a:lstStyle/>
          <a:p>
            <a:endParaRPr sz="1588"/>
          </a:p>
        </p:txBody>
      </p:sp>
      <p:sp>
        <p:nvSpPr>
          <p:cNvPr id="4" name="object 4"/>
          <p:cNvSpPr/>
          <p:nvPr/>
        </p:nvSpPr>
        <p:spPr>
          <a:xfrm>
            <a:off x="6443383" y="302559"/>
            <a:ext cx="2095501" cy="874060"/>
          </a:xfrm>
          <a:prstGeom prst="rect">
            <a:avLst/>
          </a:prstGeom>
          <a:blipFill>
            <a:blip r:embed="rId4" cstate="email">
              <a:extLst>
                <a:ext uri="{28A0092B-C50C-407E-A947-70E740481C1C}">
                  <a14:useLocalDpi xmlns:a14="http://schemas.microsoft.com/office/drawing/2010/main"/>
                </a:ext>
              </a:extLst>
            </a:blip>
            <a:stretch>
              <a:fillRect/>
            </a:stretch>
          </a:blipFill>
        </p:spPr>
        <p:txBody>
          <a:bodyPr wrap="square" lIns="0" tIns="0" rIns="0" bIns="0" rtlCol="0"/>
          <a:lstStyle/>
          <a:p>
            <a:endParaRPr sz="1588"/>
          </a:p>
        </p:txBody>
      </p:sp>
      <p:sp>
        <p:nvSpPr>
          <p:cNvPr id="5" name="object 5"/>
          <p:cNvSpPr/>
          <p:nvPr/>
        </p:nvSpPr>
        <p:spPr>
          <a:xfrm>
            <a:off x="1804146" y="2185147"/>
            <a:ext cx="8594912" cy="2633382"/>
          </a:xfrm>
          <a:prstGeom prst="rect">
            <a:avLst/>
          </a:prstGeom>
          <a:blipFill>
            <a:blip r:embed="rId5" cstate="email">
              <a:extLst>
                <a:ext uri="{28A0092B-C50C-407E-A947-70E740481C1C}">
                  <a14:useLocalDpi xmlns:a14="http://schemas.microsoft.com/office/drawing/2010/main"/>
                </a:ext>
              </a:extLst>
            </a:blip>
            <a:stretch>
              <a:fillRect/>
            </a:stretch>
          </a:blipFill>
        </p:spPr>
        <p:txBody>
          <a:bodyPr wrap="square" lIns="0" tIns="0" rIns="0" bIns="0" rtlCol="0"/>
          <a:lstStyle/>
          <a:p>
            <a:endParaRPr sz="1588"/>
          </a:p>
        </p:txBody>
      </p:sp>
      <p:sp>
        <p:nvSpPr>
          <p:cNvPr id="6" name="object 6"/>
          <p:cNvSpPr txBox="1"/>
          <p:nvPr/>
        </p:nvSpPr>
        <p:spPr>
          <a:xfrm>
            <a:off x="2023184" y="5040406"/>
            <a:ext cx="7866529" cy="1399679"/>
          </a:xfrm>
          <a:prstGeom prst="rect">
            <a:avLst/>
          </a:prstGeom>
        </p:spPr>
        <p:txBody>
          <a:bodyPr vert="horz" wrap="square" lIns="0" tIns="0" rIns="0" bIns="0" rtlCol="0">
            <a:spAutoFit/>
          </a:bodyPr>
          <a:lstStyle/>
          <a:p>
            <a:pPr marL="336194" marR="4483" indent="-324988">
              <a:lnSpc>
                <a:spcPct val="100899"/>
              </a:lnSpc>
              <a:buFont typeface="Arial"/>
              <a:buChar char="•"/>
              <a:tabLst>
                <a:tab pos="335634" algn="l"/>
                <a:tab pos="336194" algn="l"/>
              </a:tabLst>
            </a:pPr>
            <a:r>
              <a:rPr sz="1677" dirty="0">
                <a:latin typeface="Myriad Pro"/>
                <a:cs typeface="Myriad Pro"/>
              </a:rPr>
              <a:t>A </a:t>
            </a:r>
            <a:r>
              <a:rPr sz="1677" spc="-26" dirty="0">
                <a:latin typeface="Myriad Pro"/>
                <a:cs typeface="Myriad Pro"/>
              </a:rPr>
              <a:t>toolbox </a:t>
            </a:r>
            <a:r>
              <a:rPr sz="1677" spc="-4" dirty="0">
                <a:latin typeface="Myriad Pro"/>
                <a:cs typeface="Myriad Pro"/>
              </a:rPr>
              <a:t>for </a:t>
            </a:r>
            <a:r>
              <a:rPr sz="1677" spc="4" dirty="0">
                <a:latin typeface="Myriad Pro"/>
                <a:cs typeface="Myriad Pro"/>
              </a:rPr>
              <a:t>(source-space) </a:t>
            </a:r>
            <a:r>
              <a:rPr sz="1677" spc="-4" dirty="0">
                <a:latin typeface="Myriad Pro"/>
                <a:cs typeface="Myriad Pro"/>
              </a:rPr>
              <a:t>electrophysiological </a:t>
            </a:r>
            <a:r>
              <a:rPr sz="1677" spc="-13" dirty="0">
                <a:latin typeface="Myriad Pro"/>
                <a:cs typeface="Myriad Pro"/>
              </a:rPr>
              <a:t>information flow </a:t>
            </a:r>
            <a:r>
              <a:rPr sz="1677" spc="9" dirty="0">
                <a:latin typeface="Myriad Pro"/>
                <a:cs typeface="Myriad Pro"/>
              </a:rPr>
              <a:t>and </a:t>
            </a:r>
            <a:r>
              <a:rPr sz="1677" spc="-13" dirty="0">
                <a:latin typeface="Myriad Pro"/>
                <a:cs typeface="Myriad Pro"/>
              </a:rPr>
              <a:t>causality  </a:t>
            </a:r>
            <a:r>
              <a:rPr sz="1677" spc="-4" dirty="0">
                <a:latin typeface="Myriad Pro"/>
                <a:cs typeface="Myriad Pro"/>
              </a:rPr>
              <a:t>analysis </a:t>
            </a:r>
            <a:r>
              <a:rPr sz="1677" dirty="0">
                <a:latin typeface="Myriad Pro"/>
                <a:cs typeface="Myriad Pro"/>
              </a:rPr>
              <a:t>(single- </a:t>
            </a:r>
            <a:r>
              <a:rPr sz="1677" spc="-22" dirty="0">
                <a:latin typeface="Myriad Pro"/>
                <a:cs typeface="Myriad Pro"/>
              </a:rPr>
              <a:t>or </a:t>
            </a:r>
            <a:r>
              <a:rPr sz="1677" spc="-4" dirty="0">
                <a:latin typeface="Myriad Pro"/>
                <a:cs typeface="Myriad Pro"/>
              </a:rPr>
              <a:t>multi-subject) </a:t>
            </a:r>
            <a:r>
              <a:rPr sz="1677" dirty="0">
                <a:latin typeface="Myriad Pro"/>
                <a:cs typeface="Myriad Pro"/>
              </a:rPr>
              <a:t>integrated </a:t>
            </a:r>
            <a:r>
              <a:rPr sz="1677" spc="-9" dirty="0">
                <a:latin typeface="Myriad Pro"/>
                <a:cs typeface="Myriad Pro"/>
              </a:rPr>
              <a:t>into </a:t>
            </a:r>
            <a:r>
              <a:rPr sz="1677" spc="-13" dirty="0">
                <a:latin typeface="Myriad Pro"/>
                <a:cs typeface="Myriad Pro"/>
              </a:rPr>
              <a:t>EEGLAB</a:t>
            </a:r>
            <a:endParaRPr sz="1677" dirty="0">
              <a:latin typeface="Myriad Pro"/>
              <a:cs typeface="Myriad Pro"/>
            </a:endParaRPr>
          </a:p>
          <a:p>
            <a:pPr marL="336194" indent="-324988">
              <a:spcBef>
                <a:spcPts val="459"/>
              </a:spcBef>
              <a:buFont typeface="Arial"/>
              <a:buChar char="•"/>
              <a:tabLst>
                <a:tab pos="335634" algn="l"/>
                <a:tab pos="336194" algn="l"/>
              </a:tabLst>
            </a:pPr>
            <a:r>
              <a:rPr sz="1677" dirty="0">
                <a:latin typeface="Myriad Pro"/>
                <a:cs typeface="Myriad Pro"/>
              </a:rPr>
              <a:t>Emphasis </a:t>
            </a:r>
            <a:r>
              <a:rPr sz="1677" spc="-22" dirty="0">
                <a:latin typeface="Myriad Pro"/>
                <a:cs typeface="Myriad Pro"/>
              </a:rPr>
              <a:t>on </a:t>
            </a:r>
            <a:r>
              <a:rPr sz="1677" dirty="0">
                <a:latin typeface="Myriad Pro"/>
                <a:cs typeface="Myriad Pro"/>
              </a:rPr>
              <a:t>vector </a:t>
            </a:r>
            <a:r>
              <a:rPr sz="1677" spc="-4" dirty="0">
                <a:latin typeface="Myriad Pro"/>
                <a:cs typeface="Myriad Pro"/>
              </a:rPr>
              <a:t>autoregression </a:t>
            </a:r>
            <a:r>
              <a:rPr sz="1677" spc="4" dirty="0">
                <a:latin typeface="Myriad Pro"/>
                <a:cs typeface="Myriad Pro"/>
              </a:rPr>
              <a:t>and </a:t>
            </a:r>
            <a:r>
              <a:rPr sz="1677" spc="9" dirty="0">
                <a:latin typeface="Myriad Pro"/>
                <a:cs typeface="Myriad Pro"/>
              </a:rPr>
              <a:t>time-frequency </a:t>
            </a:r>
            <a:r>
              <a:rPr sz="1677" spc="-13" dirty="0">
                <a:latin typeface="Myriad Pro"/>
                <a:cs typeface="Myriad Pro"/>
              </a:rPr>
              <a:t>domain</a:t>
            </a:r>
            <a:r>
              <a:rPr sz="1677" spc="146" dirty="0">
                <a:latin typeface="Myriad Pro"/>
                <a:cs typeface="Myriad Pro"/>
              </a:rPr>
              <a:t> </a:t>
            </a:r>
            <a:r>
              <a:rPr sz="1677" spc="4" dirty="0">
                <a:latin typeface="Myriad Pro"/>
                <a:cs typeface="Myriad Pro"/>
              </a:rPr>
              <a:t>approaches</a:t>
            </a:r>
            <a:endParaRPr sz="1677" dirty="0">
              <a:latin typeface="Myriad Pro"/>
              <a:cs typeface="Myriad Pro"/>
            </a:endParaRPr>
          </a:p>
          <a:p>
            <a:pPr marL="336194" marR="400632" indent="-324988">
              <a:lnSpc>
                <a:spcPct val="100899"/>
              </a:lnSpc>
              <a:spcBef>
                <a:spcPts val="441"/>
              </a:spcBef>
              <a:buFont typeface="Arial"/>
              <a:buChar char="•"/>
              <a:tabLst>
                <a:tab pos="335634" algn="l"/>
                <a:tab pos="336194" algn="l"/>
              </a:tabLst>
            </a:pPr>
            <a:r>
              <a:rPr sz="1677" spc="-9" dirty="0">
                <a:latin typeface="Myriad Pro"/>
                <a:cs typeface="Myriad Pro"/>
              </a:rPr>
              <a:t>Standard </a:t>
            </a:r>
            <a:r>
              <a:rPr sz="1677" spc="4" dirty="0">
                <a:latin typeface="Myriad Pro"/>
                <a:cs typeface="Myriad Pro"/>
              </a:rPr>
              <a:t>and novel </a:t>
            </a:r>
            <a:r>
              <a:rPr sz="1677" spc="-9" dirty="0">
                <a:latin typeface="Myriad Pro"/>
                <a:cs typeface="Myriad Pro"/>
              </a:rPr>
              <a:t>interactive </a:t>
            </a:r>
            <a:r>
              <a:rPr sz="1677" spc="-26" dirty="0">
                <a:latin typeface="Myriad Pro"/>
                <a:cs typeface="Myriad Pro"/>
              </a:rPr>
              <a:t>visualization </a:t>
            </a:r>
            <a:r>
              <a:rPr sz="1677" spc="4" dirty="0">
                <a:latin typeface="Myriad Pro"/>
                <a:cs typeface="Myriad Pro"/>
              </a:rPr>
              <a:t>methods </a:t>
            </a:r>
            <a:r>
              <a:rPr sz="1677" dirty="0">
                <a:latin typeface="Myriad Pro"/>
                <a:cs typeface="Myriad Pro"/>
              </a:rPr>
              <a:t>for </a:t>
            </a:r>
            <a:r>
              <a:rPr sz="1677" spc="-13" dirty="0">
                <a:latin typeface="Myriad Pro"/>
                <a:cs typeface="Myriad Pro"/>
              </a:rPr>
              <a:t>exploratory </a:t>
            </a:r>
            <a:r>
              <a:rPr sz="1677" spc="-4" dirty="0">
                <a:latin typeface="Myriad Pro"/>
                <a:cs typeface="Myriad Pro"/>
              </a:rPr>
              <a:t>analysis </a:t>
            </a:r>
            <a:r>
              <a:rPr sz="1677" spc="-22" dirty="0">
                <a:latin typeface="Myriad Pro"/>
                <a:cs typeface="Myriad Pro"/>
              </a:rPr>
              <a:t>of  </a:t>
            </a:r>
            <a:r>
              <a:rPr sz="1677" dirty="0">
                <a:latin typeface="Myriad Pro"/>
                <a:cs typeface="Myriad Pro"/>
              </a:rPr>
              <a:t>connectivity across </a:t>
            </a:r>
            <a:r>
              <a:rPr sz="1677" spc="-4" dirty="0">
                <a:latin typeface="Myriad Pro"/>
                <a:cs typeface="Myriad Pro"/>
              </a:rPr>
              <a:t>time, </a:t>
            </a:r>
            <a:r>
              <a:rPr sz="1677" spc="13" dirty="0">
                <a:latin typeface="Myriad Pro"/>
                <a:cs typeface="Myriad Pro"/>
              </a:rPr>
              <a:t>frequency, </a:t>
            </a:r>
            <a:r>
              <a:rPr sz="1677" spc="4" dirty="0">
                <a:latin typeface="Myriad Pro"/>
                <a:cs typeface="Myriad Pro"/>
              </a:rPr>
              <a:t>and </a:t>
            </a:r>
            <a:r>
              <a:rPr sz="1677" spc="-9" dirty="0">
                <a:latin typeface="Myriad Pro"/>
                <a:cs typeface="Myriad Pro"/>
              </a:rPr>
              <a:t>spatial</a:t>
            </a:r>
            <a:r>
              <a:rPr sz="1677" spc="247" dirty="0">
                <a:latin typeface="Myriad Pro"/>
                <a:cs typeface="Myriad Pro"/>
              </a:rPr>
              <a:t> </a:t>
            </a:r>
            <a:r>
              <a:rPr sz="1677" spc="-22" dirty="0">
                <a:latin typeface="Myriad Pro"/>
                <a:cs typeface="Myriad Pro"/>
              </a:rPr>
              <a:t>location</a:t>
            </a:r>
            <a:endParaRPr sz="1677" dirty="0">
              <a:latin typeface="Myriad Pro"/>
              <a:cs typeface="Myriad Pro"/>
            </a:endParaRPr>
          </a:p>
        </p:txBody>
      </p:sp>
    </p:spTree>
    <p:extLst>
      <p:ext uri="{BB962C8B-B14F-4D97-AF65-F5344CB8AC3E}">
        <p14:creationId xmlns:p14="http://schemas.microsoft.com/office/powerpoint/2010/main" val="68124477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Rectangle 100">
            <a:extLst>
              <a:ext uri="{FF2B5EF4-FFF2-40B4-BE49-F238E27FC236}">
                <a16:creationId xmlns:a16="http://schemas.microsoft.com/office/drawing/2014/main" id="{97CBA7BB-38F2-2F42-99FE-AD5CE54F896B}"/>
              </a:ext>
            </a:extLst>
          </p:cNvPr>
          <p:cNvSpPr/>
          <p:nvPr/>
        </p:nvSpPr>
        <p:spPr>
          <a:xfrm>
            <a:off x="2887113" y="1341692"/>
            <a:ext cx="6479605" cy="493437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bject 2"/>
          <p:cNvSpPr txBox="1">
            <a:spLocks noGrp="1"/>
          </p:cNvSpPr>
          <p:nvPr>
            <p:ph type="title"/>
          </p:nvPr>
        </p:nvSpPr>
        <p:spPr>
          <a:xfrm>
            <a:off x="2016723" y="275216"/>
            <a:ext cx="8158554" cy="461665"/>
          </a:xfrm>
          <a:prstGeom prst="rect">
            <a:avLst/>
          </a:prstGeom>
        </p:spPr>
        <p:txBody>
          <a:bodyPr vert="horz" wrap="square" lIns="0" tIns="0" rIns="0" bIns="0" rtlCol="0" anchor="t">
            <a:spAutoFit/>
          </a:bodyPr>
          <a:lstStyle/>
          <a:p>
            <a:pPr marL="1122329"/>
            <a:r>
              <a:rPr sz="3000" dirty="0">
                <a:solidFill>
                  <a:schemeClr val="tx1"/>
                </a:solidFill>
                <a:latin typeface="Myriad Pro"/>
                <a:cs typeface="Myriad Pro"/>
              </a:rPr>
              <a:t>Changed causal flow during reaching</a:t>
            </a:r>
          </a:p>
        </p:txBody>
      </p:sp>
      <p:sp>
        <p:nvSpPr>
          <p:cNvPr id="89" name="object 89"/>
          <p:cNvSpPr txBox="1">
            <a:spLocks noGrp="1"/>
          </p:cNvSpPr>
          <p:nvPr>
            <p:ph idx="1"/>
          </p:nvPr>
        </p:nvSpPr>
        <p:spPr>
          <a:xfrm>
            <a:off x="2631982" y="1811399"/>
            <a:ext cx="7894007" cy="4385881"/>
          </a:xfrm>
          <a:prstGeom prst="rect">
            <a:avLst/>
          </a:prstGeom>
        </p:spPr>
        <p:txBody>
          <a:bodyPr vert="horz" wrap="square" lIns="0" tIns="0" rIns="0" bIns="0" rtlCol="0">
            <a:spAutoFit/>
          </a:bodyPr>
          <a:lstStyle/>
          <a:p>
            <a:pPr marL="661182"/>
            <a:endParaRPr dirty="0"/>
          </a:p>
          <a:p>
            <a:pPr marL="661182"/>
            <a:endParaRPr dirty="0"/>
          </a:p>
          <a:p>
            <a:pPr marL="661182">
              <a:spcBef>
                <a:spcPts val="44"/>
              </a:spcBef>
            </a:pPr>
            <a:endParaRPr sz="1147" dirty="0">
              <a:latin typeface="Times New Roman"/>
              <a:cs typeface="Times New Roman"/>
            </a:endParaRPr>
          </a:p>
          <a:p>
            <a:pPr marL="686397"/>
            <a:r>
              <a:rPr dirty="0"/>
              <a:t>c</a:t>
            </a:r>
          </a:p>
          <a:p>
            <a:pPr marL="661182"/>
            <a:endParaRPr dirty="0"/>
          </a:p>
          <a:p>
            <a:pPr marL="661182" marR="615796" algn="ctr">
              <a:spcBef>
                <a:spcPts val="1103"/>
              </a:spcBef>
            </a:pPr>
            <a:r>
              <a:rPr dirty="0"/>
              <a:t>a</a:t>
            </a:r>
          </a:p>
          <a:p>
            <a:pPr marL="661182"/>
            <a:endParaRPr dirty="0"/>
          </a:p>
          <a:p>
            <a:pPr marL="661182">
              <a:spcBef>
                <a:spcPts val="13"/>
              </a:spcBef>
            </a:pPr>
            <a:endParaRPr sz="1324" dirty="0">
              <a:latin typeface="Times New Roman"/>
              <a:cs typeface="Times New Roman"/>
            </a:endParaRPr>
          </a:p>
          <a:p>
            <a:pPr marL="2379696"/>
            <a:r>
              <a:rPr dirty="0"/>
              <a:t>a</a:t>
            </a:r>
          </a:p>
          <a:p>
            <a:pPr marL="661182"/>
            <a:endParaRPr dirty="0"/>
          </a:p>
          <a:p>
            <a:pPr marL="661182">
              <a:spcBef>
                <a:spcPts val="31"/>
              </a:spcBef>
            </a:pPr>
            <a:endParaRPr sz="1279" dirty="0">
              <a:latin typeface="Times New Roman"/>
              <a:cs typeface="Times New Roman"/>
            </a:endParaRPr>
          </a:p>
          <a:p>
            <a:pPr marL="686397">
              <a:tabLst>
                <a:tab pos="2379696" algn="l"/>
                <a:tab pos="3193286" algn="l"/>
              </a:tabLst>
            </a:pPr>
            <a:r>
              <a:rPr dirty="0"/>
              <a:t>d	b	b</a:t>
            </a:r>
          </a:p>
        </p:txBody>
      </p:sp>
      <p:sp>
        <p:nvSpPr>
          <p:cNvPr id="3" name="object 3"/>
          <p:cNvSpPr/>
          <p:nvPr/>
        </p:nvSpPr>
        <p:spPr>
          <a:xfrm>
            <a:off x="3505289" y="1917733"/>
            <a:ext cx="5817619" cy="4378331"/>
          </a:xfrm>
          <a:prstGeom prst="rect">
            <a:avLst/>
          </a:prstGeom>
          <a:blipFill>
            <a:blip r:embed="rId2" cstate="screen">
              <a:extLst>
                <a:ext uri="{28A0092B-C50C-407E-A947-70E740481C1C}">
                  <a14:useLocalDpi xmlns:a14="http://schemas.microsoft.com/office/drawing/2010/main"/>
                </a:ext>
              </a:extLst>
            </a:blip>
            <a:stretch>
              <a:fillRect/>
            </a:stretch>
          </a:blipFill>
        </p:spPr>
        <p:txBody>
          <a:bodyPr wrap="square" lIns="0" tIns="0" rIns="0" bIns="0" rtlCol="0"/>
          <a:lstStyle/>
          <a:p>
            <a:endParaRPr sz="1588"/>
          </a:p>
        </p:txBody>
      </p:sp>
      <p:sp>
        <p:nvSpPr>
          <p:cNvPr id="4" name="object 4"/>
          <p:cNvSpPr/>
          <p:nvPr/>
        </p:nvSpPr>
        <p:spPr>
          <a:xfrm>
            <a:off x="3532886" y="5686638"/>
            <a:ext cx="777688" cy="589429"/>
          </a:xfrm>
          <a:custGeom>
            <a:avLst/>
            <a:gdLst/>
            <a:ahLst/>
            <a:cxnLst/>
            <a:rect l="l" t="t" r="r" b="b"/>
            <a:pathLst>
              <a:path w="881380" h="668020">
                <a:moveTo>
                  <a:pt x="880822" y="667437"/>
                </a:moveTo>
                <a:lnTo>
                  <a:pt x="0" y="667437"/>
                </a:lnTo>
                <a:lnTo>
                  <a:pt x="0" y="0"/>
                </a:lnTo>
                <a:lnTo>
                  <a:pt x="880822" y="0"/>
                </a:lnTo>
                <a:lnTo>
                  <a:pt x="880822" y="667437"/>
                </a:lnTo>
                <a:close/>
              </a:path>
            </a:pathLst>
          </a:custGeom>
          <a:ln w="9816">
            <a:solidFill>
              <a:srgbClr val="000000"/>
            </a:solidFill>
          </a:ln>
        </p:spPr>
        <p:txBody>
          <a:bodyPr wrap="square" lIns="0" tIns="0" rIns="0" bIns="0" rtlCol="0"/>
          <a:lstStyle/>
          <a:p>
            <a:endParaRPr sz="1588"/>
          </a:p>
        </p:txBody>
      </p:sp>
      <p:sp>
        <p:nvSpPr>
          <p:cNvPr id="5" name="object 5"/>
          <p:cNvSpPr/>
          <p:nvPr/>
        </p:nvSpPr>
        <p:spPr>
          <a:xfrm>
            <a:off x="4366367" y="5686638"/>
            <a:ext cx="777688" cy="589429"/>
          </a:xfrm>
          <a:custGeom>
            <a:avLst/>
            <a:gdLst/>
            <a:ahLst/>
            <a:cxnLst/>
            <a:rect l="l" t="t" r="r" b="b"/>
            <a:pathLst>
              <a:path w="881379" h="668020">
                <a:moveTo>
                  <a:pt x="880822" y="667437"/>
                </a:moveTo>
                <a:lnTo>
                  <a:pt x="0" y="667437"/>
                </a:lnTo>
                <a:lnTo>
                  <a:pt x="0" y="0"/>
                </a:lnTo>
                <a:lnTo>
                  <a:pt x="880822" y="0"/>
                </a:lnTo>
                <a:lnTo>
                  <a:pt x="880822" y="667437"/>
                </a:lnTo>
                <a:close/>
              </a:path>
            </a:pathLst>
          </a:custGeom>
          <a:ln w="9816">
            <a:solidFill>
              <a:srgbClr val="000000"/>
            </a:solidFill>
          </a:ln>
        </p:spPr>
        <p:txBody>
          <a:bodyPr wrap="square" lIns="0" tIns="0" rIns="0" bIns="0" rtlCol="0"/>
          <a:lstStyle/>
          <a:p>
            <a:endParaRPr sz="1588"/>
          </a:p>
        </p:txBody>
      </p:sp>
      <p:sp>
        <p:nvSpPr>
          <p:cNvPr id="6" name="object 6"/>
          <p:cNvSpPr/>
          <p:nvPr/>
        </p:nvSpPr>
        <p:spPr>
          <a:xfrm>
            <a:off x="5199849" y="5686638"/>
            <a:ext cx="777688" cy="589429"/>
          </a:xfrm>
          <a:custGeom>
            <a:avLst/>
            <a:gdLst/>
            <a:ahLst/>
            <a:cxnLst/>
            <a:rect l="l" t="t" r="r" b="b"/>
            <a:pathLst>
              <a:path w="881379" h="668020">
                <a:moveTo>
                  <a:pt x="880822" y="667437"/>
                </a:moveTo>
                <a:lnTo>
                  <a:pt x="0" y="667437"/>
                </a:lnTo>
                <a:lnTo>
                  <a:pt x="0" y="0"/>
                </a:lnTo>
                <a:lnTo>
                  <a:pt x="880822" y="0"/>
                </a:lnTo>
                <a:lnTo>
                  <a:pt x="880822" y="667437"/>
                </a:lnTo>
                <a:close/>
              </a:path>
            </a:pathLst>
          </a:custGeom>
          <a:ln w="9816">
            <a:solidFill>
              <a:srgbClr val="000000"/>
            </a:solidFill>
          </a:ln>
        </p:spPr>
        <p:txBody>
          <a:bodyPr wrap="square" lIns="0" tIns="0" rIns="0" bIns="0" rtlCol="0"/>
          <a:lstStyle/>
          <a:p>
            <a:endParaRPr sz="1588"/>
          </a:p>
        </p:txBody>
      </p:sp>
      <p:sp>
        <p:nvSpPr>
          <p:cNvPr id="7" name="object 7"/>
          <p:cNvSpPr/>
          <p:nvPr/>
        </p:nvSpPr>
        <p:spPr>
          <a:xfrm>
            <a:off x="6033330" y="5686638"/>
            <a:ext cx="777688" cy="589429"/>
          </a:xfrm>
          <a:custGeom>
            <a:avLst/>
            <a:gdLst/>
            <a:ahLst/>
            <a:cxnLst/>
            <a:rect l="l" t="t" r="r" b="b"/>
            <a:pathLst>
              <a:path w="881379" h="668020">
                <a:moveTo>
                  <a:pt x="880822" y="667437"/>
                </a:moveTo>
                <a:lnTo>
                  <a:pt x="0" y="667437"/>
                </a:lnTo>
                <a:lnTo>
                  <a:pt x="0" y="0"/>
                </a:lnTo>
                <a:lnTo>
                  <a:pt x="880822" y="0"/>
                </a:lnTo>
                <a:lnTo>
                  <a:pt x="880822" y="667437"/>
                </a:lnTo>
                <a:close/>
              </a:path>
            </a:pathLst>
          </a:custGeom>
          <a:ln w="9816">
            <a:solidFill>
              <a:srgbClr val="000000"/>
            </a:solidFill>
          </a:ln>
        </p:spPr>
        <p:txBody>
          <a:bodyPr wrap="square" lIns="0" tIns="0" rIns="0" bIns="0" rtlCol="0"/>
          <a:lstStyle/>
          <a:p>
            <a:endParaRPr sz="1588"/>
          </a:p>
        </p:txBody>
      </p:sp>
      <p:sp>
        <p:nvSpPr>
          <p:cNvPr id="8" name="object 8"/>
          <p:cNvSpPr/>
          <p:nvPr/>
        </p:nvSpPr>
        <p:spPr>
          <a:xfrm>
            <a:off x="6866812" y="5686638"/>
            <a:ext cx="777688" cy="589429"/>
          </a:xfrm>
          <a:custGeom>
            <a:avLst/>
            <a:gdLst/>
            <a:ahLst/>
            <a:cxnLst/>
            <a:rect l="l" t="t" r="r" b="b"/>
            <a:pathLst>
              <a:path w="881379" h="668020">
                <a:moveTo>
                  <a:pt x="880822" y="667437"/>
                </a:moveTo>
                <a:lnTo>
                  <a:pt x="0" y="667437"/>
                </a:lnTo>
                <a:lnTo>
                  <a:pt x="0" y="0"/>
                </a:lnTo>
                <a:lnTo>
                  <a:pt x="880822" y="0"/>
                </a:lnTo>
                <a:lnTo>
                  <a:pt x="880822" y="667437"/>
                </a:lnTo>
                <a:close/>
              </a:path>
            </a:pathLst>
          </a:custGeom>
          <a:ln w="9816">
            <a:solidFill>
              <a:srgbClr val="000000"/>
            </a:solidFill>
          </a:ln>
        </p:spPr>
        <p:txBody>
          <a:bodyPr wrap="square" lIns="0" tIns="0" rIns="0" bIns="0" rtlCol="0"/>
          <a:lstStyle/>
          <a:p>
            <a:endParaRPr sz="1588"/>
          </a:p>
        </p:txBody>
      </p:sp>
      <p:sp>
        <p:nvSpPr>
          <p:cNvPr id="9" name="object 9"/>
          <p:cNvSpPr/>
          <p:nvPr/>
        </p:nvSpPr>
        <p:spPr>
          <a:xfrm>
            <a:off x="7700293" y="5686638"/>
            <a:ext cx="777688" cy="589429"/>
          </a:xfrm>
          <a:custGeom>
            <a:avLst/>
            <a:gdLst/>
            <a:ahLst/>
            <a:cxnLst/>
            <a:rect l="l" t="t" r="r" b="b"/>
            <a:pathLst>
              <a:path w="881379" h="668020">
                <a:moveTo>
                  <a:pt x="880822" y="667437"/>
                </a:moveTo>
                <a:lnTo>
                  <a:pt x="0" y="667437"/>
                </a:lnTo>
                <a:lnTo>
                  <a:pt x="0" y="0"/>
                </a:lnTo>
                <a:lnTo>
                  <a:pt x="880822" y="0"/>
                </a:lnTo>
                <a:lnTo>
                  <a:pt x="880822" y="667437"/>
                </a:lnTo>
                <a:close/>
              </a:path>
            </a:pathLst>
          </a:custGeom>
          <a:ln w="9816">
            <a:solidFill>
              <a:srgbClr val="000000"/>
            </a:solidFill>
          </a:ln>
        </p:spPr>
        <p:txBody>
          <a:bodyPr wrap="square" lIns="0" tIns="0" rIns="0" bIns="0" rtlCol="0"/>
          <a:lstStyle/>
          <a:p>
            <a:endParaRPr sz="1588"/>
          </a:p>
        </p:txBody>
      </p:sp>
      <p:sp>
        <p:nvSpPr>
          <p:cNvPr id="10" name="object 10"/>
          <p:cNvSpPr/>
          <p:nvPr/>
        </p:nvSpPr>
        <p:spPr>
          <a:xfrm>
            <a:off x="8533758" y="5686638"/>
            <a:ext cx="777688" cy="589429"/>
          </a:xfrm>
          <a:custGeom>
            <a:avLst/>
            <a:gdLst/>
            <a:ahLst/>
            <a:cxnLst/>
            <a:rect l="l" t="t" r="r" b="b"/>
            <a:pathLst>
              <a:path w="881379" h="668020">
                <a:moveTo>
                  <a:pt x="880822" y="667437"/>
                </a:moveTo>
                <a:lnTo>
                  <a:pt x="0" y="667437"/>
                </a:lnTo>
                <a:lnTo>
                  <a:pt x="0" y="0"/>
                </a:lnTo>
                <a:lnTo>
                  <a:pt x="880822" y="0"/>
                </a:lnTo>
                <a:lnTo>
                  <a:pt x="880822" y="667437"/>
                </a:lnTo>
                <a:close/>
              </a:path>
            </a:pathLst>
          </a:custGeom>
          <a:ln w="9816">
            <a:solidFill>
              <a:srgbClr val="000000"/>
            </a:solidFill>
          </a:ln>
        </p:spPr>
        <p:txBody>
          <a:bodyPr wrap="square" lIns="0" tIns="0" rIns="0" bIns="0" rtlCol="0"/>
          <a:lstStyle/>
          <a:p>
            <a:endParaRPr sz="1588"/>
          </a:p>
        </p:txBody>
      </p:sp>
      <p:sp>
        <p:nvSpPr>
          <p:cNvPr id="11" name="object 11"/>
          <p:cNvSpPr/>
          <p:nvPr/>
        </p:nvSpPr>
        <p:spPr>
          <a:xfrm>
            <a:off x="3532886" y="5062659"/>
            <a:ext cx="777688" cy="589429"/>
          </a:xfrm>
          <a:custGeom>
            <a:avLst/>
            <a:gdLst/>
            <a:ahLst/>
            <a:cxnLst/>
            <a:rect l="l" t="t" r="r" b="b"/>
            <a:pathLst>
              <a:path w="881380" h="668020">
                <a:moveTo>
                  <a:pt x="880822" y="667438"/>
                </a:moveTo>
                <a:lnTo>
                  <a:pt x="0" y="667438"/>
                </a:lnTo>
                <a:lnTo>
                  <a:pt x="0" y="0"/>
                </a:lnTo>
                <a:lnTo>
                  <a:pt x="880822" y="0"/>
                </a:lnTo>
                <a:lnTo>
                  <a:pt x="880822" y="667438"/>
                </a:lnTo>
                <a:close/>
              </a:path>
            </a:pathLst>
          </a:custGeom>
          <a:ln w="9816">
            <a:solidFill>
              <a:srgbClr val="000000"/>
            </a:solidFill>
          </a:ln>
        </p:spPr>
        <p:txBody>
          <a:bodyPr wrap="square" lIns="0" tIns="0" rIns="0" bIns="0" rtlCol="0"/>
          <a:lstStyle/>
          <a:p>
            <a:endParaRPr sz="1588"/>
          </a:p>
        </p:txBody>
      </p:sp>
      <p:sp>
        <p:nvSpPr>
          <p:cNvPr id="12" name="object 12"/>
          <p:cNvSpPr/>
          <p:nvPr/>
        </p:nvSpPr>
        <p:spPr>
          <a:xfrm>
            <a:off x="4366367" y="5062659"/>
            <a:ext cx="777688" cy="589429"/>
          </a:xfrm>
          <a:custGeom>
            <a:avLst/>
            <a:gdLst/>
            <a:ahLst/>
            <a:cxnLst/>
            <a:rect l="l" t="t" r="r" b="b"/>
            <a:pathLst>
              <a:path w="881379" h="668020">
                <a:moveTo>
                  <a:pt x="880822" y="667438"/>
                </a:moveTo>
                <a:lnTo>
                  <a:pt x="0" y="667438"/>
                </a:lnTo>
                <a:lnTo>
                  <a:pt x="0" y="0"/>
                </a:lnTo>
                <a:lnTo>
                  <a:pt x="880822" y="0"/>
                </a:lnTo>
                <a:lnTo>
                  <a:pt x="880822" y="667438"/>
                </a:lnTo>
                <a:close/>
              </a:path>
            </a:pathLst>
          </a:custGeom>
          <a:ln w="9816">
            <a:solidFill>
              <a:srgbClr val="000000"/>
            </a:solidFill>
          </a:ln>
        </p:spPr>
        <p:txBody>
          <a:bodyPr wrap="square" lIns="0" tIns="0" rIns="0" bIns="0" rtlCol="0"/>
          <a:lstStyle/>
          <a:p>
            <a:endParaRPr sz="1588"/>
          </a:p>
        </p:txBody>
      </p:sp>
      <p:sp>
        <p:nvSpPr>
          <p:cNvPr id="13" name="object 13"/>
          <p:cNvSpPr/>
          <p:nvPr/>
        </p:nvSpPr>
        <p:spPr>
          <a:xfrm>
            <a:off x="5199849" y="5062659"/>
            <a:ext cx="777688" cy="589429"/>
          </a:xfrm>
          <a:custGeom>
            <a:avLst/>
            <a:gdLst/>
            <a:ahLst/>
            <a:cxnLst/>
            <a:rect l="l" t="t" r="r" b="b"/>
            <a:pathLst>
              <a:path w="881379" h="668020">
                <a:moveTo>
                  <a:pt x="880822" y="667438"/>
                </a:moveTo>
                <a:lnTo>
                  <a:pt x="0" y="667438"/>
                </a:lnTo>
                <a:lnTo>
                  <a:pt x="0" y="0"/>
                </a:lnTo>
                <a:lnTo>
                  <a:pt x="880822" y="0"/>
                </a:lnTo>
                <a:lnTo>
                  <a:pt x="880822" y="667438"/>
                </a:lnTo>
                <a:close/>
              </a:path>
            </a:pathLst>
          </a:custGeom>
          <a:ln w="9816">
            <a:solidFill>
              <a:srgbClr val="000000"/>
            </a:solidFill>
          </a:ln>
        </p:spPr>
        <p:txBody>
          <a:bodyPr wrap="square" lIns="0" tIns="0" rIns="0" bIns="0" rtlCol="0"/>
          <a:lstStyle/>
          <a:p>
            <a:endParaRPr sz="1588"/>
          </a:p>
        </p:txBody>
      </p:sp>
      <p:sp>
        <p:nvSpPr>
          <p:cNvPr id="14" name="object 14"/>
          <p:cNvSpPr/>
          <p:nvPr/>
        </p:nvSpPr>
        <p:spPr>
          <a:xfrm>
            <a:off x="6033330" y="5062659"/>
            <a:ext cx="777688" cy="589429"/>
          </a:xfrm>
          <a:custGeom>
            <a:avLst/>
            <a:gdLst/>
            <a:ahLst/>
            <a:cxnLst/>
            <a:rect l="l" t="t" r="r" b="b"/>
            <a:pathLst>
              <a:path w="881379" h="668020">
                <a:moveTo>
                  <a:pt x="880822" y="667438"/>
                </a:moveTo>
                <a:lnTo>
                  <a:pt x="0" y="667438"/>
                </a:lnTo>
                <a:lnTo>
                  <a:pt x="0" y="0"/>
                </a:lnTo>
                <a:lnTo>
                  <a:pt x="880822" y="0"/>
                </a:lnTo>
                <a:lnTo>
                  <a:pt x="880822" y="667438"/>
                </a:lnTo>
                <a:close/>
              </a:path>
            </a:pathLst>
          </a:custGeom>
          <a:ln w="9816">
            <a:solidFill>
              <a:srgbClr val="000000"/>
            </a:solidFill>
          </a:ln>
        </p:spPr>
        <p:txBody>
          <a:bodyPr wrap="square" lIns="0" tIns="0" rIns="0" bIns="0" rtlCol="0"/>
          <a:lstStyle/>
          <a:p>
            <a:endParaRPr sz="1588"/>
          </a:p>
        </p:txBody>
      </p:sp>
      <p:sp>
        <p:nvSpPr>
          <p:cNvPr id="15" name="object 15"/>
          <p:cNvSpPr/>
          <p:nvPr/>
        </p:nvSpPr>
        <p:spPr>
          <a:xfrm>
            <a:off x="6866812" y="5062659"/>
            <a:ext cx="777688" cy="589429"/>
          </a:xfrm>
          <a:custGeom>
            <a:avLst/>
            <a:gdLst/>
            <a:ahLst/>
            <a:cxnLst/>
            <a:rect l="l" t="t" r="r" b="b"/>
            <a:pathLst>
              <a:path w="881379" h="668020">
                <a:moveTo>
                  <a:pt x="880822" y="667438"/>
                </a:moveTo>
                <a:lnTo>
                  <a:pt x="0" y="667438"/>
                </a:lnTo>
                <a:lnTo>
                  <a:pt x="0" y="0"/>
                </a:lnTo>
                <a:lnTo>
                  <a:pt x="880822" y="0"/>
                </a:lnTo>
                <a:lnTo>
                  <a:pt x="880822" y="667438"/>
                </a:lnTo>
                <a:close/>
              </a:path>
            </a:pathLst>
          </a:custGeom>
          <a:ln w="9816">
            <a:solidFill>
              <a:srgbClr val="000000"/>
            </a:solidFill>
          </a:ln>
        </p:spPr>
        <p:txBody>
          <a:bodyPr wrap="square" lIns="0" tIns="0" rIns="0" bIns="0" rtlCol="0"/>
          <a:lstStyle/>
          <a:p>
            <a:endParaRPr sz="1588"/>
          </a:p>
        </p:txBody>
      </p:sp>
      <p:sp>
        <p:nvSpPr>
          <p:cNvPr id="16" name="object 16"/>
          <p:cNvSpPr/>
          <p:nvPr/>
        </p:nvSpPr>
        <p:spPr>
          <a:xfrm>
            <a:off x="7700293" y="5062659"/>
            <a:ext cx="777688" cy="589429"/>
          </a:xfrm>
          <a:custGeom>
            <a:avLst/>
            <a:gdLst/>
            <a:ahLst/>
            <a:cxnLst/>
            <a:rect l="l" t="t" r="r" b="b"/>
            <a:pathLst>
              <a:path w="881379" h="668020">
                <a:moveTo>
                  <a:pt x="880822" y="667438"/>
                </a:moveTo>
                <a:lnTo>
                  <a:pt x="0" y="667438"/>
                </a:lnTo>
                <a:lnTo>
                  <a:pt x="0" y="0"/>
                </a:lnTo>
                <a:lnTo>
                  <a:pt x="880822" y="0"/>
                </a:lnTo>
                <a:lnTo>
                  <a:pt x="880822" y="667438"/>
                </a:lnTo>
                <a:close/>
              </a:path>
            </a:pathLst>
          </a:custGeom>
          <a:ln w="9816">
            <a:solidFill>
              <a:srgbClr val="000000"/>
            </a:solidFill>
          </a:ln>
        </p:spPr>
        <p:txBody>
          <a:bodyPr wrap="square" lIns="0" tIns="0" rIns="0" bIns="0" rtlCol="0"/>
          <a:lstStyle/>
          <a:p>
            <a:endParaRPr sz="1588"/>
          </a:p>
        </p:txBody>
      </p:sp>
      <p:sp>
        <p:nvSpPr>
          <p:cNvPr id="17" name="object 17"/>
          <p:cNvSpPr/>
          <p:nvPr/>
        </p:nvSpPr>
        <p:spPr>
          <a:xfrm>
            <a:off x="8533758" y="5062659"/>
            <a:ext cx="777688" cy="589429"/>
          </a:xfrm>
          <a:custGeom>
            <a:avLst/>
            <a:gdLst/>
            <a:ahLst/>
            <a:cxnLst/>
            <a:rect l="l" t="t" r="r" b="b"/>
            <a:pathLst>
              <a:path w="881379" h="668020">
                <a:moveTo>
                  <a:pt x="880822" y="667438"/>
                </a:moveTo>
                <a:lnTo>
                  <a:pt x="0" y="667438"/>
                </a:lnTo>
                <a:lnTo>
                  <a:pt x="0" y="0"/>
                </a:lnTo>
                <a:lnTo>
                  <a:pt x="880822" y="0"/>
                </a:lnTo>
                <a:lnTo>
                  <a:pt x="880822" y="667438"/>
                </a:lnTo>
                <a:close/>
              </a:path>
            </a:pathLst>
          </a:custGeom>
          <a:ln w="9816">
            <a:solidFill>
              <a:srgbClr val="000000"/>
            </a:solidFill>
          </a:ln>
        </p:spPr>
        <p:txBody>
          <a:bodyPr wrap="square" lIns="0" tIns="0" rIns="0" bIns="0" rtlCol="0"/>
          <a:lstStyle/>
          <a:p>
            <a:endParaRPr sz="1588"/>
          </a:p>
        </p:txBody>
      </p:sp>
      <p:sp>
        <p:nvSpPr>
          <p:cNvPr id="18" name="object 18"/>
          <p:cNvSpPr/>
          <p:nvPr/>
        </p:nvSpPr>
        <p:spPr>
          <a:xfrm>
            <a:off x="3532886" y="4438697"/>
            <a:ext cx="777688" cy="589429"/>
          </a:xfrm>
          <a:custGeom>
            <a:avLst/>
            <a:gdLst/>
            <a:ahLst/>
            <a:cxnLst/>
            <a:rect l="l" t="t" r="r" b="b"/>
            <a:pathLst>
              <a:path w="881380" h="668020">
                <a:moveTo>
                  <a:pt x="880822" y="667437"/>
                </a:moveTo>
                <a:lnTo>
                  <a:pt x="0" y="667437"/>
                </a:lnTo>
                <a:lnTo>
                  <a:pt x="0" y="0"/>
                </a:lnTo>
                <a:lnTo>
                  <a:pt x="880822" y="0"/>
                </a:lnTo>
                <a:lnTo>
                  <a:pt x="880822" y="667437"/>
                </a:lnTo>
                <a:close/>
              </a:path>
            </a:pathLst>
          </a:custGeom>
          <a:ln w="9816">
            <a:solidFill>
              <a:srgbClr val="000000"/>
            </a:solidFill>
          </a:ln>
        </p:spPr>
        <p:txBody>
          <a:bodyPr wrap="square" lIns="0" tIns="0" rIns="0" bIns="0" rtlCol="0"/>
          <a:lstStyle/>
          <a:p>
            <a:endParaRPr sz="1588"/>
          </a:p>
        </p:txBody>
      </p:sp>
      <p:sp>
        <p:nvSpPr>
          <p:cNvPr id="19" name="object 19"/>
          <p:cNvSpPr/>
          <p:nvPr/>
        </p:nvSpPr>
        <p:spPr>
          <a:xfrm>
            <a:off x="4366367" y="4438697"/>
            <a:ext cx="777688" cy="589429"/>
          </a:xfrm>
          <a:custGeom>
            <a:avLst/>
            <a:gdLst/>
            <a:ahLst/>
            <a:cxnLst/>
            <a:rect l="l" t="t" r="r" b="b"/>
            <a:pathLst>
              <a:path w="881379" h="668020">
                <a:moveTo>
                  <a:pt x="880822" y="667437"/>
                </a:moveTo>
                <a:lnTo>
                  <a:pt x="0" y="667437"/>
                </a:lnTo>
                <a:lnTo>
                  <a:pt x="0" y="0"/>
                </a:lnTo>
                <a:lnTo>
                  <a:pt x="880822" y="0"/>
                </a:lnTo>
                <a:lnTo>
                  <a:pt x="880822" y="667437"/>
                </a:lnTo>
                <a:close/>
              </a:path>
            </a:pathLst>
          </a:custGeom>
          <a:ln w="9816">
            <a:solidFill>
              <a:srgbClr val="000000"/>
            </a:solidFill>
          </a:ln>
        </p:spPr>
        <p:txBody>
          <a:bodyPr wrap="square" lIns="0" tIns="0" rIns="0" bIns="0" rtlCol="0"/>
          <a:lstStyle/>
          <a:p>
            <a:endParaRPr sz="1588"/>
          </a:p>
        </p:txBody>
      </p:sp>
      <p:sp>
        <p:nvSpPr>
          <p:cNvPr id="20" name="object 20"/>
          <p:cNvSpPr/>
          <p:nvPr/>
        </p:nvSpPr>
        <p:spPr>
          <a:xfrm>
            <a:off x="5199849" y="4438697"/>
            <a:ext cx="777688" cy="589429"/>
          </a:xfrm>
          <a:custGeom>
            <a:avLst/>
            <a:gdLst/>
            <a:ahLst/>
            <a:cxnLst/>
            <a:rect l="l" t="t" r="r" b="b"/>
            <a:pathLst>
              <a:path w="881379" h="668020">
                <a:moveTo>
                  <a:pt x="880822" y="667437"/>
                </a:moveTo>
                <a:lnTo>
                  <a:pt x="0" y="667437"/>
                </a:lnTo>
                <a:lnTo>
                  <a:pt x="0" y="0"/>
                </a:lnTo>
                <a:lnTo>
                  <a:pt x="880822" y="0"/>
                </a:lnTo>
                <a:lnTo>
                  <a:pt x="880822" y="667437"/>
                </a:lnTo>
                <a:close/>
              </a:path>
            </a:pathLst>
          </a:custGeom>
          <a:ln w="9816">
            <a:solidFill>
              <a:srgbClr val="000000"/>
            </a:solidFill>
          </a:ln>
        </p:spPr>
        <p:txBody>
          <a:bodyPr wrap="square" lIns="0" tIns="0" rIns="0" bIns="0" rtlCol="0"/>
          <a:lstStyle/>
          <a:p>
            <a:endParaRPr sz="1588"/>
          </a:p>
        </p:txBody>
      </p:sp>
      <p:sp>
        <p:nvSpPr>
          <p:cNvPr id="21" name="object 21"/>
          <p:cNvSpPr/>
          <p:nvPr/>
        </p:nvSpPr>
        <p:spPr>
          <a:xfrm>
            <a:off x="6033330" y="4438697"/>
            <a:ext cx="777688" cy="589429"/>
          </a:xfrm>
          <a:custGeom>
            <a:avLst/>
            <a:gdLst/>
            <a:ahLst/>
            <a:cxnLst/>
            <a:rect l="l" t="t" r="r" b="b"/>
            <a:pathLst>
              <a:path w="881379" h="668020">
                <a:moveTo>
                  <a:pt x="880822" y="667437"/>
                </a:moveTo>
                <a:lnTo>
                  <a:pt x="0" y="667437"/>
                </a:lnTo>
                <a:lnTo>
                  <a:pt x="0" y="0"/>
                </a:lnTo>
                <a:lnTo>
                  <a:pt x="880822" y="0"/>
                </a:lnTo>
                <a:lnTo>
                  <a:pt x="880822" y="667437"/>
                </a:lnTo>
                <a:close/>
              </a:path>
            </a:pathLst>
          </a:custGeom>
          <a:ln w="9816">
            <a:solidFill>
              <a:srgbClr val="000000"/>
            </a:solidFill>
          </a:ln>
        </p:spPr>
        <p:txBody>
          <a:bodyPr wrap="square" lIns="0" tIns="0" rIns="0" bIns="0" rtlCol="0"/>
          <a:lstStyle/>
          <a:p>
            <a:endParaRPr sz="1588"/>
          </a:p>
        </p:txBody>
      </p:sp>
      <p:sp>
        <p:nvSpPr>
          <p:cNvPr id="22" name="object 22"/>
          <p:cNvSpPr/>
          <p:nvPr/>
        </p:nvSpPr>
        <p:spPr>
          <a:xfrm>
            <a:off x="6866812" y="4438697"/>
            <a:ext cx="777688" cy="589429"/>
          </a:xfrm>
          <a:custGeom>
            <a:avLst/>
            <a:gdLst/>
            <a:ahLst/>
            <a:cxnLst/>
            <a:rect l="l" t="t" r="r" b="b"/>
            <a:pathLst>
              <a:path w="881379" h="668020">
                <a:moveTo>
                  <a:pt x="880822" y="667437"/>
                </a:moveTo>
                <a:lnTo>
                  <a:pt x="0" y="667437"/>
                </a:lnTo>
                <a:lnTo>
                  <a:pt x="0" y="0"/>
                </a:lnTo>
                <a:lnTo>
                  <a:pt x="880822" y="0"/>
                </a:lnTo>
                <a:lnTo>
                  <a:pt x="880822" y="667437"/>
                </a:lnTo>
                <a:close/>
              </a:path>
            </a:pathLst>
          </a:custGeom>
          <a:ln w="9816">
            <a:solidFill>
              <a:srgbClr val="000000"/>
            </a:solidFill>
          </a:ln>
        </p:spPr>
        <p:txBody>
          <a:bodyPr wrap="square" lIns="0" tIns="0" rIns="0" bIns="0" rtlCol="0"/>
          <a:lstStyle/>
          <a:p>
            <a:endParaRPr sz="1588"/>
          </a:p>
        </p:txBody>
      </p:sp>
      <p:sp>
        <p:nvSpPr>
          <p:cNvPr id="23" name="object 23"/>
          <p:cNvSpPr/>
          <p:nvPr/>
        </p:nvSpPr>
        <p:spPr>
          <a:xfrm>
            <a:off x="7700293" y="4438697"/>
            <a:ext cx="777688" cy="589429"/>
          </a:xfrm>
          <a:custGeom>
            <a:avLst/>
            <a:gdLst/>
            <a:ahLst/>
            <a:cxnLst/>
            <a:rect l="l" t="t" r="r" b="b"/>
            <a:pathLst>
              <a:path w="881379" h="668020">
                <a:moveTo>
                  <a:pt x="880822" y="667437"/>
                </a:moveTo>
                <a:lnTo>
                  <a:pt x="0" y="667437"/>
                </a:lnTo>
                <a:lnTo>
                  <a:pt x="0" y="0"/>
                </a:lnTo>
                <a:lnTo>
                  <a:pt x="880822" y="0"/>
                </a:lnTo>
                <a:lnTo>
                  <a:pt x="880822" y="667437"/>
                </a:lnTo>
                <a:close/>
              </a:path>
            </a:pathLst>
          </a:custGeom>
          <a:ln w="9816">
            <a:solidFill>
              <a:srgbClr val="000000"/>
            </a:solidFill>
          </a:ln>
        </p:spPr>
        <p:txBody>
          <a:bodyPr wrap="square" lIns="0" tIns="0" rIns="0" bIns="0" rtlCol="0"/>
          <a:lstStyle/>
          <a:p>
            <a:endParaRPr sz="1588"/>
          </a:p>
        </p:txBody>
      </p:sp>
      <p:sp>
        <p:nvSpPr>
          <p:cNvPr id="24" name="object 24"/>
          <p:cNvSpPr/>
          <p:nvPr/>
        </p:nvSpPr>
        <p:spPr>
          <a:xfrm>
            <a:off x="8533758" y="4438697"/>
            <a:ext cx="777688" cy="589429"/>
          </a:xfrm>
          <a:custGeom>
            <a:avLst/>
            <a:gdLst/>
            <a:ahLst/>
            <a:cxnLst/>
            <a:rect l="l" t="t" r="r" b="b"/>
            <a:pathLst>
              <a:path w="881379" h="668020">
                <a:moveTo>
                  <a:pt x="880822" y="667437"/>
                </a:moveTo>
                <a:lnTo>
                  <a:pt x="0" y="667437"/>
                </a:lnTo>
                <a:lnTo>
                  <a:pt x="0" y="0"/>
                </a:lnTo>
                <a:lnTo>
                  <a:pt x="880822" y="0"/>
                </a:lnTo>
                <a:lnTo>
                  <a:pt x="880822" y="667437"/>
                </a:lnTo>
                <a:close/>
              </a:path>
            </a:pathLst>
          </a:custGeom>
          <a:ln w="9816">
            <a:solidFill>
              <a:srgbClr val="000000"/>
            </a:solidFill>
          </a:ln>
        </p:spPr>
        <p:txBody>
          <a:bodyPr wrap="square" lIns="0" tIns="0" rIns="0" bIns="0" rtlCol="0"/>
          <a:lstStyle/>
          <a:p>
            <a:endParaRPr sz="1588"/>
          </a:p>
        </p:txBody>
      </p:sp>
      <p:sp>
        <p:nvSpPr>
          <p:cNvPr id="25" name="object 25"/>
          <p:cNvSpPr/>
          <p:nvPr/>
        </p:nvSpPr>
        <p:spPr>
          <a:xfrm>
            <a:off x="3532886" y="3814719"/>
            <a:ext cx="777688" cy="589429"/>
          </a:xfrm>
          <a:custGeom>
            <a:avLst/>
            <a:gdLst/>
            <a:ahLst/>
            <a:cxnLst/>
            <a:rect l="l" t="t" r="r" b="b"/>
            <a:pathLst>
              <a:path w="881380" h="668020">
                <a:moveTo>
                  <a:pt x="880822" y="667437"/>
                </a:moveTo>
                <a:lnTo>
                  <a:pt x="0" y="667437"/>
                </a:lnTo>
                <a:lnTo>
                  <a:pt x="0" y="0"/>
                </a:lnTo>
                <a:lnTo>
                  <a:pt x="880822" y="0"/>
                </a:lnTo>
                <a:lnTo>
                  <a:pt x="880822" y="667437"/>
                </a:lnTo>
                <a:close/>
              </a:path>
            </a:pathLst>
          </a:custGeom>
          <a:ln w="9816">
            <a:solidFill>
              <a:srgbClr val="000000"/>
            </a:solidFill>
          </a:ln>
        </p:spPr>
        <p:txBody>
          <a:bodyPr wrap="square" lIns="0" tIns="0" rIns="0" bIns="0" rtlCol="0"/>
          <a:lstStyle/>
          <a:p>
            <a:endParaRPr sz="1588"/>
          </a:p>
        </p:txBody>
      </p:sp>
      <p:sp>
        <p:nvSpPr>
          <p:cNvPr id="26" name="object 26"/>
          <p:cNvSpPr/>
          <p:nvPr/>
        </p:nvSpPr>
        <p:spPr>
          <a:xfrm>
            <a:off x="4366367" y="3814719"/>
            <a:ext cx="777688" cy="589429"/>
          </a:xfrm>
          <a:custGeom>
            <a:avLst/>
            <a:gdLst/>
            <a:ahLst/>
            <a:cxnLst/>
            <a:rect l="l" t="t" r="r" b="b"/>
            <a:pathLst>
              <a:path w="881379" h="668020">
                <a:moveTo>
                  <a:pt x="880822" y="667437"/>
                </a:moveTo>
                <a:lnTo>
                  <a:pt x="0" y="667437"/>
                </a:lnTo>
                <a:lnTo>
                  <a:pt x="0" y="0"/>
                </a:lnTo>
                <a:lnTo>
                  <a:pt x="880822" y="0"/>
                </a:lnTo>
                <a:lnTo>
                  <a:pt x="880822" y="667437"/>
                </a:lnTo>
                <a:close/>
              </a:path>
            </a:pathLst>
          </a:custGeom>
          <a:ln w="9816">
            <a:solidFill>
              <a:srgbClr val="000000"/>
            </a:solidFill>
          </a:ln>
        </p:spPr>
        <p:txBody>
          <a:bodyPr wrap="square" lIns="0" tIns="0" rIns="0" bIns="0" rtlCol="0"/>
          <a:lstStyle/>
          <a:p>
            <a:endParaRPr sz="1588"/>
          </a:p>
        </p:txBody>
      </p:sp>
      <p:sp>
        <p:nvSpPr>
          <p:cNvPr id="27" name="object 27"/>
          <p:cNvSpPr/>
          <p:nvPr/>
        </p:nvSpPr>
        <p:spPr>
          <a:xfrm>
            <a:off x="5199849" y="3814719"/>
            <a:ext cx="777688" cy="589429"/>
          </a:xfrm>
          <a:custGeom>
            <a:avLst/>
            <a:gdLst/>
            <a:ahLst/>
            <a:cxnLst/>
            <a:rect l="l" t="t" r="r" b="b"/>
            <a:pathLst>
              <a:path w="881379" h="668020">
                <a:moveTo>
                  <a:pt x="880822" y="667437"/>
                </a:moveTo>
                <a:lnTo>
                  <a:pt x="0" y="667437"/>
                </a:lnTo>
                <a:lnTo>
                  <a:pt x="0" y="0"/>
                </a:lnTo>
                <a:lnTo>
                  <a:pt x="880822" y="0"/>
                </a:lnTo>
                <a:lnTo>
                  <a:pt x="880822" y="667437"/>
                </a:lnTo>
                <a:close/>
              </a:path>
            </a:pathLst>
          </a:custGeom>
          <a:ln w="9816">
            <a:solidFill>
              <a:srgbClr val="000000"/>
            </a:solidFill>
          </a:ln>
        </p:spPr>
        <p:txBody>
          <a:bodyPr wrap="square" lIns="0" tIns="0" rIns="0" bIns="0" rtlCol="0"/>
          <a:lstStyle/>
          <a:p>
            <a:endParaRPr sz="1588"/>
          </a:p>
        </p:txBody>
      </p:sp>
      <p:sp>
        <p:nvSpPr>
          <p:cNvPr id="28" name="object 28"/>
          <p:cNvSpPr/>
          <p:nvPr/>
        </p:nvSpPr>
        <p:spPr>
          <a:xfrm>
            <a:off x="6033330" y="3814719"/>
            <a:ext cx="777688" cy="589429"/>
          </a:xfrm>
          <a:custGeom>
            <a:avLst/>
            <a:gdLst/>
            <a:ahLst/>
            <a:cxnLst/>
            <a:rect l="l" t="t" r="r" b="b"/>
            <a:pathLst>
              <a:path w="881379" h="668020">
                <a:moveTo>
                  <a:pt x="880822" y="667437"/>
                </a:moveTo>
                <a:lnTo>
                  <a:pt x="0" y="667437"/>
                </a:lnTo>
                <a:lnTo>
                  <a:pt x="0" y="0"/>
                </a:lnTo>
                <a:lnTo>
                  <a:pt x="880822" y="0"/>
                </a:lnTo>
                <a:lnTo>
                  <a:pt x="880822" y="667437"/>
                </a:lnTo>
                <a:close/>
              </a:path>
            </a:pathLst>
          </a:custGeom>
          <a:ln w="9816">
            <a:solidFill>
              <a:srgbClr val="000000"/>
            </a:solidFill>
          </a:ln>
        </p:spPr>
        <p:txBody>
          <a:bodyPr wrap="square" lIns="0" tIns="0" rIns="0" bIns="0" rtlCol="0"/>
          <a:lstStyle/>
          <a:p>
            <a:endParaRPr sz="1588"/>
          </a:p>
        </p:txBody>
      </p:sp>
      <p:sp>
        <p:nvSpPr>
          <p:cNvPr id="29" name="object 29"/>
          <p:cNvSpPr/>
          <p:nvPr/>
        </p:nvSpPr>
        <p:spPr>
          <a:xfrm>
            <a:off x="6866812" y="3814719"/>
            <a:ext cx="777688" cy="589429"/>
          </a:xfrm>
          <a:custGeom>
            <a:avLst/>
            <a:gdLst/>
            <a:ahLst/>
            <a:cxnLst/>
            <a:rect l="l" t="t" r="r" b="b"/>
            <a:pathLst>
              <a:path w="881379" h="668020">
                <a:moveTo>
                  <a:pt x="880822" y="667437"/>
                </a:moveTo>
                <a:lnTo>
                  <a:pt x="0" y="667437"/>
                </a:lnTo>
                <a:lnTo>
                  <a:pt x="0" y="0"/>
                </a:lnTo>
                <a:lnTo>
                  <a:pt x="880822" y="0"/>
                </a:lnTo>
                <a:lnTo>
                  <a:pt x="880822" y="667437"/>
                </a:lnTo>
                <a:close/>
              </a:path>
            </a:pathLst>
          </a:custGeom>
          <a:ln w="9816">
            <a:solidFill>
              <a:srgbClr val="000000"/>
            </a:solidFill>
          </a:ln>
        </p:spPr>
        <p:txBody>
          <a:bodyPr wrap="square" lIns="0" tIns="0" rIns="0" bIns="0" rtlCol="0"/>
          <a:lstStyle/>
          <a:p>
            <a:endParaRPr sz="1588"/>
          </a:p>
        </p:txBody>
      </p:sp>
      <p:sp>
        <p:nvSpPr>
          <p:cNvPr id="30" name="object 30"/>
          <p:cNvSpPr/>
          <p:nvPr/>
        </p:nvSpPr>
        <p:spPr>
          <a:xfrm>
            <a:off x="7700293" y="3814719"/>
            <a:ext cx="777688" cy="589429"/>
          </a:xfrm>
          <a:custGeom>
            <a:avLst/>
            <a:gdLst/>
            <a:ahLst/>
            <a:cxnLst/>
            <a:rect l="l" t="t" r="r" b="b"/>
            <a:pathLst>
              <a:path w="881379" h="668020">
                <a:moveTo>
                  <a:pt x="880822" y="667437"/>
                </a:moveTo>
                <a:lnTo>
                  <a:pt x="0" y="667437"/>
                </a:lnTo>
                <a:lnTo>
                  <a:pt x="0" y="0"/>
                </a:lnTo>
                <a:lnTo>
                  <a:pt x="880822" y="0"/>
                </a:lnTo>
                <a:lnTo>
                  <a:pt x="880822" y="667437"/>
                </a:lnTo>
                <a:close/>
              </a:path>
            </a:pathLst>
          </a:custGeom>
          <a:ln w="9816">
            <a:solidFill>
              <a:srgbClr val="000000"/>
            </a:solidFill>
          </a:ln>
        </p:spPr>
        <p:txBody>
          <a:bodyPr wrap="square" lIns="0" tIns="0" rIns="0" bIns="0" rtlCol="0"/>
          <a:lstStyle/>
          <a:p>
            <a:endParaRPr sz="1588"/>
          </a:p>
        </p:txBody>
      </p:sp>
      <p:sp>
        <p:nvSpPr>
          <p:cNvPr id="31" name="object 31"/>
          <p:cNvSpPr/>
          <p:nvPr/>
        </p:nvSpPr>
        <p:spPr>
          <a:xfrm>
            <a:off x="8533758" y="3814719"/>
            <a:ext cx="777688" cy="589429"/>
          </a:xfrm>
          <a:custGeom>
            <a:avLst/>
            <a:gdLst/>
            <a:ahLst/>
            <a:cxnLst/>
            <a:rect l="l" t="t" r="r" b="b"/>
            <a:pathLst>
              <a:path w="881379" h="668020">
                <a:moveTo>
                  <a:pt x="880822" y="667437"/>
                </a:moveTo>
                <a:lnTo>
                  <a:pt x="0" y="667437"/>
                </a:lnTo>
                <a:lnTo>
                  <a:pt x="0" y="0"/>
                </a:lnTo>
                <a:lnTo>
                  <a:pt x="880822" y="0"/>
                </a:lnTo>
                <a:lnTo>
                  <a:pt x="880822" y="667437"/>
                </a:lnTo>
                <a:close/>
              </a:path>
            </a:pathLst>
          </a:custGeom>
          <a:ln w="9816">
            <a:solidFill>
              <a:srgbClr val="000000"/>
            </a:solidFill>
          </a:ln>
        </p:spPr>
        <p:txBody>
          <a:bodyPr wrap="square" lIns="0" tIns="0" rIns="0" bIns="0" rtlCol="0"/>
          <a:lstStyle/>
          <a:p>
            <a:endParaRPr sz="1588"/>
          </a:p>
        </p:txBody>
      </p:sp>
      <p:sp>
        <p:nvSpPr>
          <p:cNvPr id="32" name="object 32"/>
          <p:cNvSpPr/>
          <p:nvPr/>
        </p:nvSpPr>
        <p:spPr>
          <a:xfrm>
            <a:off x="3532886" y="3190740"/>
            <a:ext cx="777688" cy="589429"/>
          </a:xfrm>
          <a:custGeom>
            <a:avLst/>
            <a:gdLst/>
            <a:ahLst/>
            <a:cxnLst/>
            <a:rect l="l" t="t" r="r" b="b"/>
            <a:pathLst>
              <a:path w="881380" h="668020">
                <a:moveTo>
                  <a:pt x="880822" y="667437"/>
                </a:moveTo>
                <a:lnTo>
                  <a:pt x="0" y="667437"/>
                </a:lnTo>
                <a:lnTo>
                  <a:pt x="0" y="0"/>
                </a:lnTo>
                <a:lnTo>
                  <a:pt x="880822" y="0"/>
                </a:lnTo>
                <a:lnTo>
                  <a:pt x="880822" y="667437"/>
                </a:lnTo>
                <a:close/>
              </a:path>
            </a:pathLst>
          </a:custGeom>
          <a:ln w="9816">
            <a:solidFill>
              <a:srgbClr val="000000"/>
            </a:solidFill>
          </a:ln>
        </p:spPr>
        <p:txBody>
          <a:bodyPr wrap="square" lIns="0" tIns="0" rIns="0" bIns="0" rtlCol="0"/>
          <a:lstStyle/>
          <a:p>
            <a:endParaRPr sz="1588"/>
          </a:p>
        </p:txBody>
      </p:sp>
      <p:sp>
        <p:nvSpPr>
          <p:cNvPr id="33" name="object 33"/>
          <p:cNvSpPr/>
          <p:nvPr/>
        </p:nvSpPr>
        <p:spPr>
          <a:xfrm>
            <a:off x="4366367" y="3190740"/>
            <a:ext cx="777688" cy="589429"/>
          </a:xfrm>
          <a:custGeom>
            <a:avLst/>
            <a:gdLst/>
            <a:ahLst/>
            <a:cxnLst/>
            <a:rect l="l" t="t" r="r" b="b"/>
            <a:pathLst>
              <a:path w="881379" h="668020">
                <a:moveTo>
                  <a:pt x="880822" y="667437"/>
                </a:moveTo>
                <a:lnTo>
                  <a:pt x="0" y="667437"/>
                </a:lnTo>
                <a:lnTo>
                  <a:pt x="0" y="0"/>
                </a:lnTo>
                <a:lnTo>
                  <a:pt x="880822" y="0"/>
                </a:lnTo>
                <a:lnTo>
                  <a:pt x="880822" y="667437"/>
                </a:lnTo>
                <a:close/>
              </a:path>
            </a:pathLst>
          </a:custGeom>
          <a:ln w="9816">
            <a:solidFill>
              <a:srgbClr val="000000"/>
            </a:solidFill>
          </a:ln>
        </p:spPr>
        <p:txBody>
          <a:bodyPr wrap="square" lIns="0" tIns="0" rIns="0" bIns="0" rtlCol="0"/>
          <a:lstStyle/>
          <a:p>
            <a:endParaRPr sz="1588"/>
          </a:p>
        </p:txBody>
      </p:sp>
      <p:sp>
        <p:nvSpPr>
          <p:cNvPr id="34" name="object 34"/>
          <p:cNvSpPr/>
          <p:nvPr/>
        </p:nvSpPr>
        <p:spPr>
          <a:xfrm>
            <a:off x="5199849" y="3190740"/>
            <a:ext cx="777688" cy="589429"/>
          </a:xfrm>
          <a:custGeom>
            <a:avLst/>
            <a:gdLst/>
            <a:ahLst/>
            <a:cxnLst/>
            <a:rect l="l" t="t" r="r" b="b"/>
            <a:pathLst>
              <a:path w="881379" h="668020">
                <a:moveTo>
                  <a:pt x="880822" y="667437"/>
                </a:moveTo>
                <a:lnTo>
                  <a:pt x="0" y="667437"/>
                </a:lnTo>
                <a:lnTo>
                  <a:pt x="0" y="0"/>
                </a:lnTo>
                <a:lnTo>
                  <a:pt x="880822" y="0"/>
                </a:lnTo>
                <a:lnTo>
                  <a:pt x="880822" y="667437"/>
                </a:lnTo>
                <a:close/>
              </a:path>
            </a:pathLst>
          </a:custGeom>
          <a:ln w="9816">
            <a:solidFill>
              <a:srgbClr val="000000"/>
            </a:solidFill>
          </a:ln>
        </p:spPr>
        <p:txBody>
          <a:bodyPr wrap="square" lIns="0" tIns="0" rIns="0" bIns="0" rtlCol="0"/>
          <a:lstStyle/>
          <a:p>
            <a:endParaRPr sz="1588"/>
          </a:p>
        </p:txBody>
      </p:sp>
      <p:sp>
        <p:nvSpPr>
          <p:cNvPr id="35" name="object 35"/>
          <p:cNvSpPr/>
          <p:nvPr/>
        </p:nvSpPr>
        <p:spPr>
          <a:xfrm>
            <a:off x="6033330" y="3190740"/>
            <a:ext cx="777688" cy="589429"/>
          </a:xfrm>
          <a:custGeom>
            <a:avLst/>
            <a:gdLst/>
            <a:ahLst/>
            <a:cxnLst/>
            <a:rect l="l" t="t" r="r" b="b"/>
            <a:pathLst>
              <a:path w="881379" h="668020">
                <a:moveTo>
                  <a:pt x="880822" y="667437"/>
                </a:moveTo>
                <a:lnTo>
                  <a:pt x="0" y="667437"/>
                </a:lnTo>
                <a:lnTo>
                  <a:pt x="0" y="0"/>
                </a:lnTo>
                <a:lnTo>
                  <a:pt x="880822" y="0"/>
                </a:lnTo>
                <a:lnTo>
                  <a:pt x="880822" y="667437"/>
                </a:lnTo>
                <a:close/>
              </a:path>
            </a:pathLst>
          </a:custGeom>
          <a:ln w="9816">
            <a:solidFill>
              <a:srgbClr val="000000"/>
            </a:solidFill>
          </a:ln>
        </p:spPr>
        <p:txBody>
          <a:bodyPr wrap="square" lIns="0" tIns="0" rIns="0" bIns="0" rtlCol="0"/>
          <a:lstStyle/>
          <a:p>
            <a:endParaRPr sz="1588"/>
          </a:p>
        </p:txBody>
      </p:sp>
      <p:sp>
        <p:nvSpPr>
          <p:cNvPr id="36" name="object 36"/>
          <p:cNvSpPr/>
          <p:nvPr/>
        </p:nvSpPr>
        <p:spPr>
          <a:xfrm>
            <a:off x="6866812" y="3190740"/>
            <a:ext cx="777688" cy="589429"/>
          </a:xfrm>
          <a:custGeom>
            <a:avLst/>
            <a:gdLst/>
            <a:ahLst/>
            <a:cxnLst/>
            <a:rect l="l" t="t" r="r" b="b"/>
            <a:pathLst>
              <a:path w="881379" h="668020">
                <a:moveTo>
                  <a:pt x="880822" y="667437"/>
                </a:moveTo>
                <a:lnTo>
                  <a:pt x="0" y="667437"/>
                </a:lnTo>
                <a:lnTo>
                  <a:pt x="0" y="0"/>
                </a:lnTo>
                <a:lnTo>
                  <a:pt x="880822" y="0"/>
                </a:lnTo>
                <a:lnTo>
                  <a:pt x="880822" y="667437"/>
                </a:lnTo>
                <a:close/>
              </a:path>
            </a:pathLst>
          </a:custGeom>
          <a:ln w="9816">
            <a:solidFill>
              <a:srgbClr val="000000"/>
            </a:solidFill>
          </a:ln>
        </p:spPr>
        <p:txBody>
          <a:bodyPr wrap="square" lIns="0" tIns="0" rIns="0" bIns="0" rtlCol="0"/>
          <a:lstStyle/>
          <a:p>
            <a:endParaRPr sz="1588"/>
          </a:p>
        </p:txBody>
      </p:sp>
      <p:sp>
        <p:nvSpPr>
          <p:cNvPr id="37" name="object 37"/>
          <p:cNvSpPr/>
          <p:nvPr/>
        </p:nvSpPr>
        <p:spPr>
          <a:xfrm>
            <a:off x="7700293" y="3190740"/>
            <a:ext cx="777688" cy="589429"/>
          </a:xfrm>
          <a:custGeom>
            <a:avLst/>
            <a:gdLst/>
            <a:ahLst/>
            <a:cxnLst/>
            <a:rect l="l" t="t" r="r" b="b"/>
            <a:pathLst>
              <a:path w="881379" h="668020">
                <a:moveTo>
                  <a:pt x="880822" y="667437"/>
                </a:moveTo>
                <a:lnTo>
                  <a:pt x="0" y="667437"/>
                </a:lnTo>
                <a:lnTo>
                  <a:pt x="0" y="0"/>
                </a:lnTo>
                <a:lnTo>
                  <a:pt x="880822" y="0"/>
                </a:lnTo>
                <a:lnTo>
                  <a:pt x="880822" y="667437"/>
                </a:lnTo>
                <a:close/>
              </a:path>
            </a:pathLst>
          </a:custGeom>
          <a:ln w="9816">
            <a:solidFill>
              <a:srgbClr val="000000"/>
            </a:solidFill>
          </a:ln>
        </p:spPr>
        <p:txBody>
          <a:bodyPr wrap="square" lIns="0" tIns="0" rIns="0" bIns="0" rtlCol="0"/>
          <a:lstStyle/>
          <a:p>
            <a:endParaRPr sz="1588"/>
          </a:p>
        </p:txBody>
      </p:sp>
      <p:sp>
        <p:nvSpPr>
          <p:cNvPr id="38" name="object 38"/>
          <p:cNvSpPr/>
          <p:nvPr/>
        </p:nvSpPr>
        <p:spPr>
          <a:xfrm>
            <a:off x="8533758" y="3190740"/>
            <a:ext cx="777688" cy="589429"/>
          </a:xfrm>
          <a:custGeom>
            <a:avLst/>
            <a:gdLst/>
            <a:ahLst/>
            <a:cxnLst/>
            <a:rect l="l" t="t" r="r" b="b"/>
            <a:pathLst>
              <a:path w="881379" h="668020">
                <a:moveTo>
                  <a:pt x="880822" y="667437"/>
                </a:moveTo>
                <a:lnTo>
                  <a:pt x="0" y="667437"/>
                </a:lnTo>
                <a:lnTo>
                  <a:pt x="0" y="0"/>
                </a:lnTo>
                <a:lnTo>
                  <a:pt x="880822" y="0"/>
                </a:lnTo>
                <a:lnTo>
                  <a:pt x="880822" y="667437"/>
                </a:lnTo>
                <a:close/>
              </a:path>
            </a:pathLst>
          </a:custGeom>
          <a:ln w="9816">
            <a:solidFill>
              <a:srgbClr val="000000"/>
            </a:solidFill>
          </a:ln>
        </p:spPr>
        <p:txBody>
          <a:bodyPr wrap="square" lIns="0" tIns="0" rIns="0" bIns="0" rtlCol="0"/>
          <a:lstStyle/>
          <a:p>
            <a:endParaRPr sz="1588"/>
          </a:p>
        </p:txBody>
      </p:sp>
      <p:sp>
        <p:nvSpPr>
          <p:cNvPr id="39" name="object 39"/>
          <p:cNvSpPr/>
          <p:nvPr/>
        </p:nvSpPr>
        <p:spPr>
          <a:xfrm>
            <a:off x="3532886" y="2566761"/>
            <a:ext cx="777688" cy="589429"/>
          </a:xfrm>
          <a:custGeom>
            <a:avLst/>
            <a:gdLst/>
            <a:ahLst/>
            <a:cxnLst/>
            <a:rect l="l" t="t" r="r" b="b"/>
            <a:pathLst>
              <a:path w="881380" h="668020">
                <a:moveTo>
                  <a:pt x="880822" y="667437"/>
                </a:moveTo>
                <a:lnTo>
                  <a:pt x="0" y="667437"/>
                </a:lnTo>
                <a:lnTo>
                  <a:pt x="0" y="0"/>
                </a:lnTo>
                <a:lnTo>
                  <a:pt x="880822" y="0"/>
                </a:lnTo>
                <a:lnTo>
                  <a:pt x="880822" y="667437"/>
                </a:lnTo>
                <a:close/>
              </a:path>
            </a:pathLst>
          </a:custGeom>
          <a:ln w="9816">
            <a:solidFill>
              <a:srgbClr val="000000"/>
            </a:solidFill>
          </a:ln>
        </p:spPr>
        <p:txBody>
          <a:bodyPr wrap="square" lIns="0" tIns="0" rIns="0" bIns="0" rtlCol="0"/>
          <a:lstStyle/>
          <a:p>
            <a:endParaRPr sz="1588"/>
          </a:p>
        </p:txBody>
      </p:sp>
      <p:sp>
        <p:nvSpPr>
          <p:cNvPr id="40" name="object 40"/>
          <p:cNvSpPr/>
          <p:nvPr/>
        </p:nvSpPr>
        <p:spPr>
          <a:xfrm>
            <a:off x="4366367" y="2566761"/>
            <a:ext cx="777688" cy="589429"/>
          </a:xfrm>
          <a:custGeom>
            <a:avLst/>
            <a:gdLst/>
            <a:ahLst/>
            <a:cxnLst/>
            <a:rect l="l" t="t" r="r" b="b"/>
            <a:pathLst>
              <a:path w="881379" h="668020">
                <a:moveTo>
                  <a:pt x="880822" y="667437"/>
                </a:moveTo>
                <a:lnTo>
                  <a:pt x="0" y="667437"/>
                </a:lnTo>
                <a:lnTo>
                  <a:pt x="0" y="0"/>
                </a:lnTo>
                <a:lnTo>
                  <a:pt x="880822" y="0"/>
                </a:lnTo>
                <a:lnTo>
                  <a:pt x="880822" y="667437"/>
                </a:lnTo>
                <a:close/>
              </a:path>
            </a:pathLst>
          </a:custGeom>
          <a:ln w="9816">
            <a:solidFill>
              <a:srgbClr val="000000"/>
            </a:solidFill>
          </a:ln>
        </p:spPr>
        <p:txBody>
          <a:bodyPr wrap="square" lIns="0" tIns="0" rIns="0" bIns="0" rtlCol="0"/>
          <a:lstStyle/>
          <a:p>
            <a:endParaRPr sz="1588"/>
          </a:p>
        </p:txBody>
      </p:sp>
      <p:sp>
        <p:nvSpPr>
          <p:cNvPr id="41" name="object 41"/>
          <p:cNvSpPr/>
          <p:nvPr/>
        </p:nvSpPr>
        <p:spPr>
          <a:xfrm>
            <a:off x="5199849" y="2566761"/>
            <a:ext cx="777688" cy="589429"/>
          </a:xfrm>
          <a:custGeom>
            <a:avLst/>
            <a:gdLst/>
            <a:ahLst/>
            <a:cxnLst/>
            <a:rect l="l" t="t" r="r" b="b"/>
            <a:pathLst>
              <a:path w="881379" h="668020">
                <a:moveTo>
                  <a:pt x="880822" y="667437"/>
                </a:moveTo>
                <a:lnTo>
                  <a:pt x="0" y="667437"/>
                </a:lnTo>
                <a:lnTo>
                  <a:pt x="0" y="0"/>
                </a:lnTo>
                <a:lnTo>
                  <a:pt x="880822" y="0"/>
                </a:lnTo>
                <a:lnTo>
                  <a:pt x="880822" y="667437"/>
                </a:lnTo>
                <a:close/>
              </a:path>
            </a:pathLst>
          </a:custGeom>
          <a:ln w="9816">
            <a:solidFill>
              <a:srgbClr val="000000"/>
            </a:solidFill>
          </a:ln>
        </p:spPr>
        <p:txBody>
          <a:bodyPr wrap="square" lIns="0" tIns="0" rIns="0" bIns="0" rtlCol="0"/>
          <a:lstStyle/>
          <a:p>
            <a:endParaRPr sz="1588"/>
          </a:p>
        </p:txBody>
      </p:sp>
      <p:sp>
        <p:nvSpPr>
          <p:cNvPr id="42" name="object 42"/>
          <p:cNvSpPr/>
          <p:nvPr/>
        </p:nvSpPr>
        <p:spPr>
          <a:xfrm>
            <a:off x="6033330" y="2566761"/>
            <a:ext cx="777688" cy="589429"/>
          </a:xfrm>
          <a:custGeom>
            <a:avLst/>
            <a:gdLst/>
            <a:ahLst/>
            <a:cxnLst/>
            <a:rect l="l" t="t" r="r" b="b"/>
            <a:pathLst>
              <a:path w="881379" h="668020">
                <a:moveTo>
                  <a:pt x="880822" y="667437"/>
                </a:moveTo>
                <a:lnTo>
                  <a:pt x="0" y="667437"/>
                </a:lnTo>
                <a:lnTo>
                  <a:pt x="0" y="0"/>
                </a:lnTo>
                <a:lnTo>
                  <a:pt x="880822" y="0"/>
                </a:lnTo>
                <a:lnTo>
                  <a:pt x="880822" y="667437"/>
                </a:lnTo>
                <a:close/>
              </a:path>
            </a:pathLst>
          </a:custGeom>
          <a:ln w="9816">
            <a:solidFill>
              <a:srgbClr val="000000"/>
            </a:solidFill>
          </a:ln>
        </p:spPr>
        <p:txBody>
          <a:bodyPr wrap="square" lIns="0" tIns="0" rIns="0" bIns="0" rtlCol="0"/>
          <a:lstStyle/>
          <a:p>
            <a:endParaRPr sz="1588"/>
          </a:p>
        </p:txBody>
      </p:sp>
      <p:sp>
        <p:nvSpPr>
          <p:cNvPr id="43" name="object 43"/>
          <p:cNvSpPr/>
          <p:nvPr/>
        </p:nvSpPr>
        <p:spPr>
          <a:xfrm>
            <a:off x="6866812" y="2566761"/>
            <a:ext cx="777688" cy="589429"/>
          </a:xfrm>
          <a:custGeom>
            <a:avLst/>
            <a:gdLst/>
            <a:ahLst/>
            <a:cxnLst/>
            <a:rect l="l" t="t" r="r" b="b"/>
            <a:pathLst>
              <a:path w="881379" h="668020">
                <a:moveTo>
                  <a:pt x="880822" y="667437"/>
                </a:moveTo>
                <a:lnTo>
                  <a:pt x="0" y="667437"/>
                </a:lnTo>
                <a:lnTo>
                  <a:pt x="0" y="0"/>
                </a:lnTo>
                <a:lnTo>
                  <a:pt x="880822" y="0"/>
                </a:lnTo>
                <a:lnTo>
                  <a:pt x="880822" y="667437"/>
                </a:lnTo>
                <a:close/>
              </a:path>
            </a:pathLst>
          </a:custGeom>
          <a:ln w="9816">
            <a:solidFill>
              <a:srgbClr val="000000"/>
            </a:solidFill>
          </a:ln>
        </p:spPr>
        <p:txBody>
          <a:bodyPr wrap="square" lIns="0" tIns="0" rIns="0" bIns="0" rtlCol="0"/>
          <a:lstStyle/>
          <a:p>
            <a:endParaRPr sz="1588"/>
          </a:p>
        </p:txBody>
      </p:sp>
      <p:sp>
        <p:nvSpPr>
          <p:cNvPr id="44" name="object 44"/>
          <p:cNvSpPr/>
          <p:nvPr/>
        </p:nvSpPr>
        <p:spPr>
          <a:xfrm>
            <a:off x="7700293" y="2566761"/>
            <a:ext cx="777688" cy="589429"/>
          </a:xfrm>
          <a:custGeom>
            <a:avLst/>
            <a:gdLst/>
            <a:ahLst/>
            <a:cxnLst/>
            <a:rect l="l" t="t" r="r" b="b"/>
            <a:pathLst>
              <a:path w="881379" h="668020">
                <a:moveTo>
                  <a:pt x="880822" y="667437"/>
                </a:moveTo>
                <a:lnTo>
                  <a:pt x="0" y="667437"/>
                </a:lnTo>
                <a:lnTo>
                  <a:pt x="0" y="0"/>
                </a:lnTo>
                <a:lnTo>
                  <a:pt x="880822" y="0"/>
                </a:lnTo>
                <a:lnTo>
                  <a:pt x="880822" y="667437"/>
                </a:lnTo>
                <a:close/>
              </a:path>
            </a:pathLst>
          </a:custGeom>
          <a:ln w="9816">
            <a:solidFill>
              <a:srgbClr val="000000"/>
            </a:solidFill>
          </a:ln>
        </p:spPr>
        <p:txBody>
          <a:bodyPr wrap="square" lIns="0" tIns="0" rIns="0" bIns="0" rtlCol="0"/>
          <a:lstStyle/>
          <a:p>
            <a:endParaRPr sz="1588"/>
          </a:p>
        </p:txBody>
      </p:sp>
      <p:sp>
        <p:nvSpPr>
          <p:cNvPr id="45" name="object 45"/>
          <p:cNvSpPr/>
          <p:nvPr/>
        </p:nvSpPr>
        <p:spPr>
          <a:xfrm>
            <a:off x="8533758" y="2566761"/>
            <a:ext cx="777688" cy="589429"/>
          </a:xfrm>
          <a:custGeom>
            <a:avLst/>
            <a:gdLst/>
            <a:ahLst/>
            <a:cxnLst/>
            <a:rect l="l" t="t" r="r" b="b"/>
            <a:pathLst>
              <a:path w="881379" h="668020">
                <a:moveTo>
                  <a:pt x="880822" y="667437"/>
                </a:moveTo>
                <a:lnTo>
                  <a:pt x="0" y="667437"/>
                </a:lnTo>
                <a:lnTo>
                  <a:pt x="0" y="0"/>
                </a:lnTo>
                <a:lnTo>
                  <a:pt x="880822" y="0"/>
                </a:lnTo>
                <a:lnTo>
                  <a:pt x="880822" y="667437"/>
                </a:lnTo>
                <a:close/>
              </a:path>
            </a:pathLst>
          </a:custGeom>
          <a:ln w="9816">
            <a:solidFill>
              <a:srgbClr val="000000"/>
            </a:solidFill>
          </a:ln>
        </p:spPr>
        <p:txBody>
          <a:bodyPr wrap="square" lIns="0" tIns="0" rIns="0" bIns="0" rtlCol="0"/>
          <a:lstStyle/>
          <a:p>
            <a:endParaRPr sz="1588"/>
          </a:p>
        </p:txBody>
      </p:sp>
      <p:sp>
        <p:nvSpPr>
          <p:cNvPr id="46" name="object 46"/>
          <p:cNvSpPr/>
          <p:nvPr/>
        </p:nvSpPr>
        <p:spPr>
          <a:xfrm>
            <a:off x="3532886" y="1942783"/>
            <a:ext cx="777688" cy="589429"/>
          </a:xfrm>
          <a:custGeom>
            <a:avLst/>
            <a:gdLst/>
            <a:ahLst/>
            <a:cxnLst/>
            <a:rect l="l" t="t" r="r" b="b"/>
            <a:pathLst>
              <a:path w="881380" h="668019">
                <a:moveTo>
                  <a:pt x="880822" y="667437"/>
                </a:moveTo>
                <a:lnTo>
                  <a:pt x="0" y="667437"/>
                </a:lnTo>
                <a:lnTo>
                  <a:pt x="0" y="0"/>
                </a:lnTo>
                <a:lnTo>
                  <a:pt x="880822" y="0"/>
                </a:lnTo>
                <a:lnTo>
                  <a:pt x="880822" y="667437"/>
                </a:lnTo>
                <a:close/>
              </a:path>
            </a:pathLst>
          </a:custGeom>
          <a:ln w="9816">
            <a:solidFill>
              <a:srgbClr val="000000"/>
            </a:solidFill>
          </a:ln>
        </p:spPr>
        <p:txBody>
          <a:bodyPr wrap="square" lIns="0" tIns="0" rIns="0" bIns="0" rtlCol="0"/>
          <a:lstStyle/>
          <a:p>
            <a:endParaRPr sz="1588"/>
          </a:p>
        </p:txBody>
      </p:sp>
      <p:sp>
        <p:nvSpPr>
          <p:cNvPr id="47" name="object 47"/>
          <p:cNvSpPr/>
          <p:nvPr/>
        </p:nvSpPr>
        <p:spPr>
          <a:xfrm>
            <a:off x="4366367" y="1942783"/>
            <a:ext cx="777688" cy="589429"/>
          </a:xfrm>
          <a:custGeom>
            <a:avLst/>
            <a:gdLst/>
            <a:ahLst/>
            <a:cxnLst/>
            <a:rect l="l" t="t" r="r" b="b"/>
            <a:pathLst>
              <a:path w="881379" h="668019">
                <a:moveTo>
                  <a:pt x="880822" y="667437"/>
                </a:moveTo>
                <a:lnTo>
                  <a:pt x="0" y="667437"/>
                </a:lnTo>
                <a:lnTo>
                  <a:pt x="0" y="0"/>
                </a:lnTo>
                <a:lnTo>
                  <a:pt x="880822" y="0"/>
                </a:lnTo>
                <a:lnTo>
                  <a:pt x="880822" y="667437"/>
                </a:lnTo>
                <a:close/>
              </a:path>
            </a:pathLst>
          </a:custGeom>
          <a:ln w="9816">
            <a:solidFill>
              <a:srgbClr val="000000"/>
            </a:solidFill>
          </a:ln>
        </p:spPr>
        <p:txBody>
          <a:bodyPr wrap="square" lIns="0" tIns="0" rIns="0" bIns="0" rtlCol="0"/>
          <a:lstStyle/>
          <a:p>
            <a:endParaRPr sz="1588"/>
          </a:p>
        </p:txBody>
      </p:sp>
      <p:sp>
        <p:nvSpPr>
          <p:cNvPr id="48" name="object 48"/>
          <p:cNvSpPr/>
          <p:nvPr/>
        </p:nvSpPr>
        <p:spPr>
          <a:xfrm>
            <a:off x="5199849" y="1942783"/>
            <a:ext cx="777688" cy="589429"/>
          </a:xfrm>
          <a:custGeom>
            <a:avLst/>
            <a:gdLst/>
            <a:ahLst/>
            <a:cxnLst/>
            <a:rect l="l" t="t" r="r" b="b"/>
            <a:pathLst>
              <a:path w="881379" h="668019">
                <a:moveTo>
                  <a:pt x="880822" y="667437"/>
                </a:moveTo>
                <a:lnTo>
                  <a:pt x="0" y="667437"/>
                </a:lnTo>
                <a:lnTo>
                  <a:pt x="0" y="0"/>
                </a:lnTo>
                <a:lnTo>
                  <a:pt x="880822" y="0"/>
                </a:lnTo>
                <a:lnTo>
                  <a:pt x="880822" y="667437"/>
                </a:lnTo>
                <a:close/>
              </a:path>
            </a:pathLst>
          </a:custGeom>
          <a:ln w="9816">
            <a:solidFill>
              <a:srgbClr val="000000"/>
            </a:solidFill>
          </a:ln>
        </p:spPr>
        <p:txBody>
          <a:bodyPr wrap="square" lIns="0" tIns="0" rIns="0" bIns="0" rtlCol="0"/>
          <a:lstStyle/>
          <a:p>
            <a:endParaRPr sz="1588"/>
          </a:p>
        </p:txBody>
      </p:sp>
      <p:sp>
        <p:nvSpPr>
          <p:cNvPr id="49" name="object 49"/>
          <p:cNvSpPr/>
          <p:nvPr/>
        </p:nvSpPr>
        <p:spPr>
          <a:xfrm>
            <a:off x="6033330" y="1942783"/>
            <a:ext cx="777688" cy="589429"/>
          </a:xfrm>
          <a:custGeom>
            <a:avLst/>
            <a:gdLst/>
            <a:ahLst/>
            <a:cxnLst/>
            <a:rect l="l" t="t" r="r" b="b"/>
            <a:pathLst>
              <a:path w="881379" h="668019">
                <a:moveTo>
                  <a:pt x="880822" y="667437"/>
                </a:moveTo>
                <a:lnTo>
                  <a:pt x="0" y="667437"/>
                </a:lnTo>
                <a:lnTo>
                  <a:pt x="0" y="0"/>
                </a:lnTo>
                <a:lnTo>
                  <a:pt x="880822" y="0"/>
                </a:lnTo>
                <a:lnTo>
                  <a:pt x="880822" y="667437"/>
                </a:lnTo>
                <a:close/>
              </a:path>
            </a:pathLst>
          </a:custGeom>
          <a:ln w="9816">
            <a:solidFill>
              <a:srgbClr val="000000"/>
            </a:solidFill>
          </a:ln>
        </p:spPr>
        <p:txBody>
          <a:bodyPr wrap="square" lIns="0" tIns="0" rIns="0" bIns="0" rtlCol="0"/>
          <a:lstStyle/>
          <a:p>
            <a:endParaRPr sz="1588"/>
          </a:p>
        </p:txBody>
      </p:sp>
      <p:sp>
        <p:nvSpPr>
          <p:cNvPr id="50" name="object 50"/>
          <p:cNvSpPr/>
          <p:nvPr/>
        </p:nvSpPr>
        <p:spPr>
          <a:xfrm>
            <a:off x="6866812" y="1942783"/>
            <a:ext cx="777688" cy="589429"/>
          </a:xfrm>
          <a:custGeom>
            <a:avLst/>
            <a:gdLst/>
            <a:ahLst/>
            <a:cxnLst/>
            <a:rect l="l" t="t" r="r" b="b"/>
            <a:pathLst>
              <a:path w="881379" h="668019">
                <a:moveTo>
                  <a:pt x="880822" y="667437"/>
                </a:moveTo>
                <a:lnTo>
                  <a:pt x="0" y="667437"/>
                </a:lnTo>
                <a:lnTo>
                  <a:pt x="0" y="0"/>
                </a:lnTo>
                <a:lnTo>
                  <a:pt x="880822" y="0"/>
                </a:lnTo>
                <a:lnTo>
                  <a:pt x="880822" y="667437"/>
                </a:lnTo>
                <a:close/>
              </a:path>
            </a:pathLst>
          </a:custGeom>
          <a:ln w="9816">
            <a:solidFill>
              <a:srgbClr val="000000"/>
            </a:solidFill>
          </a:ln>
        </p:spPr>
        <p:txBody>
          <a:bodyPr wrap="square" lIns="0" tIns="0" rIns="0" bIns="0" rtlCol="0"/>
          <a:lstStyle/>
          <a:p>
            <a:endParaRPr sz="1588"/>
          </a:p>
        </p:txBody>
      </p:sp>
      <p:sp>
        <p:nvSpPr>
          <p:cNvPr id="51" name="object 51"/>
          <p:cNvSpPr/>
          <p:nvPr/>
        </p:nvSpPr>
        <p:spPr>
          <a:xfrm>
            <a:off x="7700293" y="1942783"/>
            <a:ext cx="777688" cy="589429"/>
          </a:xfrm>
          <a:custGeom>
            <a:avLst/>
            <a:gdLst/>
            <a:ahLst/>
            <a:cxnLst/>
            <a:rect l="l" t="t" r="r" b="b"/>
            <a:pathLst>
              <a:path w="881379" h="668019">
                <a:moveTo>
                  <a:pt x="880822" y="667437"/>
                </a:moveTo>
                <a:lnTo>
                  <a:pt x="0" y="667437"/>
                </a:lnTo>
                <a:lnTo>
                  <a:pt x="0" y="0"/>
                </a:lnTo>
                <a:lnTo>
                  <a:pt x="880822" y="0"/>
                </a:lnTo>
                <a:lnTo>
                  <a:pt x="880822" y="667437"/>
                </a:lnTo>
                <a:close/>
              </a:path>
            </a:pathLst>
          </a:custGeom>
          <a:ln w="9816">
            <a:solidFill>
              <a:srgbClr val="000000"/>
            </a:solidFill>
          </a:ln>
        </p:spPr>
        <p:txBody>
          <a:bodyPr wrap="square" lIns="0" tIns="0" rIns="0" bIns="0" rtlCol="0"/>
          <a:lstStyle/>
          <a:p>
            <a:endParaRPr sz="1588"/>
          </a:p>
        </p:txBody>
      </p:sp>
      <p:sp>
        <p:nvSpPr>
          <p:cNvPr id="52" name="object 52"/>
          <p:cNvSpPr/>
          <p:nvPr/>
        </p:nvSpPr>
        <p:spPr>
          <a:xfrm>
            <a:off x="8533758" y="1942783"/>
            <a:ext cx="777688" cy="589429"/>
          </a:xfrm>
          <a:custGeom>
            <a:avLst/>
            <a:gdLst/>
            <a:ahLst/>
            <a:cxnLst/>
            <a:rect l="l" t="t" r="r" b="b"/>
            <a:pathLst>
              <a:path w="881379" h="668019">
                <a:moveTo>
                  <a:pt x="880822" y="667437"/>
                </a:moveTo>
                <a:lnTo>
                  <a:pt x="0" y="667437"/>
                </a:lnTo>
                <a:lnTo>
                  <a:pt x="0" y="0"/>
                </a:lnTo>
                <a:lnTo>
                  <a:pt x="880822" y="0"/>
                </a:lnTo>
                <a:lnTo>
                  <a:pt x="880822" y="667437"/>
                </a:lnTo>
                <a:close/>
              </a:path>
            </a:pathLst>
          </a:custGeom>
          <a:ln w="9816">
            <a:solidFill>
              <a:srgbClr val="000000"/>
            </a:solidFill>
          </a:ln>
        </p:spPr>
        <p:txBody>
          <a:bodyPr wrap="square" lIns="0" tIns="0" rIns="0" bIns="0" rtlCol="0"/>
          <a:lstStyle/>
          <a:p>
            <a:endParaRPr sz="1588"/>
          </a:p>
        </p:txBody>
      </p:sp>
      <p:sp>
        <p:nvSpPr>
          <p:cNvPr id="53" name="object 53"/>
          <p:cNvSpPr/>
          <p:nvPr/>
        </p:nvSpPr>
        <p:spPr>
          <a:xfrm>
            <a:off x="3480620" y="1908032"/>
            <a:ext cx="845484" cy="633693"/>
          </a:xfrm>
          <a:custGeom>
            <a:avLst/>
            <a:gdLst/>
            <a:ahLst/>
            <a:cxnLst/>
            <a:rect l="l" t="t" r="r" b="b"/>
            <a:pathLst>
              <a:path w="958214" h="718185">
                <a:moveTo>
                  <a:pt x="957846" y="717914"/>
                </a:moveTo>
                <a:lnTo>
                  <a:pt x="0" y="717914"/>
                </a:lnTo>
                <a:lnTo>
                  <a:pt x="0" y="0"/>
                </a:lnTo>
                <a:lnTo>
                  <a:pt x="957846" y="0"/>
                </a:lnTo>
                <a:lnTo>
                  <a:pt x="957846" y="717914"/>
                </a:lnTo>
                <a:close/>
              </a:path>
            </a:pathLst>
          </a:custGeom>
          <a:solidFill>
            <a:srgbClr val="FFFFFF"/>
          </a:solidFill>
        </p:spPr>
        <p:txBody>
          <a:bodyPr wrap="square" lIns="0" tIns="0" rIns="0" bIns="0" rtlCol="0"/>
          <a:lstStyle/>
          <a:p>
            <a:endParaRPr sz="1588"/>
          </a:p>
        </p:txBody>
      </p:sp>
      <p:sp>
        <p:nvSpPr>
          <p:cNvPr id="54" name="object 54"/>
          <p:cNvSpPr/>
          <p:nvPr/>
        </p:nvSpPr>
        <p:spPr>
          <a:xfrm>
            <a:off x="4327858" y="2535250"/>
            <a:ext cx="845484" cy="633693"/>
          </a:xfrm>
          <a:custGeom>
            <a:avLst/>
            <a:gdLst/>
            <a:ahLst/>
            <a:cxnLst/>
            <a:rect l="l" t="t" r="r" b="b"/>
            <a:pathLst>
              <a:path w="958214" h="718185">
                <a:moveTo>
                  <a:pt x="957845" y="717915"/>
                </a:moveTo>
                <a:lnTo>
                  <a:pt x="0" y="717915"/>
                </a:lnTo>
                <a:lnTo>
                  <a:pt x="0" y="0"/>
                </a:lnTo>
                <a:lnTo>
                  <a:pt x="957845" y="0"/>
                </a:lnTo>
                <a:lnTo>
                  <a:pt x="957845" y="717915"/>
                </a:lnTo>
                <a:close/>
              </a:path>
            </a:pathLst>
          </a:custGeom>
          <a:solidFill>
            <a:srgbClr val="FFFFFF"/>
          </a:solidFill>
        </p:spPr>
        <p:txBody>
          <a:bodyPr wrap="square" lIns="0" tIns="0" rIns="0" bIns="0" rtlCol="0"/>
          <a:lstStyle/>
          <a:p>
            <a:endParaRPr sz="1588"/>
          </a:p>
        </p:txBody>
      </p:sp>
      <p:sp>
        <p:nvSpPr>
          <p:cNvPr id="55" name="object 55"/>
          <p:cNvSpPr/>
          <p:nvPr/>
        </p:nvSpPr>
        <p:spPr>
          <a:xfrm>
            <a:off x="5154322" y="3156232"/>
            <a:ext cx="845484" cy="633693"/>
          </a:xfrm>
          <a:custGeom>
            <a:avLst/>
            <a:gdLst/>
            <a:ahLst/>
            <a:cxnLst/>
            <a:rect l="l" t="t" r="r" b="b"/>
            <a:pathLst>
              <a:path w="958214" h="718185">
                <a:moveTo>
                  <a:pt x="957845" y="717915"/>
                </a:moveTo>
                <a:lnTo>
                  <a:pt x="0" y="717915"/>
                </a:lnTo>
                <a:lnTo>
                  <a:pt x="0" y="0"/>
                </a:lnTo>
                <a:lnTo>
                  <a:pt x="957845" y="0"/>
                </a:lnTo>
                <a:lnTo>
                  <a:pt x="957845" y="717915"/>
                </a:lnTo>
                <a:close/>
              </a:path>
            </a:pathLst>
          </a:custGeom>
          <a:solidFill>
            <a:srgbClr val="FFFFFF"/>
          </a:solidFill>
        </p:spPr>
        <p:txBody>
          <a:bodyPr wrap="square" lIns="0" tIns="0" rIns="0" bIns="0" rtlCol="0"/>
          <a:lstStyle/>
          <a:p>
            <a:endParaRPr sz="1588"/>
          </a:p>
        </p:txBody>
      </p:sp>
      <p:sp>
        <p:nvSpPr>
          <p:cNvPr id="56" name="object 56"/>
          <p:cNvSpPr/>
          <p:nvPr/>
        </p:nvSpPr>
        <p:spPr>
          <a:xfrm>
            <a:off x="5998267" y="3790656"/>
            <a:ext cx="845484" cy="633693"/>
          </a:xfrm>
          <a:custGeom>
            <a:avLst/>
            <a:gdLst/>
            <a:ahLst/>
            <a:cxnLst/>
            <a:rect l="l" t="t" r="r" b="b"/>
            <a:pathLst>
              <a:path w="958214" h="718185">
                <a:moveTo>
                  <a:pt x="957865" y="717915"/>
                </a:moveTo>
                <a:lnTo>
                  <a:pt x="0" y="717915"/>
                </a:lnTo>
                <a:lnTo>
                  <a:pt x="0" y="0"/>
                </a:lnTo>
                <a:lnTo>
                  <a:pt x="957865" y="0"/>
                </a:lnTo>
                <a:lnTo>
                  <a:pt x="957865" y="717915"/>
                </a:lnTo>
                <a:close/>
              </a:path>
            </a:pathLst>
          </a:custGeom>
          <a:solidFill>
            <a:srgbClr val="FFFFFF"/>
          </a:solidFill>
        </p:spPr>
        <p:txBody>
          <a:bodyPr wrap="square" lIns="0" tIns="0" rIns="0" bIns="0" rtlCol="0"/>
          <a:lstStyle/>
          <a:p>
            <a:endParaRPr sz="1588"/>
          </a:p>
        </p:txBody>
      </p:sp>
      <p:sp>
        <p:nvSpPr>
          <p:cNvPr id="57" name="object 57"/>
          <p:cNvSpPr/>
          <p:nvPr/>
        </p:nvSpPr>
        <p:spPr>
          <a:xfrm>
            <a:off x="6843409" y="4417875"/>
            <a:ext cx="845484" cy="633693"/>
          </a:xfrm>
          <a:custGeom>
            <a:avLst/>
            <a:gdLst/>
            <a:ahLst/>
            <a:cxnLst/>
            <a:rect l="l" t="t" r="r" b="b"/>
            <a:pathLst>
              <a:path w="958215" h="718185">
                <a:moveTo>
                  <a:pt x="957865" y="717914"/>
                </a:moveTo>
                <a:lnTo>
                  <a:pt x="0" y="717914"/>
                </a:lnTo>
                <a:lnTo>
                  <a:pt x="0" y="0"/>
                </a:lnTo>
                <a:lnTo>
                  <a:pt x="957865" y="0"/>
                </a:lnTo>
                <a:lnTo>
                  <a:pt x="957865" y="717914"/>
                </a:lnTo>
                <a:close/>
              </a:path>
            </a:pathLst>
          </a:custGeom>
          <a:solidFill>
            <a:srgbClr val="FFFFFF"/>
          </a:solidFill>
        </p:spPr>
        <p:txBody>
          <a:bodyPr wrap="square" lIns="0" tIns="0" rIns="0" bIns="0" rtlCol="0"/>
          <a:lstStyle/>
          <a:p>
            <a:endParaRPr sz="1588"/>
          </a:p>
        </p:txBody>
      </p:sp>
      <p:sp>
        <p:nvSpPr>
          <p:cNvPr id="58" name="object 58"/>
          <p:cNvSpPr/>
          <p:nvPr/>
        </p:nvSpPr>
        <p:spPr>
          <a:xfrm>
            <a:off x="7682314" y="5038857"/>
            <a:ext cx="845484" cy="633693"/>
          </a:xfrm>
          <a:custGeom>
            <a:avLst/>
            <a:gdLst/>
            <a:ahLst/>
            <a:cxnLst/>
            <a:rect l="l" t="t" r="r" b="b"/>
            <a:pathLst>
              <a:path w="958215" h="718185">
                <a:moveTo>
                  <a:pt x="957865" y="717914"/>
                </a:moveTo>
                <a:lnTo>
                  <a:pt x="0" y="717914"/>
                </a:lnTo>
                <a:lnTo>
                  <a:pt x="0" y="0"/>
                </a:lnTo>
                <a:lnTo>
                  <a:pt x="957865" y="0"/>
                </a:lnTo>
                <a:lnTo>
                  <a:pt x="957865" y="717914"/>
                </a:lnTo>
                <a:close/>
              </a:path>
            </a:pathLst>
          </a:custGeom>
          <a:solidFill>
            <a:srgbClr val="FFFFFF"/>
          </a:solidFill>
        </p:spPr>
        <p:txBody>
          <a:bodyPr wrap="square" lIns="0" tIns="0" rIns="0" bIns="0" rtlCol="0"/>
          <a:lstStyle/>
          <a:p>
            <a:endParaRPr sz="1588"/>
          </a:p>
        </p:txBody>
      </p:sp>
      <p:sp>
        <p:nvSpPr>
          <p:cNvPr id="59" name="object 59"/>
          <p:cNvSpPr/>
          <p:nvPr/>
        </p:nvSpPr>
        <p:spPr>
          <a:xfrm>
            <a:off x="8521234" y="5678549"/>
            <a:ext cx="845484" cy="633693"/>
          </a:xfrm>
          <a:custGeom>
            <a:avLst/>
            <a:gdLst/>
            <a:ahLst/>
            <a:cxnLst/>
            <a:rect l="l" t="t" r="r" b="b"/>
            <a:pathLst>
              <a:path w="958215" h="718184">
                <a:moveTo>
                  <a:pt x="957867" y="717914"/>
                </a:moveTo>
                <a:lnTo>
                  <a:pt x="0" y="717914"/>
                </a:lnTo>
                <a:lnTo>
                  <a:pt x="0" y="0"/>
                </a:lnTo>
                <a:lnTo>
                  <a:pt x="957867" y="0"/>
                </a:lnTo>
                <a:lnTo>
                  <a:pt x="957867" y="717914"/>
                </a:lnTo>
                <a:close/>
              </a:path>
            </a:pathLst>
          </a:custGeom>
          <a:solidFill>
            <a:srgbClr val="FFFFFF"/>
          </a:solidFill>
        </p:spPr>
        <p:txBody>
          <a:bodyPr wrap="square" lIns="0" tIns="0" rIns="0" bIns="0" rtlCol="0"/>
          <a:lstStyle/>
          <a:p>
            <a:endParaRPr sz="1588"/>
          </a:p>
        </p:txBody>
      </p:sp>
      <p:sp>
        <p:nvSpPr>
          <p:cNvPr id="60" name="object 60"/>
          <p:cNvSpPr/>
          <p:nvPr/>
        </p:nvSpPr>
        <p:spPr>
          <a:xfrm>
            <a:off x="3495594" y="1896417"/>
            <a:ext cx="5852120" cy="4395545"/>
          </a:xfrm>
          <a:prstGeom prst="rect">
            <a:avLst/>
          </a:prstGeom>
          <a:blipFill>
            <a:blip r:embed="rId3" cstate="screen">
              <a:extLst>
                <a:ext uri="{28A0092B-C50C-407E-A947-70E740481C1C}">
                  <a14:useLocalDpi xmlns:a14="http://schemas.microsoft.com/office/drawing/2010/main"/>
                </a:ext>
              </a:extLst>
            </a:blip>
            <a:stretch>
              <a:fillRect/>
            </a:stretch>
          </a:blipFill>
        </p:spPr>
        <p:txBody>
          <a:bodyPr wrap="square" lIns="0" tIns="0" rIns="0" bIns="0" rtlCol="0"/>
          <a:lstStyle/>
          <a:p>
            <a:endParaRPr sz="1588"/>
          </a:p>
        </p:txBody>
      </p:sp>
      <p:sp>
        <p:nvSpPr>
          <p:cNvPr id="61" name="object 61"/>
          <p:cNvSpPr/>
          <p:nvPr/>
        </p:nvSpPr>
        <p:spPr>
          <a:xfrm>
            <a:off x="2887113" y="1931706"/>
            <a:ext cx="578733" cy="4362042"/>
          </a:xfrm>
          <a:prstGeom prst="rect">
            <a:avLst/>
          </a:prstGeom>
          <a:blipFill>
            <a:blip r:embed="rId4" cstate="screen">
              <a:extLst>
                <a:ext uri="{28A0092B-C50C-407E-A947-70E740481C1C}">
                  <a14:useLocalDpi xmlns:a14="http://schemas.microsoft.com/office/drawing/2010/main"/>
                </a:ext>
              </a:extLst>
            </a:blip>
            <a:stretch>
              <a:fillRect/>
            </a:stretch>
          </a:blipFill>
        </p:spPr>
        <p:txBody>
          <a:bodyPr wrap="square" lIns="0" tIns="0" rIns="0" bIns="0" rtlCol="0"/>
          <a:lstStyle/>
          <a:p>
            <a:endParaRPr sz="1588"/>
          </a:p>
        </p:txBody>
      </p:sp>
      <p:sp>
        <p:nvSpPr>
          <p:cNvPr id="62" name="object 62"/>
          <p:cNvSpPr/>
          <p:nvPr/>
        </p:nvSpPr>
        <p:spPr>
          <a:xfrm>
            <a:off x="3663976" y="1350611"/>
            <a:ext cx="5537372" cy="548502"/>
          </a:xfrm>
          <a:prstGeom prst="rect">
            <a:avLst/>
          </a:prstGeom>
          <a:blipFill>
            <a:blip r:embed="rId5" cstate="screen">
              <a:extLst>
                <a:ext uri="{28A0092B-C50C-407E-A947-70E740481C1C}">
                  <a14:useLocalDpi xmlns:a14="http://schemas.microsoft.com/office/drawing/2010/main"/>
                </a:ext>
              </a:extLst>
            </a:blip>
            <a:stretch>
              <a:fillRect/>
            </a:stretch>
          </a:blipFill>
        </p:spPr>
        <p:txBody>
          <a:bodyPr wrap="square" lIns="0" tIns="0" rIns="0" bIns="0" rtlCol="0"/>
          <a:lstStyle/>
          <a:p>
            <a:endParaRPr sz="1588"/>
          </a:p>
        </p:txBody>
      </p:sp>
      <p:sp>
        <p:nvSpPr>
          <p:cNvPr id="63" name="object 63"/>
          <p:cNvSpPr txBox="1"/>
          <p:nvPr/>
        </p:nvSpPr>
        <p:spPr>
          <a:xfrm>
            <a:off x="2809192" y="1053793"/>
            <a:ext cx="736787" cy="291939"/>
          </a:xfrm>
          <a:prstGeom prst="rect">
            <a:avLst/>
          </a:prstGeom>
        </p:spPr>
        <p:txBody>
          <a:bodyPr vert="horz" wrap="square" lIns="0" tIns="0" rIns="0" bIns="0" rtlCol="0">
            <a:spAutoFit/>
          </a:bodyPr>
          <a:lstStyle/>
          <a:p>
            <a:pPr marL="11206"/>
            <a:r>
              <a:rPr sz="1897" b="1" spc="9" dirty="0">
                <a:latin typeface="Helvetica"/>
                <a:cs typeface="Helvetica"/>
              </a:rPr>
              <a:t>FROM</a:t>
            </a:r>
            <a:endParaRPr sz="1897">
              <a:latin typeface="Helvetica"/>
              <a:cs typeface="Helvetica"/>
            </a:endParaRPr>
          </a:p>
        </p:txBody>
      </p:sp>
      <p:sp>
        <p:nvSpPr>
          <p:cNvPr id="64" name="object 64"/>
          <p:cNvSpPr txBox="1"/>
          <p:nvPr/>
        </p:nvSpPr>
        <p:spPr>
          <a:xfrm>
            <a:off x="3670491" y="1090762"/>
            <a:ext cx="449356" cy="210507"/>
          </a:xfrm>
          <a:prstGeom prst="rect">
            <a:avLst/>
          </a:prstGeom>
        </p:spPr>
        <p:txBody>
          <a:bodyPr vert="horz" wrap="square" lIns="0" tIns="0" rIns="0" bIns="0" rtlCol="0">
            <a:spAutoFit/>
          </a:bodyPr>
          <a:lstStyle/>
          <a:p>
            <a:pPr marL="11206"/>
            <a:r>
              <a:rPr sz="1368" spc="-4" dirty="0">
                <a:latin typeface="Helvetica"/>
                <a:cs typeface="Helvetica"/>
              </a:rPr>
              <a:t>L</a:t>
            </a:r>
            <a:r>
              <a:rPr sz="1368" spc="-132" dirty="0">
                <a:latin typeface="Helvetica"/>
                <a:cs typeface="Helvetica"/>
              </a:rPr>
              <a:t> </a:t>
            </a:r>
            <a:r>
              <a:rPr sz="1368" spc="-4" dirty="0">
                <a:latin typeface="Helvetica"/>
                <a:cs typeface="Helvetica"/>
              </a:rPr>
              <a:t>Mot</a:t>
            </a:r>
            <a:endParaRPr sz="1368">
              <a:latin typeface="Helvetica"/>
              <a:cs typeface="Helvetica"/>
            </a:endParaRPr>
          </a:p>
        </p:txBody>
      </p:sp>
      <p:sp>
        <p:nvSpPr>
          <p:cNvPr id="65" name="object 65"/>
          <p:cNvSpPr txBox="1"/>
          <p:nvPr/>
        </p:nvSpPr>
        <p:spPr>
          <a:xfrm>
            <a:off x="4495449" y="1090762"/>
            <a:ext cx="484654" cy="210507"/>
          </a:xfrm>
          <a:prstGeom prst="rect">
            <a:avLst/>
          </a:prstGeom>
        </p:spPr>
        <p:txBody>
          <a:bodyPr vert="horz" wrap="square" lIns="0" tIns="0" rIns="0" bIns="0" rtlCol="0">
            <a:spAutoFit/>
          </a:bodyPr>
          <a:lstStyle/>
          <a:p>
            <a:pPr marL="11206"/>
            <a:r>
              <a:rPr sz="1368" spc="-4" dirty="0">
                <a:latin typeface="Helvetica"/>
                <a:cs typeface="Helvetica"/>
              </a:rPr>
              <a:t>R</a:t>
            </a:r>
            <a:r>
              <a:rPr sz="1368" spc="-84" dirty="0">
                <a:latin typeface="Helvetica"/>
                <a:cs typeface="Helvetica"/>
              </a:rPr>
              <a:t> </a:t>
            </a:r>
            <a:r>
              <a:rPr sz="1368" spc="-4" dirty="0">
                <a:latin typeface="Helvetica"/>
                <a:cs typeface="Helvetica"/>
              </a:rPr>
              <a:t>Mot</a:t>
            </a:r>
            <a:endParaRPr sz="1368">
              <a:latin typeface="Helvetica"/>
              <a:cs typeface="Helvetica"/>
            </a:endParaRPr>
          </a:p>
        </p:txBody>
      </p:sp>
      <p:sp>
        <p:nvSpPr>
          <p:cNvPr id="66" name="object 66"/>
          <p:cNvSpPr txBox="1"/>
          <p:nvPr/>
        </p:nvSpPr>
        <p:spPr>
          <a:xfrm>
            <a:off x="5345873" y="1090762"/>
            <a:ext cx="468966" cy="210507"/>
          </a:xfrm>
          <a:prstGeom prst="rect">
            <a:avLst/>
          </a:prstGeom>
        </p:spPr>
        <p:txBody>
          <a:bodyPr vert="horz" wrap="square" lIns="0" tIns="0" rIns="0" bIns="0" rtlCol="0">
            <a:spAutoFit/>
          </a:bodyPr>
          <a:lstStyle/>
          <a:p>
            <a:pPr marL="11206"/>
            <a:r>
              <a:rPr sz="1368" spc="-4" dirty="0">
                <a:latin typeface="Helvetica"/>
                <a:cs typeface="Helvetica"/>
              </a:rPr>
              <a:t>L</a:t>
            </a:r>
            <a:r>
              <a:rPr sz="1368" spc="-132" dirty="0">
                <a:latin typeface="Helvetica"/>
                <a:cs typeface="Helvetica"/>
              </a:rPr>
              <a:t> </a:t>
            </a:r>
            <a:r>
              <a:rPr sz="1368" spc="-4" dirty="0">
                <a:latin typeface="Helvetica"/>
                <a:cs typeface="Helvetica"/>
              </a:rPr>
              <a:t>Occ</a:t>
            </a:r>
            <a:endParaRPr sz="1368">
              <a:latin typeface="Helvetica"/>
              <a:cs typeface="Helvetica"/>
            </a:endParaRPr>
          </a:p>
        </p:txBody>
      </p:sp>
      <p:sp>
        <p:nvSpPr>
          <p:cNvPr id="67" name="object 67"/>
          <p:cNvSpPr txBox="1"/>
          <p:nvPr/>
        </p:nvSpPr>
        <p:spPr>
          <a:xfrm>
            <a:off x="6170831" y="1090762"/>
            <a:ext cx="504265" cy="210507"/>
          </a:xfrm>
          <a:prstGeom prst="rect">
            <a:avLst/>
          </a:prstGeom>
        </p:spPr>
        <p:txBody>
          <a:bodyPr vert="horz" wrap="square" lIns="0" tIns="0" rIns="0" bIns="0" rtlCol="0">
            <a:spAutoFit/>
          </a:bodyPr>
          <a:lstStyle/>
          <a:p>
            <a:pPr marL="11206"/>
            <a:r>
              <a:rPr sz="1368" spc="-4" dirty="0">
                <a:latin typeface="Helvetica"/>
                <a:cs typeface="Helvetica"/>
              </a:rPr>
              <a:t>R</a:t>
            </a:r>
            <a:r>
              <a:rPr sz="1368" spc="-88" dirty="0">
                <a:latin typeface="Helvetica"/>
                <a:cs typeface="Helvetica"/>
              </a:rPr>
              <a:t> </a:t>
            </a:r>
            <a:r>
              <a:rPr sz="1368" spc="-4" dirty="0">
                <a:latin typeface="Helvetica"/>
                <a:cs typeface="Helvetica"/>
              </a:rPr>
              <a:t>Occ</a:t>
            </a:r>
            <a:endParaRPr sz="1368">
              <a:latin typeface="Helvetica"/>
              <a:cs typeface="Helvetica"/>
            </a:endParaRPr>
          </a:p>
        </p:txBody>
      </p:sp>
      <p:sp>
        <p:nvSpPr>
          <p:cNvPr id="68" name="object 68"/>
          <p:cNvSpPr txBox="1"/>
          <p:nvPr/>
        </p:nvSpPr>
        <p:spPr>
          <a:xfrm>
            <a:off x="7070976" y="1090762"/>
            <a:ext cx="388284" cy="210507"/>
          </a:xfrm>
          <a:prstGeom prst="rect">
            <a:avLst/>
          </a:prstGeom>
        </p:spPr>
        <p:txBody>
          <a:bodyPr vert="horz" wrap="square" lIns="0" tIns="0" rIns="0" bIns="0" rtlCol="0">
            <a:spAutoFit/>
          </a:bodyPr>
          <a:lstStyle/>
          <a:p>
            <a:pPr marL="11206"/>
            <a:r>
              <a:rPr sz="1368" spc="-4" dirty="0">
                <a:latin typeface="Helvetica"/>
                <a:cs typeface="Helvetica"/>
              </a:rPr>
              <a:t>ACC</a:t>
            </a:r>
            <a:endParaRPr sz="1368">
              <a:latin typeface="Helvetica"/>
              <a:cs typeface="Helvetica"/>
            </a:endParaRPr>
          </a:p>
        </p:txBody>
      </p:sp>
      <p:sp>
        <p:nvSpPr>
          <p:cNvPr id="69" name="object 69"/>
          <p:cNvSpPr txBox="1"/>
          <p:nvPr/>
        </p:nvSpPr>
        <p:spPr>
          <a:xfrm>
            <a:off x="7892469" y="1090762"/>
            <a:ext cx="430306" cy="210507"/>
          </a:xfrm>
          <a:prstGeom prst="rect">
            <a:avLst/>
          </a:prstGeom>
        </p:spPr>
        <p:txBody>
          <a:bodyPr vert="horz" wrap="square" lIns="0" tIns="0" rIns="0" bIns="0" rtlCol="0">
            <a:spAutoFit/>
          </a:bodyPr>
          <a:lstStyle/>
          <a:p>
            <a:pPr marL="11206"/>
            <a:r>
              <a:rPr sz="1368" spc="-4" dirty="0">
                <a:latin typeface="Helvetica"/>
                <a:cs typeface="Helvetica"/>
              </a:rPr>
              <a:t>L</a:t>
            </a:r>
            <a:r>
              <a:rPr sz="1368" spc="-132" dirty="0">
                <a:latin typeface="Helvetica"/>
                <a:cs typeface="Helvetica"/>
              </a:rPr>
              <a:t> </a:t>
            </a:r>
            <a:r>
              <a:rPr sz="1368" spc="-4" dirty="0">
                <a:latin typeface="Helvetica"/>
                <a:cs typeface="Helvetica"/>
              </a:rPr>
              <a:t>Par</a:t>
            </a:r>
            <a:endParaRPr sz="1368">
              <a:latin typeface="Helvetica"/>
              <a:cs typeface="Helvetica"/>
            </a:endParaRPr>
          </a:p>
        </p:txBody>
      </p:sp>
      <p:sp>
        <p:nvSpPr>
          <p:cNvPr id="70" name="object 70"/>
          <p:cNvSpPr txBox="1"/>
          <p:nvPr/>
        </p:nvSpPr>
        <p:spPr>
          <a:xfrm>
            <a:off x="8717428" y="1090762"/>
            <a:ext cx="465604" cy="210507"/>
          </a:xfrm>
          <a:prstGeom prst="rect">
            <a:avLst/>
          </a:prstGeom>
        </p:spPr>
        <p:txBody>
          <a:bodyPr vert="horz" wrap="square" lIns="0" tIns="0" rIns="0" bIns="0" rtlCol="0">
            <a:spAutoFit/>
          </a:bodyPr>
          <a:lstStyle/>
          <a:p>
            <a:pPr marL="11206"/>
            <a:r>
              <a:rPr sz="1368" spc="-4" dirty="0">
                <a:latin typeface="Helvetica"/>
                <a:cs typeface="Helvetica"/>
              </a:rPr>
              <a:t>R</a:t>
            </a:r>
            <a:r>
              <a:rPr sz="1368" spc="-84" dirty="0">
                <a:latin typeface="Helvetica"/>
                <a:cs typeface="Helvetica"/>
              </a:rPr>
              <a:t> </a:t>
            </a:r>
            <a:r>
              <a:rPr sz="1368" spc="-4" dirty="0">
                <a:latin typeface="Helvetica"/>
                <a:cs typeface="Helvetica"/>
              </a:rPr>
              <a:t>Par</a:t>
            </a:r>
            <a:endParaRPr sz="1368">
              <a:latin typeface="Helvetica"/>
              <a:cs typeface="Helvetica"/>
            </a:endParaRPr>
          </a:p>
        </p:txBody>
      </p:sp>
      <p:sp>
        <p:nvSpPr>
          <p:cNvPr id="71" name="object 71"/>
          <p:cNvSpPr txBox="1"/>
          <p:nvPr/>
        </p:nvSpPr>
        <p:spPr>
          <a:xfrm>
            <a:off x="2328278" y="1677219"/>
            <a:ext cx="449356" cy="617861"/>
          </a:xfrm>
          <a:prstGeom prst="rect">
            <a:avLst/>
          </a:prstGeom>
        </p:spPr>
        <p:txBody>
          <a:bodyPr vert="horz" wrap="square" lIns="0" tIns="0" rIns="0" bIns="0" rtlCol="0">
            <a:spAutoFit/>
          </a:bodyPr>
          <a:lstStyle/>
          <a:p>
            <a:pPr marL="63877"/>
            <a:r>
              <a:rPr sz="1897" b="1" spc="-26" dirty="0">
                <a:latin typeface="Helvetica"/>
                <a:cs typeface="Helvetica"/>
              </a:rPr>
              <a:t>TO</a:t>
            </a:r>
            <a:endParaRPr sz="1897">
              <a:latin typeface="Helvetica"/>
              <a:cs typeface="Helvetica"/>
            </a:endParaRPr>
          </a:p>
          <a:p>
            <a:pPr marL="11206">
              <a:spcBef>
                <a:spcPts val="852"/>
              </a:spcBef>
            </a:pPr>
            <a:r>
              <a:rPr sz="1368" spc="-4" dirty="0">
                <a:latin typeface="Helvetica"/>
                <a:cs typeface="Helvetica"/>
              </a:rPr>
              <a:t>L</a:t>
            </a:r>
            <a:r>
              <a:rPr sz="1368" spc="-132" dirty="0">
                <a:latin typeface="Helvetica"/>
                <a:cs typeface="Helvetica"/>
              </a:rPr>
              <a:t> </a:t>
            </a:r>
            <a:r>
              <a:rPr sz="1368" spc="-4" dirty="0">
                <a:latin typeface="Helvetica"/>
                <a:cs typeface="Helvetica"/>
              </a:rPr>
              <a:t>Mot</a:t>
            </a:r>
            <a:endParaRPr sz="1368">
              <a:latin typeface="Helvetica"/>
              <a:cs typeface="Helvetica"/>
            </a:endParaRPr>
          </a:p>
        </p:txBody>
      </p:sp>
      <p:sp>
        <p:nvSpPr>
          <p:cNvPr id="72" name="object 72"/>
          <p:cNvSpPr txBox="1"/>
          <p:nvPr/>
        </p:nvSpPr>
        <p:spPr>
          <a:xfrm>
            <a:off x="2293112" y="2700975"/>
            <a:ext cx="484654" cy="210507"/>
          </a:xfrm>
          <a:prstGeom prst="rect">
            <a:avLst/>
          </a:prstGeom>
        </p:spPr>
        <p:txBody>
          <a:bodyPr vert="horz" wrap="square" lIns="0" tIns="0" rIns="0" bIns="0" rtlCol="0">
            <a:spAutoFit/>
          </a:bodyPr>
          <a:lstStyle/>
          <a:p>
            <a:pPr marL="11206"/>
            <a:r>
              <a:rPr sz="1368" spc="-4" dirty="0">
                <a:latin typeface="Helvetica"/>
                <a:cs typeface="Helvetica"/>
              </a:rPr>
              <a:t>R</a:t>
            </a:r>
            <a:r>
              <a:rPr sz="1368" spc="-84" dirty="0">
                <a:latin typeface="Helvetica"/>
                <a:cs typeface="Helvetica"/>
              </a:rPr>
              <a:t> </a:t>
            </a:r>
            <a:r>
              <a:rPr sz="1368" spc="-4" dirty="0">
                <a:latin typeface="Helvetica"/>
                <a:cs typeface="Helvetica"/>
              </a:rPr>
              <a:t>Mot</a:t>
            </a:r>
            <a:endParaRPr sz="1368">
              <a:latin typeface="Helvetica"/>
              <a:cs typeface="Helvetica"/>
            </a:endParaRPr>
          </a:p>
        </p:txBody>
      </p:sp>
      <p:sp>
        <p:nvSpPr>
          <p:cNvPr id="73" name="object 73"/>
          <p:cNvSpPr txBox="1"/>
          <p:nvPr/>
        </p:nvSpPr>
        <p:spPr>
          <a:xfrm>
            <a:off x="2309050" y="3327570"/>
            <a:ext cx="468966" cy="210507"/>
          </a:xfrm>
          <a:prstGeom prst="rect">
            <a:avLst/>
          </a:prstGeom>
        </p:spPr>
        <p:txBody>
          <a:bodyPr vert="horz" wrap="square" lIns="0" tIns="0" rIns="0" bIns="0" rtlCol="0">
            <a:spAutoFit/>
          </a:bodyPr>
          <a:lstStyle/>
          <a:p>
            <a:pPr marL="11206"/>
            <a:r>
              <a:rPr sz="1368" spc="-4" dirty="0">
                <a:latin typeface="Helvetica"/>
                <a:cs typeface="Helvetica"/>
              </a:rPr>
              <a:t>L</a:t>
            </a:r>
            <a:r>
              <a:rPr sz="1368" spc="-132" dirty="0">
                <a:latin typeface="Helvetica"/>
                <a:cs typeface="Helvetica"/>
              </a:rPr>
              <a:t> </a:t>
            </a:r>
            <a:r>
              <a:rPr sz="1368" spc="-4" dirty="0">
                <a:latin typeface="Helvetica"/>
                <a:cs typeface="Helvetica"/>
              </a:rPr>
              <a:t>Occ</a:t>
            </a:r>
            <a:endParaRPr sz="1368">
              <a:latin typeface="Helvetica"/>
              <a:cs typeface="Helvetica"/>
            </a:endParaRPr>
          </a:p>
        </p:txBody>
      </p:sp>
      <p:sp>
        <p:nvSpPr>
          <p:cNvPr id="74" name="object 74"/>
          <p:cNvSpPr txBox="1"/>
          <p:nvPr/>
        </p:nvSpPr>
        <p:spPr>
          <a:xfrm>
            <a:off x="2273882" y="3954165"/>
            <a:ext cx="504265" cy="210507"/>
          </a:xfrm>
          <a:prstGeom prst="rect">
            <a:avLst/>
          </a:prstGeom>
        </p:spPr>
        <p:txBody>
          <a:bodyPr vert="horz" wrap="square" lIns="0" tIns="0" rIns="0" bIns="0" rtlCol="0">
            <a:spAutoFit/>
          </a:bodyPr>
          <a:lstStyle/>
          <a:p>
            <a:pPr marL="11206"/>
            <a:r>
              <a:rPr sz="1368" spc="-4" dirty="0">
                <a:latin typeface="Helvetica"/>
                <a:cs typeface="Helvetica"/>
              </a:rPr>
              <a:t>R</a:t>
            </a:r>
            <a:r>
              <a:rPr sz="1368" spc="-88" dirty="0">
                <a:latin typeface="Helvetica"/>
                <a:cs typeface="Helvetica"/>
              </a:rPr>
              <a:t> </a:t>
            </a:r>
            <a:r>
              <a:rPr sz="1368" spc="-4" dirty="0">
                <a:latin typeface="Helvetica"/>
                <a:cs typeface="Helvetica"/>
              </a:rPr>
              <a:t>Occ</a:t>
            </a:r>
            <a:endParaRPr sz="1368">
              <a:latin typeface="Helvetica"/>
              <a:cs typeface="Helvetica"/>
            </a:endParaRPr>
          </a:p>
        </p:txBody>
      </p:sp>
      <p:sp>
        <p:nvSpPr>
          <p:cNvPr id="75" name="object 75"/>
          <p:cNvSpPr txBox="1"/>
          <p:nvPr/>
        </p:nvSpPr>
        <p:spPr>
          <a:xfrm>
            <a:off x="2389259" y="4580759"/>
            <a:ext cx="388284" cy="210507"/>
          </a:xfrm>
          <a:prstGeom prst="rect">
            <a:avLst/>
          </a:prstGeom>
        </p:spPr>
        <p:txBody>
          <a:bodyPr vert="horz" wrap="square" lIns="0" tIns="0" rIns="0" bIns="0" rtlCol="0">
            <a:spAutoFit/>
          </a:bodyPr>
          <a:lstStyle/>
          <a:p>
            <a:pPr marL="11206"/>
            <a:r>
              <a:rPr sz="1368" spc="-4" dirty="0">
                <a:latin typeface="Helvetica"/>
                <a:cs typeface="Helvetica"/>
              </a:rPr>
              <a:t>ACC</a:t>
            </a:r>
            <a:endParaRPr sz="1368">
              <a:latin typeface="Helvetica"/>
              <a:cs typeface="Helvetica"/>
            </a:endParaRPr>
          </a:p>
        </p:txBody>
      </p:sp>
      <p:sp>
        <p:nvSpPr>
          <p:cNvPr id="76" name="object 76"/>
          <p:cNvSpPr txBox="1"/>
          <p:nvPr/>
        </p:nvSpPr>
        <p:spPr>
          <a:xfrm>
            <a:off x="2347335" y="5207354"/>
            <a:ext cx="430306" cy="210507"/>
          </a:xfrm>
          <a:prstGeom prst="rect">
            <a:avLst/>
          </a:prstGeom>
        </p:spPr>
        <p:txBody>
          <a:bodyPr vert="horz" wrap="square" lIns="0" tIns="0" rIns="0" bIns="0" rtlCol="0">
            <a:spAutoFit/>
          </a:bodyPr>
          <a:lstStyle/>
          <a:p>
            <a:pPr marL="11206"/>
            <a:r>
              <a:rPr sz="1368" spc="-4" dirty="0">
                <a:latin typeface="Helvetica"/>
                <a:cs typeface="Helvetica"/>
              </a:rPr>
              <a:t>L</a:t>
            </a:r>
            <a:r>
              <a:rPr sz="1368" spc="-132" dirty="0">
                <a:latin typeface="Helvetica"/>
                <a:cs typeface="Helvetica"/>
              </a:rPr>
              <a:t> </a:t>
            </a:r>
            <a:r>
              <a:rPr sz="1368" spc="-4" dirty="0">
                <a:latin typeface="Helvetica"/>
                <a:cs typeface="Helvetica"/>
              </a:rPr>
              <a:t>Par</a:t>
            </a:r>
            <a:endParaRPr sz="1368">
              <a:latin typeface="Helvetica"/>
              <a:cs typeface="Helvetica"/>
            </a:endParaRPr>
          </a:p>
        </p:txBody>
      </p:sp>
      <p:sp>
        <p:nvSpPr>
          <p:cNvPr id="77" name="object 77"/>
          <p:cNvSpPr txBox="1"/>
          <p:nvPr/>
        </p:nvSpPr>
        <p:spPr>
          <a:xfrm>
            <a:off x="2312168" y="5833949"/>
            <a:ext cx="465604" cy="210507"/>
          </a:xfrm>
          <a:prstGeom prst="rect">
            <a:avLst/>
          </a:prstGeom>
        </p:spPr>
        <p:txBody>
          <a:bodyPr vert="horz" wrap="square" lIns="0" tIns="0" rIns="0" bIns="0" rtlCol="0">
            <a:spAutoFit/>
          </a:bodyPr>
          <a:lstStyle/>
          <a:p>
            <a:pPr marL="11206"/>
            <a:r>
              <a:rPr sz="1368" spc="-4" dirty="0">
                <a:latin typeface="Helvetica"/>
                <a:cs typeface="Helvetica"/>
              </a:rPr>
              <a:t>R</a:t>
            </a:r>
            <a:r>
              <a:rPr sz="1368" spc="-84" dirty="0">
                <a:latin typeface="Helvetica"/>
                <a:cs typeface="Helvetica"/>
              </a:rPr>
              <a:t> </a:t>
            </a:r>
            <a:r>
              <a:rPr sz="1368" spc="-4" dirty="0">
                <a:latin typeface="Helvetica"/>
                <a:cs typeface="Helvetica"/>
              </a:rPr>
              <a:t>Par</a:t>
            </a:r>
            <a:endParaRPr sz="1368">
              <a:latin typeface="Helvetica"/>
              <a:cs typeface="Helvetica"/>
            </a:endParaRPr>
          </a:p>
        </p:txBody>
      </p:sp>
      <p:sp>
        <p:nvSpPr>
          <p:cNvPr id="78" name="object 78"/>
          <p:cNvSpPr/>
          <p:nvPr/>
        </p:nvSpPr>
        <p:spPr>
          <a:xfrm>
            <a:off x="5273454" y="3909575"/>
            <a:ext cx="49306" cy="39781"/>
          </a:xfrm>
          <a:custGeom>
            <a:avLst/>
            <a:gdLst/>
            <a:ahLst/>
            <a:cxnLst/>
            <a:rect l="l" t="t" r="r" b="b"/>
            <a:pathLst>
              <a:path w="55879" h="45085">
                <a:moveTo>
                  <a:pt x="0" y="27388"/>
                </a:moveTo>
                <a:lnTo>
                  <a:pt x="0" y="20163"/>
                </a:lnTo>
                <a:lnTo>
                  <a:pt x="2925" y="14901"/>
                </a:lnTo>
                <a:lnTo>
                  <a:pt x="8815" y="11603"/>
                </a:lnTo>
                <a:lnTo>
                  <a:pt x="12270" y="9640"/>
                </a:lnTo>
                <a:lnTo>
                  <a:pt x="17434" y="8206"/>
                </a:lnTo>
                <a:lnTo>
                  <a:pt x="24326" y="7303"/>
                </a:lnTo>
                <a:lnTo>
                  <a:pt x="35792" y="5811"/>
                </a:lnTo>
                <a:lnTo>
                  <a:pt x="39286" y="5399"/>
                </a:lnTo>
                <a:lnTo>
                  <a:pt x="42879" y="4692"/>
                </a:lnTo>
                <a:lnTo>
                  <a:pt x="46531" y="3710"/>
                </a:lnTo>
                <a:lnTo>
                  <a:pt x="50163" y="2728"/>
                </a:lnTo>
                <a:lnTo>
                  <a:pt x="53148" y="1492"/>
                </a:lnTo>
                <a:lnTo>
                  <a:pt x="55464" y="0"/>
                </a:lnTo>
                <a:lnTo>
                  <a:pt x="55464" y="15274"/>
                </a:lnTo>
                <a:lnTo>
                  <a:pt x="26937" y="45058"/>
                </a:lnTo>
                <a:lnTo>
                  <a:pt x="20242" y="45058"/>
                </a:lnTo>
                <a:lnTo>
                  <a:pt x="14764" y="45058"/>
                </a:lnTo>
                <a:lnTo>
                  <a:pt x="10012" y="43488"/>
                </a:lnTo>
                <a:lnTo>
                  <a:pt x="6007" y="40326"/>
                </a:lnTo>
                <a:lnTo>
                  <a:pt x="2002" y="37185"/>
                </a:lnTo>
                <a:lnTo>
                  <a:pt x="0" y="32866"/>
                </a:lnTo>
                <a:lnTo>
                  <a:pt x="0" y="27388"/>
                </a:lnTo>
                <a:close/>
              </a:path>
            </a:pathLst>
          </a:custGeom>
          <a:ln w="39266">
            <a:solidFill>
              <a:srgbClr val="FFFFFF"/>
            </a:solidFill>
          </a:ln>
        </p:spPr>
        <p:txBody>
          <a:bodyPr wrap="square" lIns="0" tIns="0" rIns="0" bIns="0" rtlCol="0"/>
          <a:lstStyle/>
          <a:p>
            <a:endParaRPr sz="1588"/>
          </a:p>
        </p:txBody>
      </p:sp>
      <p:sp>
        <p:nvSpPr>
          <p:cNvPr id="79" name="object 79"/>
          <p:cNvSpPr/>
          <p:nvPr/>
        </p:nvSpPr>
        <p:spPr>
          <a:xfrm>
            <a:off x="5255957" y="3858158"/>
            <a:ext cx="94689" cy="105895"/>
          </a:xfrm>
          <a:custGeom>
            <a:avLst/>
            <a:gdLst/>
            <a:ahLst/>
            <a:cxnLst/>
            <a:rect l="l" t="t" r="r" b="b"/>
            <a:pathLst>
              <a:path w="107314" h="120014">
                <a:moveTo>
                  <a:pt x="35536" y="51125"/>
                </a:moveTo>
                <a:lnTo>
                  <a:pt x="2456" y="72160"/>
                </a:lnTo>
                <a:lnTo>
                  <a:pt x="0" y="86073"/>
                </a:lnTo>
                <a:lnTo>
                  <a:pt x="625" y="92942"/>
                </a:lnTo>
                <a:lnTo>
                  <a:pt x="35654" y="119469"/>
                </a:lnTo>
                <a:lnTo>
                  <a:pt x="44371" y="119469"/>
                </a:lnTo>
                <a:lnTo>
                  <a:pt x="76256" y="100699"/>
                </a:lnTo>
                <a:lnTo>
                  <a:pt x="76885" y="105215"/>
                </a:lnTo>
                <a:lnTo>
                  <a:pt x="77964" y="108690"/>
                </a:lnTo>
                <a:lnTo>
                  <a:pt x="79516" y="111144"/>
                </a:lnTo>
                <a:lnTo>
                  <a:pt x="82460" y="115778"/>
                </a:lnTo>
                <a:lnTo>
                  <a:pt x="87212" y="118095"/>
                </a:lnTo>
                <a:lnTo>
                  <a:pt x="93750" y="118095"/>
                </a:lnTo>
                <a:lnTo>
                  <a:pt x="96420" y="118095"/>
                </a:lnTo>
                <a:lnTo>
                  <a:pt x="98540" y="117997"/>
                </a:lnTo>
                <a:lnTo>
                  <a:pt x="100072" y="117780"/>
                </a:lnTo>
                <a:lnTo>
                  <a:pt x="101623" y="117564"/>
                </a:lnTo>
                <a:lnTo>
                  <a:pt x="103881" y="117054"/>
                </a:lnTo>
                <a:lnTo>
                  <a:pt x="106826" y="116210"/>
                </a:lnTo>
                <a:lnTo>
                  <a:pt x="106826" y="102172"/>
                </a:lnTo>
                <a:lnTo>
                  <a:pt x="105628" y="102388"/>
                </a:lnTo>
                <a:lnTo>
                  <a:pt x="104509" y="102545"/>
                </a:lnTo>
                <a:lnTo>
                  <a:pt x="103449" y="102643"/>
                </a:lnTo>
                <a:lnTo>
                  <a:pt x="102408" y="102761"/>
                </a:lnTo>
                <a:lnTo>
                  <a:pt x="101446" y="102820"/>
                </a:lnTo>
                <a:lnTo>
                  <a:pt x="100602" y="102820"/>
                </a:lnTo>
                <a:lnTo>
                  <a:pt x="98010" y="102820"/>
                </a:lnTo>
                <a:lnTo>
                  <a:pt x="96302" y="102211"/>
                </a:lnTo>
                <a:lnTo>
                  <a:pt x="95497" y="101014"/>
                </a:lnTo>
                <a:lnTo>
                  <a:pt x="94692" y="99836"/>
                </a:lnTo>
                <a:lnTo>
                  <a:pt x="94280" y="98245"/>
                </a:lnTo>
                <a:lnTo>
                  <a:pt x="94280" y="96282"/>
                </a:lnTo>
                <a:lnTo>
                  <a:pt x="94280" y="31217"/>
                </a:lnTo>
                <a:lnTo>
                  <a:pt x="93511" y="23721"/>
                </a:lnTo>
                <a:lnTo>
                  <a:pt x="59101" y="474"/>
                </a:lnTo>
                <a:lnTo>
                  <a:pt x="49614" y="0"/>
                </a:lnTo>
                <a:lnTo>
                  <a:pt x="41298" y="511"/>
                </a:lnTo>
                <a:lnTo>
                  <a:pt x="6954" y="27651"/>
                </a:lnTo>
                <a:lnTo>
                  <a:pt x="5909" y="37323"/>
                </a:lnTo>
                <a:lnTo>
                  <a:pt x="23619" y="37323"/>
                </a:lnTo>
                <a:lnTo>
                  <a:pt x="24326" y="31452"/>
                </a:lnTo>
                <a:lnTo>
                  <a:pt x="25837" y="27054"/>
                </a:lnTo>
                <a:lnTo>
                  <a:pt x="28154" y="24070"/>
                </a:lnTo>
                <a:lnTo>
                  <a:pt x="32297" y="18710"/>
                </a:lnTo>
                <a:lnTo>
                  <a:pt x="39306" y="16021"/>
                </a:lnTo>
                <a:lnTo>
                  <a:pt x="49201" y="16021"/>
                </a:lnTo>
                <a:lnTo>
                  <a:pt x="57761" y="16021"/>
                </a:lnTo>
                <a:lnTo>
                  <a:pt x="64339" y="17493"/>
                </a:lnTo>
                <a:lnTo>
                  <a:pt x="68933" y="20418"/>
                </a:lnTo>
                <a:lnTo>
                  <a:pt x="73527" y="23344"/>
                </a:lnTo>
                <a:lnTo>
                  <a:pt x="75824" y="28056"/>
                </a:lnTo>
                <a:lnTo>
                  <a:pt x="75824" y="34535"/>
                </a:lnTo>
                <a:lnTo>
                  <a:pt x="75824" y="37735"/>
                </a:lnTo>
                <a:lnTo>
                  <a:pt x="75412" y="40170"/>
                </a:lnTo>
                <a:lnTo>
                  <a:pt x="74568" y="41858"/>
                </a:lnTo>
                <a:lnTo>
                  <a:pt x="73076" y="44941"/>
                </a:lnTo>
                <a:lnTo>
                  <a:pt x="70170" y="46766"/>
                </a:lnTo>
                <a:lnTo>
                  <a:pt x="65811" y="47316"/>
                </a:lnTo>
                <a:lnTo>
                  <a:pt x="35536" y="51125"/>
                </a:lnTo>
                <a:close/>
              </a:path>
            </a:pathLst>
          </a:custGeom>
          <a:ln w="39267">
            <a:solidFill>
              <a:srgbClr val="FFFFFF"/>
            </a:solidFill>
          </a:ln>
        </p:spPr>
        <p:txBody>
          <a:bodyPr wrap="square" lIns="0" tIns="0" rIns="0" bIns="0" rtlCol="0"/>
          <a:lstStyle/>
          <a:p>
            <a:endParaRPr sz="1588"/>
          </a:p>
        </p:txBody>
      </p:sp>
      <p:sp>
        <p:nvSpPr>
          <p:cNvPr id="80" name="object 80"/>
          <p:cNvSpPr/>
          <p:nvPr/>
        </p:nvSpPr>
        <p:spPr>
          <a:xfrm>
            <a:off x="5259220" y="4461662"/>
            <a:ext cx="88526" cy="140634"/>
          </a:xfrm>
          <a:custGeom>
            <a:avLst/>
            <a:gdLst/>
            <a:ahLst/>
            <a:cxnLst/>
            <a:rect l="l" t="t" r="r" b="b"/>
            <a:pathLst>
              <a:path w="100329" h="159385">
                <a:moveTo>
                  <a:pt x="0" y="155437"/>
                </a:moveTo>
                <a:lnTo>
                  <a:pt x="17513" y="155437"/>
                </a:lnTo>
                <a:lnTo>
                  <a:pt x="17513" y="140987"/>
                </a:lnTo>
                <a:lnTo>
                  <a:pt x="21538" y="146406"/>
                </a:lnTo>
                <a:lnTo>
                  <a:pt x="25307" y="150333"/>
                </a:lnTo>
                <a:lnTo>
                  <a:pt x="28822" y="152806"/>
                </a:lnTo>
                <a:lnTo>
                  <a:pt x="34771" y="156949"/>
                </a:lnTo>
                <a:lnTo>
                  <a:pt x="42035" y="159030"/>
                </a:lnTo>
                <a:lnTo>
                  <a:pt x="50635" y="159030"/>
                </a:lnTo>
                <a:lnTo>
                  <a:pt x="86741" y="141301"/>
                </a:lnTo>
                <a:lnTo>
                  <a:pt x="99758" y="96812"/>
                </a:lnTo>
                <a:lnTo>
                  <a:pt x="98933" y="83537"/>
                </a:lnTo>
                <a:lnTo>
                  <a:pt x="79490" y="47692"/>
                </a:lnTo>
                <a:lnTo>
                  <a:pt x="52225" y="39541"/>
                </a:lnTo>
                <a:lnTo>
                  <a:pt x="45451" y="39541"/>
                </a:lnTo>
                <a:lnTo>
                  <a:pt x="39168" y="40955"/>
                </a:lnTo>
                <a:lnTo>
                  <a:pt x="33377" y="43821"/>
                </a:lnTo>
                <a:lnTo>
                  <a:pt x="27585" y="46649"/>
                </a:lnTo>
                <a:lnTo>
                  <a:pt x="22617" y="50791"/>
                </a:lnTo>
                <a:lnTo>
                  <a:pt x="18455" y="56210"/>
                </a:lnTo>
                <a:lnTo>
                  <a:pt x="18455" y="0"/>
                </a:lnTo>
                <a:lnTo>
                  <a:pt x="0" y="0"/>
                </a:lnTo>
                <a:lnTo>
                  <a:pt x="0" y="155437"/>
                </a:lnTo>
                <a:close/>
              </a:path>
            </a:pathLst>
          </a:custGeom>
          <a:ln w="39267">
            <a:solidFill>
              <a:srgbClr val="FFFFFF"/>
            </a:solidFill>
          </a:ln>
        </p:spPr>
        <p:txBody>
          <a:bodyPr wrap="square" lIns="0" tIns="0" rIns="0" bIns="0" rtlCol="0"/>
          <a:lstStyle/>
          <a:p>
            <a:endParaRPr sz="1588"/>
          </a:p>
        </p:txBody>
      </p:sp>
      <p:sp>
        <p:nvSpPr>
          <p:cNvPr id="81" name="object 81"/>
          <p:cNvSpPr/>
          <p:nvPr/>
        </p:nvSpPr>
        <p:spPr>
          <a:xfrm>
            <a:off x="5274569" y="4511537"/>
            <a:ext cx="55469" cy="76200"/>
          </a:xfrm>
          <a:custGeom>
            <a:avLst/>
            <a:gdLst/>
            <a:ahLst/>
            <a:cxnLst/>
            <a:rect l="l" t="t" r="r" b="b"/>
            <a:pathLst>
              <a:path w="62864" h="86360">
                <a:moveTo>
                  <a:pt x="32061" y="85739"/>
                </a:moveTo>
                <a:lnTo>
                  <a:pt x="2269" y="61741"/>
                </a:lnTo>
                <a:lnTo>
                  <a:pt x="0" y="41230"/>
                </a:lnTo>
                <a:lnTo>
                  <a:pt x="611" y="30981"/>
                </a:lnTo>
                <a:lnTo>
                  <a:pt x="23913" y="0"/>
                </a:lnTo>
                <a:lnTo>
                  <a:pt x="32591" y="0"/>
                </a:lnTo>
                <a:lnTo>
                  <a:pt x="62368" y="32704"/>
                </a:lnTo>
                <a:lnTo>
                  <a:pt x="62847" y="41230"/>
                </a:lnTo>
                <a:lnTo>
                  <a:pt x="62368" y="50757"/>
                </a:lnTo>
                <a:lnTo>
                  <a:pt x="39295" y="84973"/>
                </a:lnTo>
                <a:lnTo>
                  <a:pt x="32061" y="85739"/>
                </a:lnTo>
                <a:close/>
              </a:path>
            </a:pathLst>
          </a:custGeom>
          <a:ln w="39267">
            <a:solidFill>
              <a:srgbClr val="FFFFFF"/>
            </a:solidFill>
          </a:ln>
        </p:spPr>
        <p:txBody>
          <a:bodyPr wrap="square" lIns="0" tIns="0" rIns="0" bIns="0" rtlCol="0"/>
          <a:lstStyle/>
          <a:p>
            <a:endParaRPr sz="1588"/>
          </a:p>
        </p:txBody>
      </p:sp>
      <p:sp>
        <p:nvSpPr>
          <p:cNvPr id="82" name="object 82"/>
          <p:cNvSpPr/>
          <p:nvPr/>
        </p:nvSpPr>
        <p:spPr>
          <a:xfrm>
            <a:off x="3560978" y="2626856"/>
            <a:ext cx="85725" cy="105895"/>
          </a:xfrm>
          <a:custGeom>
            <a:avLst/>
            <a:gdLst/>
            <a:ahLst/>
            <a:cxnLst/>
            <a:rect l="l" t="t" r="r" b="b"/>
            <a:pathLst>
              <a:path w="97155" h="120014">
                <a:moveTo>
                  <a:pt x="51243" y="0"/>
                </a:moveTo>
                <a:lnTo>
                  <a:pt x="14430" y="16550"/>
                </a:lnTo>
                <a:lnTo>
                  <a:pt x="0" y="62846"/>
                </a:lnTo>
                <a:lnTo>
                  <a:pt x="821" y="74472"/>
                </a:lnTo>
                <a:lnTo>
                  <a:pt x="20327" y="110374"/>
                </a:lnTo>
                <a:lnTo>
                  <a:pt x="48495" y="119469"/>
                </a:lnTo>
                <a:lnTo>
                  <a:pt x="57918" y="118821"/>
                </a:lnTo>
                <a:lnTo>
                  <a:pt x="91161" y="95685"/>
                </a:lnTo>
                <a:lnTo>
                  <a:pt x="96695" y="76236"/>
                </a:lnTo>
                <a:lnTo>
                  <a:pt x="78239" y="76236"/>
                </a:lnTo>
                <a:lnTo>
                  <a:pt x="76492" y="84580"/>
                </a:lnTo>
                <a:lnTo>
                  <a:pt x="73311" y="91138"/>
                </a:lnTo>
                <a:lnTo>
                  <a:pt x="68698" y="95929"/>
                </a:lnTo>
                <a:lnTo>
                  <a:pt x="64084" y="100739"/>
                </a:lnTo>
                <a:lnTo>
                  <a:pt x="57840" y="103134"/>
                </a:lnTo>
                <a:lnTo>
                  <a:pt x="49987" y="103134"/>
                </a:lnTo>
                <a:lnTo>
                  <a:pt x="39718" y="103134"/>
                </a:lnTo>
                <a:lnTo>
                  <a:pt x="32199" y="99266"/>
                </a:lnTo>
                <a:lnTo>
                  <a:pt x="20242" y="63003"/>
                </a:lnTo>
                <a:lnTo>
                  <a:pt x="20558" y="54915"/>
                </a:lnTo>
                <a:lnTo>
                  <a:pt x="42820" y="18087"/>
                </a:lnTo>
                <a:lnTo>
                  <a:pt x="51243" y="16983"/>
                </a:lnTo>
                <a:lnTo>
                  <a:pt x="60098" y="16983"/>
                </a:lnTo>
                <a:lnTo>
                  <a:pt x="78239" y="41230"/>
                </a:lnTo>
                <a:lnTo>
                  <a:pt x="96695" y="41230"/>
                </a:lnTo>
                <a:lnTo>
                  <a:pt x="75868" y="5226"/>
                </a:lnTo>
                <a:lnTo>
                  <a:pt x="60340" y="581"/>
                </a:lnTo>
                <a:lnTo>
                  <a:pt x="51243" y="0"/>
                </a:lnTo>
                <a:close/>
              </a:path>
            </a:pathLst>
          </a:custGeom>
          <a:ln w="39267">
            <a:solidFill>
              <a:srgbClr val="FFFFFF"/>
            </a:solidFill>
          </a:ln>
        </p:spPr>
        <p:txBody>
          <a:bodyPr wrap="square" lIns="0" tIns="0" rIns="0" bIns="0" rtlCol="0"/>
          <a:lstStyle/>
          <a:p>
            <a:endParaRPr sz="1588"/>
          </a:p>
        </p:txBody>
      </p:sp>
      <p:sp>
        <p:nvSpPr>
          <p:cNvPr id="83" name="object 83"/>
          <p:cNvSpPr/>
          <p:nvPr/>
        </p:nvSpPr>
        <p:spPr>
          <a:xfrm>
            <a:off x="3578373" y="4512003"/>
            <a:ext cx="54909" cy="76200"/>
          </a:xfrm>
          <a:custGeom>
            <a:avLst/>
            <a:gdLst/>
            <a:ahLst/>
            <a:cxnLst/>
            <a:rect l="l" t="t" r="r" b="b"/>
            <a:pathLst>
              <a:path w="62230" h="86360">
                <a:moveTo>
                  <a:pt x="0" y="43232"/>
                </a:moveTo>
                <a:lnTo>
                  <a:pt x="13636" y="6162"/>
                </a:lnTo>
                <a:lnTo>
                  <a:pt x="32002" y="0"/>
                </a:lnTo>
                <a:lnTo>
                  <a:pt x="40523" y="0"/>
                </a:lnTo>
                <a:lnTo>
                  <a:pt x="61674" y="31958"/>
                </a:lnTo>
                <a:lnTo>
                  <a:pt x="62218" y="41976"/>
                </a:lnTo>
                <a:lnTo>
                  <a:pt x="61689" y="51951"/>
                </a:lnTo>
                <a:lnTo>
                  <a:pt x="40955" y="85837"/>
                </a:lnTo>
                <a:lnTo>
                  <a:pt x="32218" y="85837"/>
                </a:lnTo>
                <a:lnTo>
                  <a:pt x="1914" y="59891"/>
                </a:lnTo>
                <a:lnTo>
                  <a:pt x="0" y="43232"/>
                </a:lnTo>
                <a:close/>
              </a:path>
            </a:pathLst>
          </a:custGeom>
          <a:ln w="39267">
            <a:solidFill>
              <a:srgbClr val="FFFFFF"/>
            </a:solidFill>
          </a:ln>
        </p:spPr>
        <p:txBody>
          <a:bodyPr wrap="square" lIns="0" tIns="0" rIns="0" bIns="0" rtlCol="0"/>
          <a:lstStyle/>
          <a:p>
            <a:endParaRPr sz="1588"/>
          </a:p>
        </p:txBody>
      </p:sp>
      <p:sp>
        <p:nvSpPr>
          <p:cNvPr id="84" name="object 84"/>
          <p:cNvSpPr/>
          <p:nvPr/>
        </p:nvSpPr>
        <p:spPr>
          <a:xfrm>
            <a:off x="3560685" y="4461661"/>
            <a:ext cx="88526" cy="141194"/>
          </a:xfrm>
          <a:custGeom>
            <a:avLst/>
            <a:gdLst/>
            <a:ahLst/>
            <a:cxnLst/>
            <a:rect l="l" t="t" r="r" b="b"/>
            <a:pathLst>
              <a:path w="100330" h="160020">
                <a:moveTo>
                  <a:pt x="48435" y="40503"/>
                </a:moveTo>
                <a:lnTo>
                  <a:pt x="12565" y="58586"/>
                </a:lnTo>
                <a:lnTo>
                  <a:pt x="0" y="101347"/>
                </a:lnTo>
                <a:lnTo>
                  <a:pt x="861" y="113871"/>
                </a:lnTo>
                <a:lnTo>
                  <a:pt x="20967" y="150522"/>
                </a:lnTo>
                <a:lnTo>
                  <a:pt x="46335" y="159443"/>
                </a:lnTo>
                <a:lnTo>
                  <a:pt x="54110" y="159443"/>
                </a:lnTo>
                <a:lnTo>
                  <a:pt x="82677" y="139731"/>
                </a:lnTo>
                <a:lnTo>
                  <a:pt x="82677" y="155437"/>
                </a:lnTo>
                <a:lnTo>
                  <a:pt x="99777" y="155437"/>
                </a:lnTo>
                <a:lnTo>
                  <a:pt x="99777" y="0"/>
                </a:lnTo>
                <a:lnTo>
                  <a:pt x="81518" y="0"/>
                </a:lnTo>
                <a:lnTo>
                  <a:pt x="81518" y="57054"/>
                </a:lnTo>
                <a:lnTo>
                  <a:pt x="77258" y="51773"/>
                </a:lnTo>
                <a:lnTo>
                  <a:pt x="73429" y="48082"/>
                </a:lnTo>
                <a:lnTo>
                  <a:pt x="70072" y="45981"/>
                </a:lnTo>
                <a:lnTo>
                  <a:pt x="64260" y="42329"/>
                </a:lnTo>
                <a:lnTo>
                  <a:pt x="57055" y="40503"/>
                </a:lnTo>
                <a:lnTo>
                  <a:pt x="48435" y="40503"/>
                </a:lnTo>
                <a:close/>
              </a:path>
            </a:pathLst>
          </a:custGeom>
          <a:ln w="39267">
            <a:solidFill>
              <a:srgbClr val="FFFFFF"/>
            </a:solidFill>
          </a:ln>
        </p:spPr>
        <p:txBody>
          <a:bodyPr wrap="square" lIns="0" tIns="0" rIns="0" bIns="0" rtlCol="0"/>
          <a:lstStyle/>
          <a:p>
            <a:endParaRPr sz="1588"/>
          </a:p>
        </p:txBody>
      </p:sp>
      <p:sp>
        <p:nvSpPr>
          <p:cNvPr id="85" name="object 85"/>
          <p:cNvSpPr/>
          <p:nvPr/>
        </p:nvSpPr>
        <p:spPr>
          <a:xfrm>
            <a:off x="6073039" y="4461662"/>
            <a:ext cx="88526" cy="140634"/>
          </a:xfrm>
          <a:custGeom>
            <a:avLst/>
            <a:gdLst/>
            <a:ahLst/>
            <a:cxnLst/>
            <a:rect l="l" t="t" r="r" b="b"/>
            <a:pathLst>
              <a:path w="100329" h="159385">
                <a:moveTo>
                  <a:pt x="0" y="155437"/>
                </a:moveTo>
                <a:lnTo>
                  <a:pt x="17513" y="155437"/>
                </a:lnTo>
                <a:lnTo>
                  <a:pt x="17513" y="140987"/>
                </a:lnTo>
                <a:lnTo>
                  <a:pt x="21538" y="146406"/>
                </a:lnTo>
                <a:lnTo>
                  <a:pt x="25307" y="150333"/>
                </a:lnTo>
                <a:lnTo>
                  <a:pt x="28822" y="152806"/>
                </a:lnTo>
                <a:lnTo>
                  <a:pt x="34771" y="156949"/>
                </a:lnTo>
                <a:lnTo>
                  <a:pt x="42035" y="159030"/>
                </a:lnTo>
                <a:lnTo>
                  <a:pt x="50635" y="159030"/>
                </a:lnTo>
                <a:lnTo>
                  <a:pt x="86741" y="141301"/>
                </a:lnTo>
                <a:lnTo>
                  <a:pt x="99758" y="96812"/>
                </a:lnTo>
                <a:lnTo>
                  <a:pt x="98933" y="83537"/>
                </a:lnTo>
                <a:lnTo>
                  <a:pt x="79490" y="47692"/>
                </a:lnTo>
                <a:lnTo>
                  <a:pt x="52225" y="39541"/>
                </a:lnTo>
                <a:lnTo>
                  <a:pt x="45451" y="39541"/>
                </a:lnTo>
                <a:lnTo>
                  <a:pt x="39168" y="40955"/>
                </a:lnTo>
                <a:lnTo>
                  <a:pt x="33377" y="43821"/>
                </a:lnTo>
                <a:lnTo>
                  <a:pt x="27585" y="46649"/>
                </a:lnTo>
                <a:lnTo>
                  <a:pt x="22617" y="50791"/>
                </a:lnTo>
                <a:lnTo>
                  <a:pt x="18455" y="56210"/>
                </a:lnTo>
                <a:lnTo>
                  <a:pt x="18455" y="0"/>
                </a:lnTo>
                <a:lnTo>
                  <a:pt x="0" y="0"/>
                </a:lnTo>
                <a:lnTo>
                  <a:pt x="0" y="155437"/>
                </a:lnTo>
                <a:close/>
              </a:path>
            </a:pathLst>
          </a:custGeom>
          <a:ln w="39267">
            <a:solidFill>
              <a:srgbClr val="FFFFFF"/>
            </a:solidFill>
          </a:ln>
        </p:spPr>
        <p:txBody>
          <a:bodyPr wrap="square" lIns="0" tIns="0" rIns="0" bIns="0" rtlCol="0"/>
          <a:lstStyle/>
          <a:p>
            <a:endParaRPr sz="1588"/>
          </a:p>
        </p:txBody>
      </p:sp>
      <p:sp>
        <p:nvSpPr>
          <p:cNvPr id="86" name="object 86"/>
          <p:cNvSpPr/>
          <p:nvPr/>
        </p:nvSpPr>
        <p:spPr>
          <a:xfrm>
            <a:off x="6088388" y="4511537"/>
            <a:ext cx="55469" cy="76200"/>
          </a:xfrm>
          <a:custGeom>
            <a:avLst/>
            <a:gdLst/>
            <a:ahLst/>
            <a:cxnLst/>
            <a:rect l="l" t="t" r="r" b="b"/>
            <a:pathLst>
              <a:path w="62864" h="86360">
                <a:moveTo>
                  <a:pt x="32061" y="85739"/>
                </a:moveTo>
                <a:lnTo>
                  <a:pt x="2269" y="61741"/>
                </a:lnTo>
                <a:lnTo>
                  <a:pt x="0" y="41230"/>
                </a:lnTo>
                <a:lnTo>
                  <a:pt x="611" y="30981"/>
                </a:lnTo>
                <a:lnTo>
                  <a:pt x="23913" y="0"/>
                </a:lnTo>
                <a:lnTo>
                  <a:pt x="32591" y="0"/>
                </a:lnTo>
                <a:lnTo>
                  <a:pt x="62368" y="32704"/>
                </a:lnTo>
                <a:lnTo>
                  <a:pt x="62847" y="41230"/>
                </a:lnTo>
                <a:lnTo>
                  <a:pt x="62368" y="50757"/>
                </a:lnTo>
                <a:lnTo>
                  <a:pt x="39295" y="84973"/>
                </a:lnTo>
                <a:lnTo>
                  <a:pt x="32061" y="85739"/>
                </a:lnTo>
                <a:close/>
              </a:path>
            </a:pathLst>
          </a:custGeom>
          <a:ln w="39267">
            <a:solidFill>
              <a:srgbClr val="FFFFFF"/>
            </a:solidFill>
          </a:ln>
        </p:spPr>
        <p:txBody>
          <a:bodyPr wrap="square" lIns="0" tIns="0" rIns="0" bIns="0" rtlCol="0"/>
          <a:lstStyle/>
          <a:p>
            <a:endParaRPr sz="1588"/>
          </a:p>
        </p:txBody>
      </p:sp>
      <p:sp>
        <p:nvSpPr>
          <p:cNvPr id="87" name="object 87"/>
          <p:cNvSpPr/>
          <p:nvPr/>
        </p:nvSpPr>
        <p:spPr>
          <a:xfrm>
            <a:off x="6087276" y="3266782"/>
            <a:ext cx="49306" cy="39781"/>
          </a:xfrm>
          <a:custGeom>
            <a:avLst/>
            <a:gdLst/>
            <a:ahLst/>
            <a:cxnLst/>
            <a:rect l="l" t="t" r="r" b="b"/>
            <a:pathLst>
              <a:path w="55879" h="45085">
                <a:moveTo>
                  <a:pt x="0" y="27388"/>
                </a:moveTo>
                <a:lnTo>
                  <a:pt x="0" y="20163"/>
                </a:lnTo>
                <a:lnTo>
                  <a:pt x="2925" y="14901"/>
                </a:lnTo>
                <a:lnTo>
                  <a:pt x="8815" y="11603"/>
                </a:lnTo>
                <a:lnTo>
                  <a:pt x="12270" y="9640"/>
                </a:lnTo>
                <a:lnTo>
                  <a:pt x="17434" y="8206"/>
                </a:lnTo>
                <a:lnTo>
                  <a:pt x="24326" y="7303"/>
                </a:lnTo>
                <a:lnTo>
                  <a:pt x="35791" y="5811"/>
                </a:lnTo>
                <a:lnTo>
                  <a:pt x="39286" y="5399"/>
                </a:lnTo>
                <a:lnTo>
                  <a:pt x="42879" y="4692"/>
                </a:lnTo>
                <a:lnTo>
                  <a:pt x="46531" y="3710"/>
                </a:lnTo>
                <a:lnTo>
                  <a:pt x="50163" y="2728"/>
                </a:lnTo>
                <a:lnTo>
                  <a:pt x="53148" y="1492"/>
                </a:lnTo>
                <a:lnTo>
                  <a:pt x="55464" y="0"/>
                </a:lnTo>
                <a:lnTo>
                  <a:pt x="55464" y="15274"/>
                </a:lnTo>
                <a:lnTo>
                  <a:pt x="26937" y="45058"/>
                </a:lnTo>
                <a:lnTo>
                  <a:pt x="20242" y="45058"/>
                </a:lnTo>
                <a:lnTo>
                  <a:pt x="14764" y="45058"/>
                </a:lnTo>
                <a:lnTo>
                  <a:pt x="10012" y="43488"/>
                </a:lnTo>
                <a:lnTo>
                  <a:pt x="6007" y="40326"/>
                </a:lnTo>
                <a:lnTo>
                  <a:pt x="2002" y="37185"/>
                </a:lnTo>
                <a:lnTo>
                  <a:pt x="0" y="32866"/>
                </a:lnTo>
                <a:lnTo>
                  <a:pt x="0" y="27388"/>
                </a:lnTo>
                <a:close/>
              </a:path>
            </a:pathLst>
          </a:custGeom>
          <a:ln w="39266">
            <a:solidFill>
              <a:srgbClr val="FFFFFF"/>
            </a:solidFill>
          </a:ln>
        </p:spPr>
        <p:txBody>
          <a:bodyPr wrap="square" lIns="0" tIns="0" rIns="0" bIns="0" rtlCol="0"/>
          <a:lstStyle/>
          <a:p>
            <a:endParaRPr sz="1588"/>
          </a:p>
        </p:txBody>
      </p:sp>
      <p:sp>
        <p:nvSpPr>
          <p:cNvPr id="88" name="object 88"/>
          <p:cNvSpPr/>
          <p:nvPr/>
        </p:nvSpPr>
        <p:spPr>
          <a:xfrm>
            <a:off x="6069779" y="3215365"/>
            <a:ext cx="94689" cy="105895"/>
          </a:xfrm>
          <a:custGeom>
            <a:avLst/>
            <a:gdLst/>
            <a:ahLst/>
            <a:cxnLst/>
            <a:rect l="l" t="t" r="r" b="b"/>
            <a:pathLst>
              <a:path w="107314" h="120014">
                <a:moveTo>
                  <a:pt x="35536" y="51125"/>
                </a:moveTo>
                <a:lnTo>
                  <a:pt x="2456" y="72160"/>
                </a:lnTo>
                <a:lnTo>
                  <a:pt x="0" y="86073"/>
                </a:lnTo>
                <a:lnTo>
                  <a:pt x="625" y="92942"/>
                </a:lnTo>
                <a:lnTo>
                  <a:pt x="35654" y="119469"/>
                </a:lnTo>
                <a:lnTo>
                  <a:pt x="44371" y="119469"/>
                </a:lnTo>
                <a:lnTo>
                  <a:pt x="76256" y="100699"/>
                </a:lnTo>
                <a:lnTo>
                  <a:pt x="76885" y="105215"/>
                </a:lnTo>
                <a:lnTo>
                  <a:pt x="77964" y="108690"/>
                </a:lnTo>
                <a:lnTo>
                  <a:pt x="79516" y="111144"/>
                </a:lnTo>
                <a:lnTo>
                  <a:pt x="82460" y="115778"/>
                </a:lnTo>
                <a:lnTo>
                  <a:pt x="87212" y="118095"/>
                </a:lnTo>
                <a:lnTo>
                  <a:pt x="93750" y="118095"/>
                </a:lnTo>
                <a:lnTo>
                  <a:pt x="96420" y="118095"/>
                </a:lnTo>
                <a:lnTo>
                  <a:pt x="98540" y="117997"/>
                </a:lnTo>
                <a:lnTo>
                  <a:pt x="100072" y="117780"/>
                </a:lnTo>
                <a:lnTo>
                  <a:pt x="101623" y="117564"/>
                </a:lnTo>
                <a:lnTo>
                  <a:pt x="103881" y="117054"/>
                </a:lnTo>
                <a:lnTo>
                  <a:pt x="106826" y="116210"/>
                </a:lnTo>
                <a:lnTo>
                  <a:pt x="106826" y="102172"/>
                </a:lnTo>
                <a:lnTo>
                  <a:pt x="105628" y="102388"/>
                </a:lnTo>
                <a:lnTo>
                  <a:pt x="104509" y="102545"/>
                </a:lnTo>
                <a:lnTo>
                  <a:pt x="103449" y="102643"/>
                </a:lnTo>
                <a:lnTo>
                  <a:pt x="102408" y="102761"/>
                </a:lnTo>
                <a:lnTo>
                  <a:pt x="101446" y="102820"/>
                </a:lnTo>
                <a:lnTo>
                  <a:pt x="100602" y="102820"/>
                </a:lnTo>
                <a:lnTo>
                  <a:pt x="98010" y="102820"/>
                </a:lnTo>
                <a:lnTo>
                  <a:pt x="96302" y="102211"/>
                </a:lnTo>
                <a:lnTo>
                  <a:pt x="95497" y="101013"/>
                </a:lnTo>
                <a:lnTo>
                  <a:pt x="94692" y="99836"/>
                </a:lnTo>
                <a:lnTo>
                  <a:pt x="94280" y="98245"/>
                </a:lnTo>
                <a:lnTo>
                  <a:pt x="94280" y="96282"/>
                </a:lnTo>
                <a:lnTo>
                  <a:pt x="94280" y="31217"/>
                </a:lnTo>
                <a:lnTo>
                  <a:pt x="93511" y="23721"/>
                </a:lnTo>
                <a:lnTo>
                  <a:pt x="59101" y="474"/>
                </a:lnTo>
                <a:lnTo>
                  <a:pt x="49614" y="0"/>
                </a:lnTo>
                <a:lnTo>
                  <a:pt x="41298" y="511"/>
                </a:lnTo>
                <a:lnTo>
                  <a:pt x="6954" y="27651"/>
                </a:lnTo>
                <a:lnTo>
                  <a:pt x="5909" y="37323"/>
                </a:lnTo>
                <a:lnTo>
                  <a:pt x="23619" y="37323"/>
                </a:lnTo>
                <a:lnTo>
                  <a:pt x="24326" y="31452"/>
                </a:lnTo>
                <a:lnTo>
                  <a:pt x="25837" y="27054"/>
                </a:lnTo>
                <a:lnTo>
                  <a:pt x="28154" y="24070"/>
                </a:lnTo>
                <a:lnTo>
                  <a:pt x="32297" y="18710"/>
                </a:lnTo>
                <a:lnTo>
                  <a:pt x="39306" y="16021"/>
                </a:lnTo>
                <a:lnTo>
                  <a:pt x="49201" y="16021"/>
                </a:lnTo>
                <a:lnTo>
                  <a:pt x="57761" y="16021"/>
                </a:lnTo>
                <a:lnTo>
                  <a:pt x="64339" y="17493"/>
                </a:lnTo>
                <a:lnTo>
                  <a:pt x="68933" y="20418"/>
                </a:lnTo>
                <a:lnTo>
                  <a:pt x="73527" y="23344"/>
                </a:lnTo>
                <a:lnTo>
                  <a:pt x="75824" y="28056"/>
                </a:lnTo>
                <a:lnTo>
                  <a:pt x="75824" y="34535"/>
                </a:lnTo>
                <a:lnTo>
                  <a:pt x="75824" y="37735"/>
                </a:lnTo>
                <a:lnTo>
                  <a:pt x="75412" y="40170"/>
                </a:lnTo>
                <a:lnTo>
                  <a:pt x="74568" y="41858"/>
                </a:lnTo>
                <a:lnTo>
                  <a:pt x="73076" y="44941"/>
                </a:lnTo>
                <a:lnTo>
                  <a:pt x="70170" y="46766"/>
                </a:lnTo>
                <a:lnTo>
                  <a:pt x="65811" y="47316"/>
                </a:lnTo>
                <a:lnTo>
                  <a:pt x="35536" y="51125"/>
                </a:lnTo>
                <a:close/>
              </a:path>
            </a:pathLst>
          </a:custGeom>
          <a:ln w="39267">
            <a:solidFill>
              <a:srgbClr val="FFFFFF"/>
            </a:solidFill>
          </a:ln>
        </p:spPr>
        <p:txBody>
          <a:bodyPr wrap="square" lIns="0" tIns="0" rIns="0" bIns="0" rtlCol="0"/>
          <a:lstStyle/>
          <a:p>
            <a:endParaRPr sz="1588"/>
          </a:p>
        </p:txBody>
      </p:sp>
      <p:sp>
        <p:nvSpPr>
          <p:cNvPr id="90" name="object 90"/>
          <p:cNvSpPr txBox="1"/>
          <p:nvPr/>
        </p:nvSpPr>
        <p:spPr>
          <a:xfrm>
            <a:off x="2980828" y="6373842"/>
            <a:ext cx="615763" cy="162993"/>
          </a:xfrm>
          <a:prstGeom prst="rect">
            <a:avLst/>
          </a:prstGeom>
        </p:spPr>
        <p:txBody>
          <a:bodyPr vert="horz" wrap="square" lIns="0" tIns="0" rIns="0" bIns="0" rtlCol="0">
            <a:spAutoFit/>
          </a:bodyPr>
          <a:lstStyle/>
          <a:p>
            <a:pPr marL="11206"/>
            <a:r>
              <a:rPr sz="1059" spc="13" dirty="0">
                <a:latin typeface="Helvetica"/>
                <a:cs typeface="Helvetica"/>
              </a:rPr>
              <a:t>time </a:t>
            </a:r>
            <a:r>
              <a:rPr sz="1059" spc="9" dirty="0">
                <a:latin typeface="Helvetica"/>
                <a:cs typeface="Helvetica"/>
              </a:rPr>
              <a:t>[s]</a:t>
            </a:r>
            <a:r>
              <a:rPr sz="1059" spc="168" dirty="0">
                <a:latin typeface="Helvetica"/>
                <a:cs typeface="Helvetica"/>
              </a:rPr>
              <a:t> </a:t>
            </a:r>
            <a:r>
              <a:rPr sz="1588" spc="26" baseline="-4629" dirty="0">
                <a:latin typeface="Helvetica"/>
                <a:cs typeface="Helvetica"/>
              </a:rPr>
              <a:t>0</a:t>
            </a:r>
            <a:endParaRPr sz="1588" baseline="-4629">
              <a:latin typeface="Helvetica"/>
              <a:cs typeface="Helvetica"/>
            </a:endParaRPr>
          </a:p>
        </p:txBody>
      </p:sp>
      <p:sp>
        <p:nvSpPr>
          <p:cNvPr id="91" name="object 91"/>
          <p:cNvSpPr txBox="1"/>
          <p:nvPr/>
        </p:nvSpPr>
        <p:spPr>
          <a:xfrm>
            <a:off x="9420576" y="5673074"/>
            <a:ext cx="177053" cy="162993"/>
          </a:xfrm>
          <a:prstGeom prst="rect">
            <a:avLst/>
          </a:prstGeom>
        </p:spPr>
        <p:txBody>
          <a:bodyPr vert="horz" wrap="square" lIns="0" tIns="0" rIns="0" bIns="0" rtlCol="0">
            <a:spAutoFit/>
          </a:bodyPr>
          <a:lstStyle/>
          <a:p>
            <a:pPr marL="11206"/>
            <a:r>
              <a:rPr sz="1059" spc="13" dirty="0">
                <a:latin typeface="Helvetica"/>
                <a:cs typeface="Helvetica"/>
              </a:rPr>
              <a:t>50</a:t>
            </a:r>
            <a:endParaRPr sz="1059">
              <a:latin typeface="Helvetica"/>
              <a:cs typeface="Helvetica"/>
            </a:endParaRPr>
          </a:p>
        </p:txBody>
      </p:sp>
      <p:sp>
        <p:nvSpPr>
          <p:cNvPr id="92" name="object 92"/>
          <p:cNvSpPr txBox="1"/>
          <p:nvPr/>
        </p:nvSpPr>
        <p:spPr>
          <a:xfrm>
            <a:off x="9408102" y="5912694"/>
            <a:ext cx="177053" cy="162993"/>
          </a:xfrm>
          <a:prstGeom prst="rect">
            <a:avLst/>
          </a:prstGeom>
        </p:spPr>
        <p:txBody>
          <a:bodyPr vert="horz" wrap="square" lIns="0" tIns="0" rIns="0" bIns="0" rtlCol="0">
            <a:spAutoFit/>
          </a:bodyPr>
          <a:lstStyle/>
          <a:p>
            <a:pPr marL="11206"/>
            <a:r>
              <a:rPr sz="1059" spc="13" dirty="0">
                <a:latin typeface="Helvetica"/>
                <a:cs typeface="Helvetica"/>
              </a:rPr>
              <a:t>13</a:t>
            </a:r>
            <a:endParaRPr sz="1059" dirty="0">
              <a:latin typeface="Helvetica"/>
              <a:cs typeface="Helvetica"/>
            </a:endParaRPr>
          </a:p>
        </p:txBody>
      </p:sp>
      <p:sp>
        <p:nvSpPr>
          <p:cNvPr id="93" name="object 93"/>
          <p:cNvSpPr txBox="1"/>
          <p:nvPr/>
        </p:nvSpPr>
        <p:spPr>
          <a:xfrm>
            <a:off x="3824587" y="6265050"/>
            <a:ext cx="5732434" cy="284309"/>
          </a:xfrm>
          <a:prstGeom prst="rect">
            <a:avLst/>
          </a:prstGeom>
        </p:spPr>
        <p:txBody>
          <a:bodyPr vert="horz" wrap="square" lIns="0" tIns="0" rIns="0" bIns="0" rtlCol="0">
            <a:spAutoFit/>
          </a:bodyPr>
          <a:lstStyle/>
          <a:p>
            <a:pPr marR="4483" algn="r">
              <a:lnSpc>
                <a:spcPts val="1112"/>
              </a:lnSpc>
            </a:pPr>
            <a:r>
              <a:rPr sz="1059" spc="18" dirty="0">
                <a:latin typeface="Helvetica"/>
                <a:cs typeface="Helvetica"/>
              </a:rPr>
              <a:t>3</a:t>
            </a:r>
            <a:endParaRPr sz="1059" dirty="0">
              <a:latin typeface="Helvetica"/>
              <a:cs typeface="Helvetica"/>
            </a:endParaRPr>
          </a:p>
          <a:p>
            <a:pPr marL="11206">
              <a:lnSpc>
                <a:spcPts val="1112"/>
              </a:lnSpc>
              <a:tabLst>
                <a:tab pos="429769" algn="l"/>
                <a:tab pos="826478" algn="l"/>
                <a:tab pos="1245600" algn="l"/>
                <a:tab pos="1669204" algn="l"/>
                <a:tab pos="2087767" algn="l"/>
                <a:tab pos="2521458" algn="l"/>
                <a:tab pos="2940579" algn="l"/>
                <a:tab pos="3354099" algn="l"/>
                <a:tab pos="3773222" algn="l"/>
                <a:tab pos="4196827" algn="l"/>
                <a:tab pos="4615949" algn="l"/>
                <a:tab pos="5034511" algn="l"/>
                <a:tab pos="5453633" algn="l"/>
              </a:tabLst>
            </a:pPr>
            <a:r>
              <a:rPr sz="1059" spc="9" dirty="0">
                <a:latin typeface="Helvetica"/>
                <a:cs typeface="Helvetica"/>
              </a:rPr>
              <a:t>0.5	</a:t>
            </a:r>
            <a:r>
              <a:rPr sz="1059" spc="79" dirty="0">
                <a:latin typeface="Helvetica"/>
                <a:cs typeface="Helvetica"/>
              </a:rPr>
              <a:t>10	</a:t>
            </a:r>
            <a:r>
              <a:rPr sz="1059" spc="9" dirty="0">
                <a:latin typeface="Helvetica"/>
                <a:cs typeface="Helvetica"/>
              </a:rPr>
              <a:t>0.5	</a:t>
            </a:r>
            <a:r>
              <a:rPr sz="1059" spc="18" dirty="0">
                <a:latin typeface="Helvetica"/>
                <a:cs typeface="Helvetica"/>
              </a:rPr>
              <a:t>1</a:t>
            </a:r>
            <a:r>
              <a:rPr sz="1059" spc="44" dirty="0">
                <a:latin typeface="Helvetica"/>
                <a:cs typeface="Helvetica"/>
              </a:rPr>
              <a:t> </a:t>
            </a:r>
            <a:r>
              <a:rPr sz="1059" spc="18" dirty="0">
                <a:latin typeface="Helvetica"/>
                <a:cs typeface="Helvetica"/>
              </a:rPr>
              <a:t>0	</a:t>
            </a:r>
            <a:r>
              <a:rPr sz="1059" spc="9" dirty="0">
                <a:latin typeface="Helvetica"/>
                <a:cs typeface="Helvetica"/>
              </a:rPr>
              <a:t>0.5	</a:t>
            </a:r>
            <a:r>
              <a:rPr sz="1059" spc="18" dirty="0">
                <a:latin typeface="Helvetica"/>
                <a:cs typeface="Helvetica"/>
              </a:rPr>
              <a:t>1</a:t>
            </a:r>
            <a:r>
              <a:rPr sz="1059" spc="124" dirty="0">
                <a:latin typeface="Helvetica"/>
                <a:cs typeface="Helvetica"/>
              </a:rPr>
              <a:t> </a:t>
            </a:r>
            <a:r>
              <a:rPr sz="1059" spc="18" dirty="0">
                <a:latin typeface="Helvetica"/>
                <a:cs typeface="Helvetica"/>
              </a:rPr>
              <a:t>0	</a:t>
            </a:r>
            <a:r>
              <a:rPr sz="1059" spc="9" dirty="0">
                <a:latin typeface="Helvetica"/>
                <a:cs typeface="Helvetica"/>
              </a:rPr>
              <a:t>0.5	</a:t>
            </a:r>
            <a:r>
              <a:rPr sz="1059" spc="18" dirty="0">
                <a:latin typeface="Helvetica"/>
                <a:cs typeface="Helvetica"/>
              </a:rPr>
              <a:t>1</a:t>
            </a:r>
            <a:r>
              <a:rPr sz="1059" spc="-35" dirty="0">
                <a:latin typeface="Helvetica"/>
                <a:cs typeface="Helvetica"/>
              </a:rPr>
              <a:t> </a:t>
            </a:r>
            <a:r>
              <a:rPr sz="1059" spc="18" dirty="0">
                <a:latin typeface="Helvetica"/>
                <a:cs typeface="Helvetica"/>
              </a:rPr>
              <a:t>0	</a:t>
            </a:r>
            <a:r>
              <a:rPr sz="1059" spc="9" dirty="0">
                <a:latin typeface="Helvetica"/>
                <a:cs typeface="Helvetica"/>
              </a:rPr>
              <a:t>0.5	</a:t>
            </a:r>
            <a:r>
              <a:rPr sz="1059" spc="18" dirty="0">
                <a:latin typeface="Helvetica"/>
                <a:cs typeface="Helvetica"/>
              </a:rPr>
              <a:t>1</a:t>
            </a:r>
            <a:r>
              <a:rPr sz="1059" spc="44" dirty="0">
                <a:latin typeface="Helvetica"/>
                <a:cs typeface="Helvetica"/>
              </a:rPr>
              <a:t> </a:t>
            </a:r>
            <a:r>
              <a:rPr sz="1059" spc="18" dirty="0">
                <a:latin typeface="Helvetica"/>
                <a:cs typeface="Helvetica"/>
              </a:rPr>
              <a:t>0	</a:t>
            </a:r>
            <a:r>
              <a:rPr sz="1059" spc="9" dirty="0">
                <a:latin typeface="Helvetica"/>
                <a:cs typeface="Helvetica"/>
              </a:rPr>
              <a:t>0.5	</a:t>
            </a:r>
            <a:r>
              <a:rPr sz="1059" spc="18" dirty="0">
                <a:latin typeface="Helvetica"/>
                <a:cs typeface="Helvetica"/>
              </a:rPr>
              <a:t>1</a:t>
            </a:r>
            <a:r>
              <a:rPr sz="1059" spc="9" dirty="0">
                <a:latin typeface="Helvetica"/>
                <a:cs typeface="Helvetica"/>
              </a:rPr>
              <a:t> </a:t>
            </a:r>
            <a:r>
              <a:rPr sz="1059" spc="18" dirty="0">
                <a:latin typeface="Helvetica"/>
                <a:cs typeface="Helvetica"/>
              </a:rPr>
              <a:t>0	</a:t>
            </a:r>
            <a:r>
              <a:rPr sz="1059" spc="9" dirty="0">
                <a:latin typeface="Helvetica"/>
                <a:cs typeface="Helvetica"/>
              </a:rPr>
              <a:t>0.5	</a:t>
            </a:r>
            <a:r>
              <a:rPr sz="1059" spc="18" dirty="0">
                <a:latin typeface="Helvetica"/>
                <a:cs typeface="Helvetica"/>
              </a:rPr>
              <a:t>1</a:t>
            </a:r>
            <a:endParaRPr sz="1059" dirty="0">
              <a:latin typeface="Helvetica"/>
              <a:cs typeface="Helvetica"/>
            </a:endParaRPr>
          </a:p>
        </p:txBody>
      </p:sp>
      <p:sp>
        <p:nvSpPr>
          <p:cNvPr id="94" name="object 94"/>
          <p:cNvSpPr txBox="1"/>
          <p:nvPr/>
        </p:nvSpPr>
        <p:spPr>
          <a:xfrm>
            <a:off x="9408102" y="1870474"/>
            <a:ext cx="189379" cy="3793090"/>
          </a:xfrm>
          <a:prstGeom prst="rect">
            <a:avLst/>
          </a:prstGeom>
        </p:spPr>
        <p:txBody>
          <a:bodyPr vert="horz" wrap="square" lIns="0" tIns="0" rIns="0" bIns="0" rtlCol="0">
            <a:spAutoFit/>
          </a:bodyPr>
          <a:lstStyle/>
          <a:p>
            <a:pPr marL="23534"/>
            <a:r>
              <a:rPr sz="1059" spc="13" dirty="0">
                <a:latin typeface="Helvetica"/>
                <a:cs typeface="Helvetica"/>
              </a:rPr>
              <a:t>50</a:t>
            </a:r>
            <a:endParaRPr sz="1059">
              <a:latin typeface="Helvetica"/>
              <a:cs typeface="Helvetica"/>
            </a:endParaRPr>
          </a:p>
          <a:p>
            <a:pPr marL="11206">
              <a:spcBef>
                <a:spcPts val="613"/>
              </a:spcBef>
            </a:pPr>
            <a:r>
              <a:rPr sz="1059" spc="13" dirty="0">
                <a:latin typeface="Helvetica"/>
                <a:cs typeface="Helvetica"/>
              </a:rPr>
              <a:t>13</a:t>
            </a:r>
            <a:endParaRPr sz="1059">
              <a:latin typeface="Helvetica"/>
              <a:cs typeface="Helvetica"/>
            </a:endParaRPr>
          </a:p>
          <a:p>
            <a:pPr marL="23534">
              <a:spcBef>
                <a:spcPts val="441"/>
              </a:spcBef>
            </a:pPr>
            <a:r>
              <a:rPr sz="1059" spc="18" dirty="0">
                <a:latin typeface="Helvetica"/>
                <a:cs typeface="Helvetica"/>
              </a:rPr>
              <a:t>3</a:t>
            </a:r>
            <a:endParaRPr sz="1059">
              <a:latin typeface="Helvetica"/>
              <a:cs typeface="Helvetica"/>
            </a:endParaRPr>
          </a:p>
          <a:p>
            <a:pPr marL="23534">
              <a:spcBef>
                <a:spcPts val="212"/>
              </a:spcBef>
            </a:pPr>
            <a:r>
              <a:rPr sz="1059" spc="13" dirty="0">
                <a:latin typeface="Helvetica"/>
                <a:cs typeface="Helvetica"/>
              </a:rPr>
              <a:t>50</a:t>
            </a:r>
            <a:endParaRPr sz="1059">
              <a:latin typeface="Helvetica"/>
              <a:cs typeface="Helvetica"/>
            </a:endParaRPr>
          </a:p>
          <a:p>
            <a:pPr marL="11206">
              <a:spcBef>
                <a:spcPts val="613"/>
              </a:spcBef>
            </a:pPr>
            <a:r>
              <a:rPr sz="1059" spc="13" dirty="0">
                <a:latin typeface="Helvetica"/>
                <a:cs typeface="Helvetica"/>
              </a:rPr>
              <a:t>13</a:t>
            </a:r>
            <a:endParaRPr sz="1059">
              <a:latin typeface="Helvetica"/>
              <a:cs typeface="Helvetica"/>
            </a:endParaRPr>
          </a:p>
          <a:p>
            <a:pPr marL="23534">
              <a:spcBef>
                <a:spcPts val="441"/>
              </a:spcBef>
            </a:pPr>
            <a:r>
              <a:rPr sz="1059" spc="18" dirty="0">
                <a:latin typeface="Helvetica"/>
                <a:cs typeface="Helvetica"/>
              </a:rPr>
              <a:t>3</a:t>
            </a:r>
            <a:endParaRPr sz="1059">
              <a:latin typeface="Helvetica"/>
              <a:cs typeface="Helvetica"/>
            </a:endParaRPr>
          </a:p>
          <a:p>
            <a:pPr marL="23534">
              <a:spcBef>
                <a:spcPts val="110"/>
              </a:spcBef>
            </a:pPr>
            <a:r>
              <a:rPr sz="1059" spc="13" dirty="0">
                <a:latin typeface="Helvetica"/>
                <a:cs typeface="Helvetica"/>
              </a:rPr>
              <a:t>50</a:t>
            </a:r>
            <a:endParaRPr sz="1059">
              <a:latin typeface="Helvetica"/>
              <a:cs typeface="Helvetica"/>
            </a:endParaRPr>
          </a:p>
          <a:p>
            <a:pPr marL="11206">
              <a:spcBef>
                <a:spcPts val="613"/>
              </a:spcBef>
            </a:pPr>
            <a:r>
              <a:rPr sz="1059" spc="13" dirty="0">
                <a:latin typeface="Helvetica"/>
                <a:cs typeface="Helvetica"/>
              </a:rPr>
              <a:t>13</a:t>
            </a:r>
            <a:endParaRPr sz="1059">
              <a:latin typeface="Helvetica"/>
              <a:cs typeface="Helvetica"/>
            </a:endParaRPr>
          </a:p>
          <a:p>
            <a:pPr marL="23534">
              <a:spcBef>
                <a:spcPts val="441"/>
              </a:spcBef>
            </a:pPr>
            <a:r>
              <a:rPr sz="1059" spc="18" dirty="0">
                <a:latin typeface="Helvetica"/>
                <a:cs typeface="Helvetica"/>
              </a:rPr>
              <a:t>3</a:t>
            </a:r>
            <a:endParaRPr sz="1059">
              <a:latin typeface="Helvetica"/>
              <a:cs typeface="Helvetica"/>
            </a:endParaRPr>
          </a:p>
          <a:p>
            <a:pPr marL="23534">
              <a:spcBef>
                <a:spcPts val="53"/>
              </a:spcBef>
            </a:pPr>
            <a:r>
              <a:rPr sz="1059" spc="13" dirty="0">
                <a:latin typeface="Helvetica"/>
                <a:cs typeface="Helvetica"/>
              </a:rPr>
              <a:t>50</a:t>
            </a:r>
            <a:endParaRPr sz="1059">
              <a:latin typeface="Helvetica"/>
              <a:cs typeface="Helvetica"/>
            </a:endParaRPr>
          </a:p>
          <a:p>
            <a:pPr marL="11206">
              <a:spcBef>
                <a:spcPts val="613"/>
              </a:spcBef>
            </a:pPr>
            <a:r>
              <a:rPr sz="1059" spc="13" dirty="0">
                <a:latin typeface="Helvetica"/>
                <a:cs typeface="Helvetica"/>
              </a:rPr>
              <a:t>13</a:t>
            </a:r>
            <a:endParaRPr sz="1059">
              <a:latin typeface="Helvetica"/>
              <a:cs typeface="Helvetica"/>
            </a:endParaRPr>
          </a:p>
          <a:p>
            <a:pPr marL="23534">
              <a:spcBef>
                <a:spcPts val="441"/>
              </a:spcBef>
            </a:pPr>
            <a:r>
              <a:rPr sz="1059" spc="18" dirty="0">
                <a:latin typeface="Helvetica"/>
                <a:cs typeface="Helvetica"/>
              </a:rPr>
              <a:t>3</a:t>
            </a:r>
            <a:endParaRPr sz="1059">
              <a:latin typeface="Helvetica"/>
              <a:cs typeface="Helvetica"/>
            </a:endParaRPr>
          </a:p>
          <a:p>
            <a:pPr marL="23534">
              <a:spcBef>
                <a:spcPts val="150"/>
              </a:spcBef>
            </a:pPr>
            <a:r>
              <a:rPr sz="1059" spc="13" dirty="0">
                <a:latin typeface="Helvetica"/>
                <a:cs typeface="Helvetica"/>
              </a:rPr>
              <a:t>50</a:t>
            </a:r>
            <a:endParaRPr sz="1059">
              <a:latin typeface="Helvetica"/>
              <a:cs typeface="Helvetica"/>
            </a:endParaRPr>
          </a:p>
          <a:p>
            <a:pPr marL="11206">
              <a:spcBef>
                <a:spcPts val="613"/>
              </a:spcBef>
            </a:pPr>
            <a:r>
              <a:rPr sz="1059" spc="13" dirty="0">
                <a:latin typeface="Helvetica"/>
                <a:cs typeface="Helvetica"/>
              </a:rPr>
              <a:t>13</a:t>
            </a:r>
            <a:endParaRPr sz="1059">
              <a:latin typeface="Helvetica"/>
              <a:cs typeface="Helvetica"/>
            </a:endParaRPr>
          </a:p>
          <a:p>
            <a:pPr marL="23534">
              <a:spcBef>
                <a:spcPts val="441"/>
              </a:spcBef>
            </a:pPr>
            <a:r>
              <a:rPr sz="1059" spc="18" dirty="0">
                <a:latin typeface="Helvetica"/>
                <a:cs typeface="Helvetica"/>
              </a:rPr>
              <a:t>3</a:t>
            </a:r>
            <a:endParaRPr sz="1059">
              <a:latin typeface="Helvetica"/>
              <a:cs typeface="Helvetica"/>
            </a:endParaRPr>
          </a:p>
          <a:p>
            <a:pPr marL="23534">
              <a:spcBef>
                <a:spcPts val="146"/>
              </a:spcBef>
            </a:pPr>
            <a:r>
              <a:rPr sz="1059" spc="13" dirty="0">
                <a:latin typeface="Helvetica"/>
                <a:cs typeface="Helvetica"/>
              </a:rPr>
              <a:t>50</a:t>
            </a:r>
            <a:endParaRPr sz="1059">
              <a:latin typeface="Helvetica"/>
              <a:cs typeface="Helvetica"/>
            </a:endParaRPr>
          </a:p>
          <a:p>
            <a:pPr marL="11206">
              <a:spcBef>
                <a:spcPts val="613"/>
              </a:spcBef>
            </a:pPr>
            <a:r>
              <a:rPr sz="1059" spc="13" dirty="0">
                <a:latin typeface="Helvetica"/>
                <a:cs typeface="Helvetica"/>
              </a:rPr>
              <a:t>13</a:t>
            </a:r>
            <a:endParaRPr sz="1059">
              <a:latin typeface="Helvetica"/>
              <a:cs typeface="Helvetica"/>
            </a:endParaRPr>
          </a:p>
          <a:p>
            <a:pPr marL="23534">
              <a:spcBef>
                <a:spcPts val="441"/>
              </a:spcBef>
            </a:pPr>
            <a:r>
              <a:rPr sz="1059" spc="18" dirty="0">
                <a:latin typeface="Helvetica"/>
                <a:cs typeface="Helvetica"/>
              </a:rPr>
              <a:t>3</a:t>
            </a:r>
            <a:endParaRPr sz="1059">
              <a:latin typeface="Helvetica"/>
              <a:cs typeface="Helvetica"/>
            </a:endParaRPr>
          </a:p>
        </p:txBody>
      </p:sp>
      <p:sp>
        <p:nvSpPr>
          <p:cNvPr id="95" name="object 95"/>
          <p:cNvSpPr txBox="1"/>
          <p:nvPr/>
        </p:nvSpPr>
        <p:spPr>
          <a:xfrm>
            <a:off x="9437480" y="1247560"/>
            <a:ext cx="143244" cy="546287"/>
          </a:xfrm>
          <a:prstGeom prst="rect">
            <a:avLst/>
          </a:prstGeom>
        </p:spPr>
        <p:txBody>
          <a:bodyPr vert="vert270" wrap="square" lIns="0" tIns="0" rIns="0" bIns="0" rtlCol="0">
            <a:spAutoFit/>
          </a:bodyPr>
          <a:lstStyle/>
          <a:p>
            <a:pPr marL="11206">
              <a:lnSpc>
                <a:spcPts val="1138"/>
              </a:lnSpc>
            </a:pPr>
            <a:r>
              <a:rPr sz="1059" dirty="0">
                <a:latin typeface="Helvetica"/>
                <a:cs typeface="Helvetica"/>
              </a:rPr>
              <a:t>freq</a:t>
            </a:r>
            <a:r>
              <a:rPr sz="1059" spc="4" dirty="0">
                <a:latin typeface="Helvetica"/>
                <a:cs typeface="Helvetica"/>
              </a:rPr>
              <a:t> </a:t>
            </a:r>
            <a:r>
              <a:rPr sz="1059" dirty="0">
                <a:latin typeface="Helvetica"/>
                <a:cs typeface="Helvetica"/>
              </a:rPr>
              <a:t>[Hz]</a:t>
            </a:r>
          </a:p>
        </p:txBody>
      </p:sp>
      <p:sp>
        <p:nvSpPr>
          <p:cNvPr id="96" name="object 96"/>
          <p:cNvSpPr/>
          <p:nvPr/>
        </p:nvSpPr>
        <p:spPr>
          <a:xfrm>
            <a:off x="5065059" y="4325471"/>
            <a:ext cx="1882588" cy="818029"/>
          </a:xfrm>
          <a:prstGeom prst="rect">
            <a:avLst/>
          </a:prstGeom>
          <a:blipFill>
            <a:blip r:embed="rId6" cstate="screen">
              <a:extLst>
                <a:ext uri="{28A0092B-C50C-407E-A947-70E740481C1C}">
                  <a14:useLocalDpi xmlns:a14="http://schemas.microsoft.com/office/drawing/2010/main"/>
                </a:ext>
              </a:extLst>
            </a:blip>
            <a:stretch>
              <a:fillRect/>
            </a:stretch>
          </a:blipFill>
        </p:spPr>
        <p:txBody>
          <a:bodyPr wrap="square" lIns="0" tIns="0" rIns="0" bIns="0" rtlCol="0"/>
          <a:lstStyle/>
          <a:p>
            <a:endParaRPr sz="1588"/>
          </a:p>
        </p:txBody>
      </p:sp>
      <p:sp>
        <p:nvSpPr>
          <p:cNvPr id="97" name="object 97"/>
          <p:cNvSpPr/>
          <p:nvPr/>
        </p:nvSpPr>
        <p:spPr>
          <a:xfrm>
            <a:off x="5149103" y="4387103"/>
            <a:ext cx="1714500" cy="649941"/>
          </a:xfrm>
          <a:custGeom>
            <a:avLst/>
            <a:gdLst/>
            <a:ahLst/>
            <a:cxnLst/>
            <a:rect l="l" t="t" r="r" b="b"/>
            <a:pathLst>
              <a:path w="1943100" h="736600">
                <a:moveTo>
                  <a:pt x="0" y="0"/>
                </a:moveTo>
                <a:lnTo>
                  <a:pt x="1943099" y="0"/>
                </a:lnTo>
                <a:lnTo>
                  <a:pt x="1943099" y="736600"/>
                </a:lnTo>
                <a:lnTo>
                  <a:pt x="0" y="736600"/>
                </a:lnTo>
                <a:lnTo>
                  <a:pt x="0" y="0"/>
                </a:lnTo>
                <a:close/>
              </a:path>
            </a:pathLst>
          </a:custGeom>
          <a:ln w="63499">
            <a:solidFill>
              <a:srgbClr val="FF6600"/>
            </a:solidFill>
          </a:ln>
        </p:spPr>
        <p:txBody>
          <a:bodyPr wrap="square" lIns="0" tIns="0" rIns="0" bIns="0" rtlCol="0"/>
          <a:lstStyle/>
          <a:p>
            <a:endParaRPr sz="1588"/>
          </a:p>
        </p:txBody>
      </p:sp>
      <p:sp>
        <p:nvSpPr>
          <p:cNvPr id="98" name="object 98"/>
          <p:cNvSpPr/>
          <p:nvPr/>
        </p:nvSpPr>
        <p:spPr>
          <a:xfrm>
            <a:off x="3529853" y="1927413"/>
            <a:ext cx="5793441" cy="4336675"/>
          </a:xfrm>
          <a:prstGeom prst="rect">
            <a:avLst/>
          </a:prstGeom>
          <a:blipFill>
            <a:blip r:embed="rId7" cstate="screen">
              <a:extLst>
                <a:ext uri="{28A0092B-C50C-407E-A947-70E740481C1C}">
                  <a14:useLocalDpi xmlns:a14="http://schemas.microsoft.com/office/drawing/2010/main"/>
                </a:ext>
              </a:extLst>
            </a:blip>
            <a:stretch>
              <a:fillRect/>
            </a:stretch>
          </a:blipFill>
        </p:spPr>
        <p:txBody>
          <a:bodyPr wrap="square" lIns="0" tIns="0" rIns="0" bIns="0" rtlCol="0"/>
          <a:lstStyle/>
          <a:p>
            <a:endParaRPr sz="1588"/>
          </a:p>
        </p:txBody>
      </p:sp>
      <p:sp>
        <p:nvSpPr>
          <p:cNvPr id="99" name="object 99"/>
          <p:cNvSpPr/>
          <p:nvPr/>
        </p:nvSpPr>
        <p:spPr>
          <a:xfrm>
            <a:off x="5076265" y="4314265"/>
            <a:ext cx="1893794" cy="829235"/>
          </a:xfrm>
          <a:prstGeom prst="rect">
            <a:avLst/>
          </a:prstGeom>
          <a:blipFill>
            <a:blip r:embed="rId8" cstate="screen">
              <a:extLst>
                <a:ext uri="{28A0092B-C50C-407E-A947-70E740481C1C}">
                  <a14:useLocalDpi xmlns:a14="http://schemas.microsoft.com/office/drawing/2010/main"/>
                </a:ext>
              </a:extLst>
            </a:blip>
            <a:stretch>
              <a:fillRect/>
            </a:stretch>
          </a:blipFill>
        </p:spPr>
        <p:txBody>
          <a:bodyPr wrap="square" lIns="0" tIns="0" rIns="0" bIns="0" rtlCol="0"/>
          <a:lstStyle/>
          <a:p>
            <a:endParaRPr sz="1588"/>
          </a:p>
        </p:txBody>
      </p:sp>
      <p:sp>
        <p:nvSpPr>
          <p:cNvPr id="100" name="object 100"/>
          <p:cNvSpPr/>
          <p:nvPr/>
        </p:nvSpPr>
        <p:spPr>
          <a:xfrm>
            <a:off x="5165912" y="4381500"/>
            <a:ext cx="1714500" cy="649941"/>
          </a:xfrm>
          <a:custGeom>
            <a:avLst/>
            <a:gdLst/>
            <a:ahLst/>
            <a:cxnLst/>
            <a:rect l="l" t="t" r="r" b="b"/>
            <a:pathLst>
              <a:path w="1943100" h="736600">
                <a:moveTo>
                  <a:pt x="0" y="0"/>
                </a:moveTo>
                <a:lnTo>
                  <a:pt x="1943100" y="0"/>
                </a:lnTo>
                <a:lnTo>
                  <a:pt x="1943100" y="736600"/>
                </a:lnTo>
                <a:lnTo>
                  <a:pt x="0" y="736600"/>
                </a:lnTo>
                <a:lnTo>
                  <a:pt x="0" y="0"/>
                </a:lnTo>
                <a:close/>
              </a:path>
            </a:pathLst>
          </a:custGeom>
          <a:ln w="76200">
            <a:solidFill>
              <a:srgbClr val="4F6228"/>
            </a:solidFill>
          </a:ln>
        </p:spPr>
        <p:txBody>
          <a:bodyPr wrap="square" lIns="0" tIns="0" rIns="0" bIns="0" rtlCol="0"/>
          <a:lstStyle/>
          <a:p>
            <a:endParaRPr sz="1588"/>
          </a:p>
        </p:txBody>
      </p:sp>
    </p:spTree>
    <p:extLst>
      <p:ext uri="{BB962C8B-B14F-4D97-AF65-F5344CB8AC3E}">
        <p14:creationId xmlns:p14="http://schemas.microsoft.com/office/powerpoint/2010/main" val="28594168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6337C6E5-BC93-DB48-936F-96C78A521294}"/>
              </a:ext>
            </a:extLst>
          </p:cNvPr>
          <p:cNvSpPr/>
          <p:nvPr/>
        </p:nvSpPr>
        <p:spPr>
          <a:xfrm>
            <a:off x="2426072" y="2237019"/>
            <a:ext cx="7073154" cy="267115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bject 2"/>
          <p:cNvSpPr txBox="1"/>
          <p:nvPr/>
        </p:nvSpPr>
        <p:spPr>
          <a:xfrm>
            <a:off x="3437404" y="543631"/>
            <a:ext cx="5507691" cy="738664"/>
          </a:xfrm>
          <a:prstGeom prst="rect">
            <a:avLst/>
          </a:prstGeom>
        </p:spPr>
        <p:txBody>
          <a:bodyPr vert="horz" wrap="square" lIns="0" tIns="0" rIns="0" bIns="0" rtlCol="0">
            <a:spAutoFit/>
          </a:bodyPr>
          <a:lstStyle/>
          <a:p>
            <a:pPr marL="11206"/>
            <a:r>
              <a:rPr sz="4800" spc="-22" dirty="0">
                <a:latin typeface="Myriad Pro"/>
                <a:cs typeface="Myriad Pro"/>
              </a:rPr>
              <a:t>Occipital</a:t>
            </a:r>
            <a:r>
              <a:rPr lang="en-US" sz="4800" spc="-22" dirty="0">
                <a:latin typeface="Myriad Pro"/>
                <a:cs typeface="Myriad Pro"/>
              </a:rPr>
              <a:t> -&gt;</a:t>
            </a:r>
            <a:r>
              <a:rPr sz="4800" spc="-22" dirty="0">
                <a:latin typeface="Myriad Pro"/>
                <a:cs typeface="Myriad Pro"/>
              </a:rPr>
              <a:t> </a:t>
            </a:r>
            <a:r>
              <a:rPr sz="4800" spc="9" dirty="0">
                <a:latin typeface="Myriad Pro"/>
                <a:cs typeface="Myriad Pro"/>
              </a:rPr>
              <a:t>ACC</a:t>
            </a:r>
            <a:endParaRPr sz="4800" dirty="0">
              <a:latin typeface="Myriad Pro"/>
              <a:cs typeface="Myriad Pro"/>
            </a:endParaRPr>
          </a:p>
        </p:txBody>
      </p:sp>
      <p:sp>
        <p:nvSpPr>
          <p:cNvPr id="3" name="object 3"/>
          <p:cNvSpPr/>
          <p:nvPr/>
        </p:nvSpPr>
        <p:spPr>
          <a:xfrm>
            <a:off x="3087220" y="2442882"/>
            <a:ext cx="6017560" cy="1972235"/>
          </a:xfrm>
          <a:prstGeom prst="rect">
            <a:avLst/>
          </a:prstGeom>
          <a:blipFill>
            <a:blip r:embed="rId2" cstate="screen">
              <a:extLst>
                <a:ext uri="{28A0092B-C50C-407E-A947-70E740481C1C}">
                  <a14:useLocalDpi xmlns:a14="http://schemas.microsoft.com/office/drawing/2010/main"/>
                </a:ext>
              </a:extLst>
            </a:blip>
            <a:stretch>
              <a:fillRect/>
            </a:stretch>
          </a:blipFill>
        </p:spPr>
        <p:txBody>
          <a:bodyPr wrap="square" lIns="0" tIns="0" rIns="0" bIns="0" rtlCol="0"/>
          <a:lstStyle/>
          <a:p>
            <a:endParaRPr sz="1588"/>
          </a:p>
        </p:txBody>
      </p:sp>
      <p:sp>
        <p:nvSpPr>
          <p:cNvPr id="4" name="object 4"/>
          <p:cNvSpPr/>
          <p:nvPr/>
        </p:nvSpPr>
        <p:spPr>
          <a:xfrm>
            <a:off x="3109632" y="4437530"/>
            <a:ext cx="6017559" cy="470646"/>
          </a:xfrm>
          <a:prstGeom prst="rect">
            <a:avLst/>
          </a:prstGeom>
          <a:blipFill>
            <a:blip r:embed="rId3" cstate="screen">
              <a:extLst>
                <a:ext uri="{28A0092B-C50C-407E-A947-70E740481C1C}">
                  <a14:useLocalDpi xmlns:a14="http://schemas.microsoft.com/office/drawing/2010/main"/>
                </a:ext>
              </a:extLst>
            </a:blip>
            <a:stretch>
              <a:fillRect/>
            </a:stretch>
          </a:blipFill>
        </p:spPr>
        <p:txBody>
          <a:bodyPr wrap="square" lIns="0" tIns="0" rIns="0" bIns="0" rtlCol="0"/>
          <a:lstStyle/>
          <a:p>
            <a:endParaRPr sz="1588"/>
          </a:p>
        </p:txBody>
      </p:sp>
      <p:sp>
        <p:nvSpPr>
          <p:cNvPr id="5" name="object 5"/>
          <p:cNvSpPr/>
          <p:nvPr/>
        </p:nvSpPr>
        <p:spPr>
          <a:xfrm>
            <a:off x="2571750" y="2375647"/>
            <a:ext cx="504264" cy="2106706"/>
          </a:xfrm>
          <a:prstGeom prst="rect">
            <a:avLst/>
          </a:prstGeom>
          <a:blipFill>
            <a:blip r:embed="rId4" cstate="screen">
              <a:extLst>
                <a:ext uri="{28A0092B-C50C-407E-A947-70E740481C1C}">
                  <a14:useLocalDpi xmlns:a14="http://schemas.microsoft.com/office/drawing/2010/main"/>
                </a:ext>
              </a:extLst>
            </a:blip>
            <a:stretch>
              <a:fillRect/>
            </a:stretch>
          </a:blipFill>
        </p:spPr>
        <p:txBody>
          <a:bodyPr wrap="square" lIns="0" tIns="0" rIns="0" bIns="0" rtlCol="0"/>
          <a:lstStyle/>
          <a:p>
            <a:endParaRPr sz="1588"/>
          </a:p>
        </p:txBody>
      </p:sp>
      <p:sp>
        <p:nvSpPr>
          <p:cNvPr id="6" name="object 6"/>
          <p:cNvSpPr txBox="1"/>
          <p:nvPr/>
        </p:nvSpPr>
        <p:spPr>
          <a:xfrm>
            <a:off x="3927872" y="1775354"/>
            <a:ext cx="1367678" cy="461665"/>
          </a:xfrm>
          <a:prstGeom prst="rect">
            <a:avLst/>
          </a:prstGeom>
        </p:spPr>
        <p:txBody>
          <a:bodyPr vert="horz" wrap="square" lIns="0" tIns="0" rIns="0" bIns="0" rtlCol="0">
            <a:spAutoFit/>
          </a:bodyPr>
          <a:lstStyle/>
          <a:p>
            <a:pPr marL="11206"/>
            <a:r>
              <a:rPr sz="3000" spc="35" dirty="0">
                <a:latin typeface="Calibri"/>
                <a:cs typeface="Calibri"/>
              </a:rPr>
              <a:t>P</a:t>
            </a:r>
            <a:r>
              <a:rPr sz="3000" spc="18" dirty="0">
                <a:latin typeface="Calibri"/>
                <a:cs typeface="Calibri"/>
              </a:rPr>
              <a:t>l</a:t>
            </a:r>
            <a:r>
              <a:rPr sz="3000" spc="-26" dirty="0">
                <a:latin typeface="Calibri"/>
                <a:cs typeface="Calibri"/>
              </a:rPr>
              <a:t>a</a:t>
            </a:r>
            <a:r>
              <a:rPr sz="3000" spc="9" dirty="0">
                <a:latin typeface="Calibri"/>
                <a:cs typeface="Calibri"/>
              </a:rPr>
              <a:t>nn</a:t>
            </a:r>
            <a:r>
              <a:rPr sz="3000" spc="18" dirty="0">
                <a:latin typeface="Calibri"/>
                <a:cs typeface="Calibri"/>
              </a:rPr>
              <a:t>i</a:t>
            </a:r>
            <a:r>
              <a:rPr sz="3000" spc="9" dirty="0">
                <a:latin typeface="Calibri"/>
                <a:cs typeface="Calibri"/>
              </a:rPr>
              <a:t>n</a:t>
            </a:r>
            <a:r>
              <a:rPr sz="3000" dirty="0">
                <a:latin typeface="Calibri"/>
                <a:cs typeface="Calibri"/>
              </a:rPr>
              <a:t>g</a:t>
            </a:r>
            <a:endParaRPr sz="3000">
              <a:latin typeface="Calibri"/>
              <a:cs typeface="Calibri"/>
            </a:endParaRPr>
          </a:p>
        </p:txBody>
      </p:sp>
      <p:sp>
        <p:nvSpPr>
          <p:cNvPr id="7" name="object 7"/>
          <p:cNvSpPr/>
          <p:nvPr/>
        </p:nvSpPr>
        <p:spPr>
          <a:xfrm>
            <a:off x="6067985" y="2409265"/>
            <a:ext cx="123265" cy="2095500"/>
          </a:xfrm>
          <a:prstGeom prst="rect">
            <a:avLst/>
          </a:prstGeom>
          <a:blipFill>
            <a:blip r:embed="rId5" cstate="screen">
              <a:extLst>
                <a:ext uri="{28A0092B-C50C-407E-A947-70E740481C1C}">
                  <a14:useLocalDpi xmlns:a14="http://schemas.microsoft.com/office/drawing/2010/main"/>
                </a:ext>
              </a:extLst>
            </a:blip>
            <a:stretch>
              <a:fillRect/>
            </a:stretch>
          </a:blipFill>
        </p:spPr>
        <p:txBody>
          <a:bodyPr wrap="square" lIns="0" tIns="0" rIns="0" bIns="0" rtlCol="0"/>
          <a:lstStyle/>
          <a:p>
            <a:endParaRPr sz="1588"/>
          </a:p>
        </p:txBody>
      </p:sp>
      <p:sp>
        <p:nvSpPr>
          <p:cNvPr id="8" name="object 8"/>
          <p:cNvSpPr/>
          <p:nvPr/>
        </p:nvSpPr>
        <p:spPr>
          <a:xfrm>
            <a:off x="6129617" y="2448486"/>
            <a:ext cx="0" cy="1971675"/>
          </a:xfrm>
          <a:custGeom>
            <a:avLst/>
            <a:gdLst/>
            <a:ahLst/>
            <a:cxnLst/>
            <a:rect l="l" t="t" r="r" b="b"/>
            <a:pathLst>
              <a:path h="2234565">
                <a:moveTo>
                  <a:pt x="0" y="0"/>
                </a:moveTo>
                <a:lnTo>
                  <a:pt x="1" y="2234554"/>
                </a:lnTo>
              </a:path>
            </a:pathLst>
          </a:custGeom>
          <a:ln w="12699">
            <a:solidFill>
              <a:srgbClr val="000000"/>
            </a:solidFill>
          </a:ln>
        </p:spPr>
        <p:txBody>
          <a:bodyPr wrap="square" lIns="0" tIns="0" rIns="0" bIns="0" rtlCol="0"/>
          <a:lstStyle/>
          <a:p>
            <a:endParaRPr sz="1588"/>
          </a:p>
        </p:txBody>
      </p:sp>
      <p:sp>
        <p:nvSpPr>
          <p:cNvPr id="9" name="object 9"/>
          <p:cNvSpPr/>
          <p:nvPr/>
        </p:nvSpPr>
        <p:spPr>
          <a:xfrm>
            <a:off x="7468720" y="2409265"/>
            <a:ext cx="123265" cy="2095500"/>
          </a:xfrm>
          <a:prstGeom prst="rect">
            <a:avLst/>
          </a:prstGeom>
          <a:blipFill>
            <a:blip r:embed="rId5" cstate="screen">
              <a:extLst>
                <a:ext uri="{28A0092B-C50C-407E-A947-70E740481C1C}">
                  <a14:useLocalDpi xmlns:a14="http://schemas.microsoft.com/office/drawing/2010/main"/>
                </a:ext>
              </a:extLst>
            </a:blip>
            <a:stretch>
              <a:fillRect/>
            </a:stretch>
          </a:blipFill>
        </p:spPr>
        <p:txBody>
          <a:bodyPr wrap="square" lIns="0" tIns="0" rIns="0" bIns="0" rtlCol="0"/>
          <a:lstStyle/>
          <a:p>
            <a:endParaRPr sz="1588"/>
          </a:p>
        </p:txBody>
      </p:sp>
      <p:sp>
        <p:nvSpPr>
          <p:cNvPr id="10" name="object 10"/>
          <p:cNvSpPr/>
          <p:nvPr/>
        </p:nvSpPr>
        <p:spPr>
          <a:xfrm>
            <a:off x="7530352" y="2448486"/>
            <a:ext cx="0" cy="1971675"/>
          </a:xfrm>
          <a:custGeom>
            <a:avLst/>
            <a:gdLst/>
            <a:ahLst/>
            <a:cxnLst/>
            <a:rect l="l" t="t" r="r" b="b"/>
            <a:pathLst>
              <a:path h="2234565">
                <a:moveTo>
                  <a:pt x="0" y="0"/>
                </a:moveTo>
                <a:lnTo>
                  <a:pt x="0" y="2234554"/>
                </a:lnTo>
              </a:path>
            </a:pathLst>
          </a:custGeom>
          <a:ln w="12699">
            <a:solidFill>
              <a:srgbClr val="000000"/>
            </a:solidFill>
          </a:ln>
        </p:spPr>
        <p:txBody>
          <a:bodyPr wrap="square" lIns="0" tIns="0" rIns="0" bIns="0" rtlCol="0"/>
          <a:lstStyle/>
          <a:p>
            <a:endParaRPr sz="1588"/>
          </a:p>
        </p:txBody>
      </p:sp>
      <p:sp>
        <p:nvSpPr>
          <p:cNvPr id="11" name="object 11"/>
          <p:cNvSpPr txBox="1"/>
          <p:nvPr/>
        </p:nvSpPr>
        <p:spPr>
          <a:xfrm>
            <a:off x="7595508" y="1775354"/>
            <a:ext cx="1533525" cy="461665"/>
          </a:xfrm>
          <a:prstGeom prst="rect">
            <a:avLst/>
          </a:prstGeom>
        </p:spPr>
        <p:txBody>
          <a:bodyPr vert="horz" wrap="square" lIns="0" tIns="0" rIns="0" bIns="0" rtlCol="0">
            <a:spAutoFit/>
          </a:bodyPr>
          <a:lstStyle/>
          <a:p>
            <a:pPr marL="11206"/>
            <a:r>
              <a:rPr sz="3000" spc="31" dirty="0">
                <a:latin typeface="Calibri"/>
                <a:cs typeface="Calibri"/>
              </a:rPr>
              <a:t>E</a:t>
            </a:r>
            <a:r>
              <a:rPr sz="3000" spc="-66" dirty="0">
                <a:latin typeface="Calibri"/>
                <a:cs typeface="Calibri"/>
              </a:rPr>
              <a:t>x</a:t>
            </a:r>
            <a:r>
              <a:rPr sz="3000" spc="4" dirty="0">
                <a:latin typeface="Calibri"/>
                <a:cs typeface="Calibri"/>
              </a:rPr>
              <a:t>e</a:t>
            </a:r>
            <a:r>
              <a:rPr sz="3000" spc="-35" dirty="0">
                <a:latin typeface="Calibri"/>
                <a:cs typeface="Calibri"/>
              </a:rPr>
              <a:t>c</a:t>
            </a:r>
            <a:r>
              <a:rPr sz="3000" spc="9" dirty="0">
                <a:latin typeface="Calibri"/>
                <a:cs typeface="Calibri"/>
              </a:rPr>
              <a:t>u</a:t>
            </a:r>
            <a:r>
              <a:rPr sz="3000" spc="-40" dirty="0">
                <a:latin typeface="Calibri"/>
                <a:cs typeface="Calibri"/>
              </a:rPr>
              <a:t>t</a:t>
            </a:r>
            <a:r>
              <a:rPr sz="3000" spc="13" dirty="0">
                <a:latin typeface="Calibri"/>
                <a:cs typeface="Calibri"/>
              </a:rPr>
              <a:t>i</a:t>
            </a:r>
            <a:r>
              <a:rPr sz="3000" spc="4" dirty="0">
                <a:latin typeface="Calibri"/>
                <a:cs typeface="Calibri"/>
              </a:rPr>
              <a:t>o</a:t>
            </a:r>
            <a:r>
              <a:rPr sz="3000" dirty="0">
                <a:latin typeface="Calibri"/>
                <a:cs typeface="Calibri"/>
              </a:rPr>
              <a:t>n</a:t>
            </a:r>
            <a:endParaRPr sz="3000">
              <a:latin typeface="Calibri"/>
              <a:cs typeface="Calibri"/>
            </a:endParaRPr>
          </a:p>
        </p:txBody>
      </p:sp>
    </p:spTree>
    <p:extLst>
      <p:ext uri="{BB962C8B-B14F-4D97-AF65-F5344CB8AC3E}">
        <p14:creationId xmlns:p14="http://schemas.microsoft.com/office/powerpoint/2010/main" val="23778592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51647" y="268942"/>
            <a:ext cx="8158554" cy="461665"/>
          </a:xfrm>
          <a:prstGeom prst="rect">
            <a:avLst/>
          </a:prstGeom>
        </p:spPr>
        <p:txBody>
          <a:bodyPr vert="horz" wrap="square" lIns="0" tIns="0" rIns="0" bIns="0" rtlCol="0" anchor="t">
            <a:spAutoFit/>
          </a:bodyPr>
          <a:lstStyle/>
          <a:p>
            <a:pPr marL="3240353"/>
            <a:r>
              <a:rPr lang="en-US" sz="3000" spc="-9" dirty="0">
                <a:solidFill>
                  <a:schemeClr val="tx1"/>
                </a:solidFill>
                <a:latin typeface="Myriad Pro"/>
                <a:cs typeface="Myriad Pro"/>
              </a:rPr>
              <a:t>Result d</a:t>
            </a:r>
            <a:r>
              <a:rPr sz="3000" spc="-9" dirty="0">
                <a:solidFill>
                  <a:schemeClr val="tx1"/>
                </a:solidFill>
                <a:latin typeface="Myriad Pro"/>
                <a:cs typeface="Myriad Pro"/>
              </a:rPr>
              <a:t>iscussion</a:t>
            </a:r>
            <a:endParaRPr sz="3000" dirty="0">
              <a:solidFill>
                <a:schemeClr val="tx1"/>
              </a:solidFill>
              <a:latin typeface="Myriad Pro"/>
              <a:cs typeface="Myriad Pro"/>
            </a:endParaRPr>
          </a:p>
        </p:txBody>
      </p:sp>
      <p:sp>
        <p:nvSpPr>
          <p:cNvPr id="3" name="object 3"/>
          <p:cNvSpPr txBox="1"/>
          <p:nvPr/>
        </p:nvSpPr>
        <p:spPr>
          <a:xfrm>
            <a:off x="2196353" y="1277471"/>
            <a:ext cx="7593106" cy="4991303"/>
          </a:xfrm>
          <a:prstGeom prst="rect">
            <a:avLst/>
          </a:prstGeom>
        </p:spPr>
        <p:txBody>
          <a:bodyPr vert="horz" wrap="square" lIns="0" tIns="0" rIns="0" bIns="0" rtlCol="0">
            <a:spAutoFit/>
          </a:bodyPr>
          <a:lstStyle/>
          <a:p>
            <a:pPr marL="448259" indent="-437053">
              <a:buFont typeface="Arial"/>
              <a:buChar char="•"/>
              <a:tabLst>
                <a:tab pos="335634" algn="l"/>
                <a:tab pos="336194" algn="l"/>
              </a:tabLst>
            </a:pPr>
            <a:r>
              <a:rPr sz="2118" kern="0" dirty="0">
                <a:latin typeface="Arial"/>
                <a:cs typeface="Myriad Pro"/>
              </a:rPr>
              <a:t>SIFT is a capable toolkit for causal</a:t>
            </a:r>
          </a:p>
          <a:p>
            <a:pPr marL="874105">
              <a:spcBef>
                <a:spcPts val="512"/>
              </a:spcBef>
            </a:pPr>
            <a:r>
              <a:rPr sz="2118" kern="0" dirty="0">
                <a:latin typeface="Arial"/>
                <a:cs typeface="Myriad Pro"/>
              </a:rPr>
              <a:t>dynamical analysis at source level</a:t>
            </a:r>
          </a:p>
          <a:p>
            <a:pPr marL="448259" marR="2576930" indent="-437053">
              <a:lnSpc>
                <a:spcPct val="118600"/>
              </a:lnSpc>
              <a:buFont typeface="Arial"/>
              <a:buChar char="•"/>
              <a:tabLst>
                <a:tab pos="335634" algn="l"/>
                <a:tab pos="336194" algn="l"/>
              </a:tabLst>
            </a:pPr>
            <a:r>
              <a:rPr sz="2118" kern="0" dirty="0">
                <a:latin typeface="Arial"/>
                <a:cs typeface="Myriad Pro"/>
              </a:rPr>
              <a:t>Parietal network expected for visually  guided action (e.g. Heider, et al., 2010)</a:t>
            </a:r>
          </a:p>
          <a:p>
            <a:pPr marL="336194" indent="-324988">
              <a:lnSpc>
                <a:spcPts val="2744"/>
              </a:lnSpc>
              <a:spcBef>
                <a:spcPts val="512"/>
              </a:spcBef>
              <a:buFont typeface="Arial"/>
              <a:buChar char="•"/>
              <a:tabLst>
                <a:tab pos="335634" algn="l"/>
                <a:tab pos="336194" algn="l"/>
              </a:tabLst>
            </a:pPr>
            <a:r>
              <a:rPr sz="2118" kern="0" dirty="0">
                <a:latin typeface="Arial"/>
                <a:cs typeface="Myriad Pro"/>
              </a:rPr>
              <a:t>ACC more strongly driven by Occipital </a:t>
            </a:r>
            <a:r>
              <a:rPr lang="en-US" sz="2118" kern="0" dirty="0">
                <a:latin typeface="Arial"/>
                <a:cs typeface="Myriad Pro"/>
              </a:rPr>
              <a:t> </a:t>
            </a:r>
            <a:r>
              <a:rPr sz="2118" kern="0" dirty="0">
                <a:latin typeface="Arial"/>
                <a:cs typeface="Myriad Pro"/>
              </a:rPr>
              <a:t> Motor. Locus for</a:t>
            </a:r>
          </a:p>
          <a:p>
            <a:pPr marL="336194" marR="4483">
              <a:lnSpc>
                <a:spcPts val="2735"/>
              </a:lnSpc>
              <a:spcBef>
                <a:spcPts val="97"/>
              </a:spcBef>
            </a:pPr>
            <a:r>
              <a:rPr sz="2118" kern="0" dirty="0">
                <a:latin typeface="Arial"/>
                <a:cs typeface="Myriad Pro"/>
              </a:rPr>
              <a:t>translation of intention into action (Paus, 2001; Srinivasan, et  al. 2013). ACC drives SMA (not shown).</a:t>
            </a:r>
          </a:p>
          <a:p>
            <a:pPr marL="336194" indent="-324988">
              <a:spcBef>
                <a:spcPts val="424"/>
              </a:spcBef>
              <a:buFont typeface="Arial"/>
              <a:buChar char="•"/>
              <a:tabLst>
                <a:tab pos="335634" algn="l"/>
                <a:tab pos="336194" algn="l"/>
              </a:tabLst>
            </a:pPr>
            <a:r>
              <a:rPr sz="2118" kern="0" dirty="0">
                <a:latin typeface="Arial"/>
                <a:cs typeface="Myriad Pro"/>
              </a:rPr>
              <a:t>Causal network results depend on the number of nodes</a:t>
            </a:r>
          </a:p>
          <a:p>
            <a:pPr marL="717215" marR="485241" lvl="1" indent="-268956">
              <a:lnSpc>
                <a:spcPts val="2206"/>
              </a:lnSpc>
              <a:spcBef>
                <a:spcPts val="688"/>
              </a:spcBef>
              <a:buFont typeface="Arial"/>
              <a:buChar char="–"/>
              <a:tabLst>
                <a:tab pos="717215" algn="l"/>
              </a:tabLst>
            </a:pPr>
            <a:r>
              <a:rPr sz="1853" kern="0" dirty="0">
                <a:latin typeface="Arial"/>
                <a:cs typeface="Calibri"/>
              </a:rPr>
              <a:t>E.g.</a:t>
            </a:r>
            <a:r>
              <a:rPr lang="en-US" sz="1853" kern="0" dirty="0">
                <a:latin typeface="Arial"/>
                <a:cs typeface="Calibri"/>
              </a:rPr>
              <a:t> </a:t>
            </a:r>
            <a:r>
              <a:rPr sz="1853" kern="0" dirty="0">
                <a:latin typeface="Arial"/>
                <a:cs typeface="Calibri"/>
              </a:rPr>
              <a:t>Occipital</a:t>
            </a:r>
            <a:r>
              <a:rPr lang="en-US" sz="1853" kern="0" dirty="0">
                <a:latin typeface="Arial"/>
                <a:cs typeface="Calibri"/>
              </a:rPr>
              <a:t> </a:t>
            </a:r>
            <a:r>
              <a:rPr sz="1853" kern="0" dirty="0">
                <a:latin typeface="Arial"/>
                <a:cs typeface="Wingdings"/>
              </a:rPr>
              <a:t>" </a:t>
            </a:r>
            <a:r>
              <a:rPr sz="1853" kern="0" dirty="0">
                <a:latin typeface="Arial"/>
                <a:cs typeface="Calibri"/>
              </a:rPr>
              <a:t>ACC</a:t>
            </a:r>
            <a:r>
              <a:rPr lang="en-US" sz="1853" kern="0" dirty="0">
                <a:latin typeface="Arial"/>
                <a:cs typeface="Calibri"/>
              </a:rPr>
              <a:t> </a:t>
            </a:r>
            <a:r>
              <a:rPr sz="1853" kern="0" dirty="0">
                <a:latin typeface="Arial"/>
                <a:cs typeface="Calibri"/>
              </a:rPr>
              <a:t>could</a:t>
            </a:r>
            <a:r>
              <a:rPr lang="en-US" sz="1853" kern="0" dirty="0">
                <a:latin typeface="Arial"/>
                <a:cs typeface="Calibri"/>
              </a:rPr>
              <a:t> </a:t>
            </a:r>
            <a:r>
              <a:rPr sz="1853" kern="0" dirty="0">
                <a:latin typeface="Arial"/>
                <a:cs typeface="Calibri"/>
              </a:rPr>
              <a:t>be</a:t>
            </a:r>
            <a:r>
              <a:rPr lang="en-US" sz="1853" kern="0" dirty="0">
                <a:latin typeface="Arial"/>
                <a:cs typeface="Calibri"/>
              </a:rPr>
              <a:t> </a:t>
            </a:r>
            <a:r>
              <a:rPr sz="1853" kern="0" dirty="0">
                <a:latin typeface="Arial"/>
                <a:cs typeface="Calibri"/>
              </a:rPr>
              <a:t>mediated</a:t>
            </a:r>
            <a:r>
              <a:rPr lang="en-US" sz="1853" kern="0" dirty="0">
                <a:latin typeface="Arial"/>
                <a:cs typeface="Calibri"/>
              </a:rPr>
              <a:t> </a:t>
            </a:r>
            <a:r>
              <a:rPr sz="1853" kern="0" dirty="0">
                <a:latin typeface="Arial"/>
                <a:cs typeface="Calibri"/>
              </a:rPr>
              <a:t> by</a:t>
            </a:r>
            <a:r>
              <a:rPr lang="en-US" sz="1853" kern="0" dirty="0">
                <a:latin typeface="Arial"/>
                <a:cs typeface="Calibri"/>
              </a:rPr>
              <a:t> </a:t>
            </a:r>
            <a:r>
              <a:rPr sz="1853" kern="0" dirty="0">
                <a:latin typeface="Arial"/>
                <a:cs typeface="Calibri"/>
              </a:rPr>
              <a:t>region</a:t>
            </a:r>
            <a:r>
              <a:rPr lang="en-US" sz="1853" kern="0" dirty="0">
                <a:latin typeface="Arial"/>
                <a:cs typeface="Calibri"/>
              </a:rPr>
              <a:t> </a:t>
            </a:r>
            <a:r>
              <a:rPr sz="1853" kern="0" dirty="0">
                <a:latin typeface="Arial"/>
                <a:cs typeface="Calibri"/>
              </a:rPr>
              <a:t>not</a:t>
            </a:r>
            <a:r>
              <a:rPr lang="en-US" sz="1853" kern="0" dirty="0">
                <a:latin typeface="Arial"/>
                <a:cs typeface="Calibri"/>
              </a:rPr>
              <a:t> </a:t>
            </a:r>
            <a:r>
              <a:rPr sz="1853" kern="0" dirty="0">
                <a:latin typeface="Arial"/>
                <a:cs typeface="Calibri"/>
              </a:rPr>
              <a:t>included</a:t>
            </a:r>
            <a:r>
              <a:rPr lang="en-US" sz="1853" kern="0" dirty="0">
                <a:latin typeface="Arial"/>
                <a:cs typeface="Calibri"/>
              </a:rPr>
              <a:t> </a:t>
            </a:r>
            <a:r>
              <a:rPr sz="1853" kern="0" dirty="0">
                <a:latin typeface="Arial"/>
                <a:cs typeface="Calibri"/>
              </a:rPr>
              <a:t> in</a:t>
            </a:r>
            <a:r>
              <a:rPr lang="en-US" sz="1853" kern="0" dirty="0">
                <a:latin typeface="Arial"/>
                <a:cs typeface="Calibri"/>
              </a:rPr>
              <a:t> </a:t>
            </a:r>
            <a:r>
              <a:rPr sz="1853" kern="0" dirty="0">
                <a:latin typeface="Arial"/>
                <a:cs typeface="Calibri"/>
              </a:rPr>
              <a:t>  model</a:t>
            </a:r>
          </a:p>
          <a:p>
            <a:pPr marL="717215" marR="168658" lvl="1" indent="-268956">
              <a:lnSpc>
                <a:spcPts val="2206"/>
              </a:lnSpc>
              <a:spcBef>
                <a:spcPts val="529"/>
              </a:spcBef>
              <a:buFont typeface="Arial"/>
              <a:buChar char="–"/>
              <a:tabLst>
                <a:tab pos="717215" algn="l"/>
              </a:tabLst>
            </a:pPr>
            <a:r>
              <a:rPr sz="1853" kern="0" dirty="0">
                <a:latin typeface="Arial"/>
                <a:cs typeface="Calibri"/>
              </a:rPr>
              <a:t>There</a:t>
            </a:r>
            <a:r>
              <a:rPr lang="en-US" sz="1853" kern="0" dirty="0">
                <a:latin typeface="Arial"/>
                <a:cs typeface="Calibri"/>
              </a:rPr>
              <a:t> </a:t>
            </a:r>
            <a:r>
              <a:rPr sz="1853" kern="0" dirty="0">
                <a:latin typeface="Arial"/>
                <a:cs typeface="Calibri"/>
              </a:rPr>
              <a:t> will</a:t>
            </a:r>
            <a:r>
              <a:rPr lang="en-US" sz="1853" kern="0" dirty="0">
                <a:latin typeface="Arial"/>
                <a:cs typeface="Calibri"/>
              </a:rPr>
              <a:t> </a:t>
            </a:r>
            <a:r>
              <a:rPr sz="1853" kern="0" dirty="0">
                <a:latin typeface="Arial"/>
                <a:cs typeface="Calibri"/>
              </a:rPr>
              <a:t>always</a:t>
            </a:r>
            <a:r>
              <a:rPr lang="en-US" sz="1853" kern="0" dirty="0">
                <a:latin typeface="Arial"/>
                <a:cs typeface="Calibri"/>
              </a:rPr>
              <a:t> </a:t>
            </a:r>
            <a:r>
              <a:rPr sz="1853" kern="0" dirty="0">
                <a:latin typeface="Arial"/>
                <a:cs typeface="Calibri"/>
              </a:rPr>
              <a:t>be</a:t>
            </a:r>
            <a:r>
              <a:rPr lang="en-US" sz="1853" kern="0" dirty="0">
                <a:latin typeface="Arial"/>
                <a:cs typeface="Calibri"/>
              </a:rPr>
              <a:t> </a:t>
            </a:r>
            <a:r>
              <a:rPr sz="1853" kern="0" dirty="0">
                <a:latin typeface="Arial"/>
                <a:cs typeface="Calibri"/>
              </a:rPr>
              <a:t>a</a:t>
            </a:r>
            <a:r>
              <a:rPr lang="en-US" sz="1853" kern="0" dirty="0">
                <a:latin typeface="Arial"/>
                <a:cs typeface="Calibri"/>
              </a:rPr>
              <a:t> </a:t>
            </a:r>
            <a:r>
              <a:rPr sz="1853" kern="0" dirty="0">
                <a:latin typeface="Arial"/>
                <a:cs typeface="Calibri"/>
              </a:rPr>
              <a:t>tradeoff</a:t>
            </a:r>
            <a:r>
              <a:rPr lang="en-US" sz="1853" kern="0" dirty="0">
                <a:latin typeface="Arial"/>
                <a:cs typeface="Calibri"/>
              </a:rPr>
              <a:t> </a:t>
            </a:r>
            <a:r>
              <a:rPr sz="1853" kern="0" dirty="0">
                <a:latin typeface="Arial"/>
                <a:cs typeface="Calibri"/>
              </a:rPr>
              <a:t> between</a:t>
            </a:r>
            <a:r>
              <a:rPr lang="en-US" sz="1853" kern="0" dirty="0">
                <a:latin typeface="Arial"/>
                <a:cs typeface="Calibri"/>
              </a:rPr>
              <a:t> </a:t>
            </a:r>
            <a:r>
              <a:rPr sz="1853" kern="0" dirty="0">
                <a:latin typeface="Arial"/>
                <a:cs typeface="Calibri"/>
              </a:rPr>
              <a:t> network</a:t>
            </a:r>
            <a:r>
              <a:rPr lang="en-US" sz="1853" kern="0" dirty="0">
                <a:latin typeface="Arial"/>
                <a:cs typeface="Calibri"/>
              </a:rPr>
              <a:t> </a:t>
            </a:r>
            <a:r>
              <a:rPr sz="1853" kern="0" dirty="0">
                <a:latin typeface="Arial"/>
                <a:cs typeface="Calibri"/>
              </a:rPr>
              <a:t>size</a:t>
            </a:r>
            <a:r>
              <a:rPr lang="en-US" sz="1853" kern="0" dirty="0">
                <a:latin typeface="Arial"/>
                <a:cs typeface="Calibri"/>
              </a:rPr>
              <a:t> </a:t>
            </a:r>
            <a:r>
              <a:rPr sz="1853" kern="0" dirty="0">
                <a:latin typeface="Arial"/>
                <a:cs typeface="Calibri"/>
              </a:rPr>
              <a:t>and</a:t>
            </a:r>
            <a:r>
              <a:rPr lang="en-US" sz="1853" kern="0" dirty="0">
                <a:latin typeface="Arial"/>
                <a:cs typeface="Calibri"/>
              </a:rPr>
              <a:t> </a:t>
            </a:r>
            <a:r>
              <a:rPr sz="1853" kern="0" dirty="0">
                <a:latin typeface="Arial"/>
                <a:cs typeface="Calibri"/>
              </a:rPr>
              <a:t>amount</a:t>
            </a:r>
            <a:r>
              <a:rPr lang="en-US" sz="1853" kern="0" dirty="0">
                <a:latin typeface="Arial"/>
                <a:cs typeface="Calibri"/>
              </a:rPr>
              <a:t> </a:t>
            </a:r>
            <a:r>
              <a:rPr sz="1853" kern="0" dirty="0">
                <a:latin typeface="Arial"/>
                <a:cs typeface="Calibri"/>
              </a:rPr>
              <a:t>of</a:t>
            </a:r>
            <a:r>
              <a:rPr lang="en-US" sz="1853" kern="0" dirty="0">
                <a:latin typeface="Arial"/>
                <a:cs typeface="Calibri"/>
              </a:rPr>
              <a:t> </a:t>
            </a:r>
            <a:r>
              <a:rPr sz="1853" kern="0" dirty="0">
                <a:latin typeface="Arial"/>
                <a:cs typeface="Calibri"/>
              </a:rPr>
              <a:t>  data</a:t>
            </a:r>
            <a:r>
              <a:rPr lang="en-US" sz="1853" kern="0" dirty="0">
                <a:latin typeface="Arial"/>
                <a:cs typeface="Calibri"/>
              </a:rPr>
              <a:t> </a:t>
            </a:r>
            <a:r>
              <a:rPr sz="1853" kern="0" dirty="0">
                <a:latin typeface="Arial"/>
                <a:cs typeface="Calibri"/>
              </a:rPr>
              <a:t>needed</a:t>
            </a:r>
            <a:r>
              <a:rPr lang="en-US" sz="1853" kern="0" dirty="0">
                <a:latin typeface="Arial"/>
                <a:cs typeface="Calibri"/>
              </a:rPr>
              <a:t> </a:t>
            </a:r>
            <a:r>
              <a:rPr sz="1853" kern="0" dirty="0">
                <a:latin typeface="Arial"/>
                <a:cs typeface="Calibri"/>
              </a:rPr>
              <a:t> to</a:t>
            </a:r>
            <a:r>
              <a:rPr lang="en-US" sz="1853" kern="0" dirty="0">
                <a:latin typeface="Arial"/>
                <a:cs typeface="Calibri"/>
              </a:rPr>
              <a:t> </a:t>
            </a:r>
            <a:r>
              <a:rPr sz="1853" kern="0" dirty="0">
                <a:latin typeface="Arial"/>
                <a:cs typeface="Calibri"/>
              </a:rPr>
              <a:t>fit</a:t>
            </a:r>
            <a:r>
              <a:rPr lang="en-US" sz="1853" kern="0" dirty="0">
                <a:latin typeface="Arial"/>
                <a:cs typeface="Calibri"/>
              </a:rPr>
              <a:t> </a:t>
            </a:r>
            <a:r>
              <a:rPr sz="1853" kern="0" dirty="0">
                <a:latin typeface="Arial"/>
                <a:cs typeface="Calibri"/>
              </a:rPr>
              <a:t>the</a:t>
            </a:r>
            <a:r>
              <a:rPr lang="en-US" sz="1853" kern="0" dirty="0">
                <a:latin typeface="Arial"/>
                <a:cs typeface="Calibri"/>
              </a:rPr>
              <a:t> </a:t>
            </a:r>
            <a:r>
              <a:rPr sz="1853" kern="0" dirty="0">
                <a:latin typeface="Arial"/>
                <a:cs typeface="Calibri"/>
              </a:rPr>
              <a:t>model.</a:t>
            </a:r>
            <a:r>
              <a:rPr lang="en-US" sz="1853" kern="0" dirty="0">
                <a:latin typeface="Arial"/>
                <a:cs typeface="Calibri"/>
              </a:rPr>
              <a:t> </a:t>
            </a:r>
            <a:endParaRPr sz="1853" kern="0" dirty="0">
              <a:latin typeface="Arial"/>
              <a:cs typeface="Calibri"/>
            </a:endParaRPr>
          </a:p>
          <a:p>
            <a:pPr marL="717215" lvl="1" indent="-268956">
              <a:spcBef>
                <a:spcPts val="441"/>
              </a:spcBef>
              <a:buFont typeface="Arial"/>
              <a:buChar char="–"/>
              <a:tabLst>
                <a:tab pos="717215" algn="l"/>
              </a:tabLst>
            </a:pPr>
            <a:r>
              <a:rPr sz="1853" kern="0" dirty="0">
                <a:latin typeface="Arial"/>
                <a:cs typeface="Calibri"/>
              </a:rPr>
              <a:t>Regularization</a:t>
            </a:r>
          </a:p>
        </p:txBody>
      </p:sp>
      <p:sp>
        <p:nvSpPr>
          <p:cNvPr id="4" name="object 4"/>
          <p:cNvSpPr/>
          <p:nvPr/>
        </p:nvSpPr>
        <p:spPr>
          <a:xfrm>
            <a:off x="7351059" y="504265"/>
            <a:ext cx="2521324" cy="2297206"/>
          </a:xfrm>
          <a:prstGeom prst="rect">
            <a:avLst/>
          </a:prstGeom>
          <a:blipFill>
            <a:blip r:embed="rId2" cstate="screen">
              <a:extLst>
                <a:ext uri="{28A0092B-C50C-407E-A947-70E740481C1C}">
                  <a14:useLocalDpi xmlns:a14="http://schemas.microsoft.com/office/drawing/2010/main"/>
                </a:ext>
              </a:extLst>
            </a:blip>
            <a:stretch>
              <a:fillRect/>
            </a:stretch>
          </a:blipFill>
        </p:spPr>
        <p:txBody>
          <a:bodyPr wrap="square" lIns="0" tIns="0" rIns="0" bIns="0" rtlCol="0"/>
          <a:lstStyle/>
          <a:p>
            <a:endParaRPr sz="1588"/>
          </a:p>
        </p:txBody>
      </p:sp>
    </p:spTree>
    <p:extLst>
      <p:ext uri="{BB962C8B-B14F-4D97-AF65-F5344CB8AC3E}">
        <p14:creationId xmlns:p14="http://schemas.microsoft.com/office/powerpoint/2010/main" val="110369071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p:nvPr/>
        </p:nvSpPr>
        <p:spPr>
          <a:xfrm>
            <a:off x="2334500" y="2269999"/>
            <a:ext cx="3059938" cy="3355704"/>
          </a:xfrm>
          <a:prstGeom prst="rect">
            <a:avLst/>
          </a:prstGeom>
          <a:blipFill>
            <a:blip r:embed="rId2" cstate="print"/>
            <a:stretch>
              <a:fillRect/>
            </a:stretch>
          </a:blipFill>
        </p:spPr>
        <p:txBody>
          <a:bodyPr wrap="square" lIns="0" tIns="0" rIns="0" bIns="0" rtlCol="0"/>
          <a:lstStyle/>
          <a:p>
            <a:endParaRPr sz="1588"/>
          </a:p>
        </p:txBody>
      </p:sp>
      <p:sp>
        <p:nvSpPr>
          <p:cNvPr id="5" name="object 5"/>
          <p:cNvSpPr/>
          <p:nvPr/>
        </p:nvSpPr>
        <p:spPr>
          <a:xfrm>
            <a:off x="5653981" y="3830836"/>
            <a:ext cx="346682" cy="258961"/>
          </a:xfrm>
          <a:prstGeom prst="rect">
            <a:avLst/>
          </a:prstGeom>
          <a:blipFill>
            <a:blip r:embed="rId3" cstate="print"/>
            <a:stretch>
              <a:fillRect/>
            </a:stretch>
          </a:blipFill>
        </p:spPr>
        <p:txBody>
          <a:bodyPr wrap="square" lIns="0" tIns="0" rIns="0" bIns="0" rtlCol="0"/>
          <a:lstStyle/>
          <a:p>
            <a:endParaRPr sz="1588"/>
          </a:p>
        </p:txBody>
      </p:sp>
      <p:sp>
        <p:nvSpPr>
          <p:cNvPr id="6" name="object 6"/>
          <p:cNvSpPr txBox="1"/>
          <p:nvPr/>
        </p:nvSpPr>
        <p:spPr>
          <a:xfrm>
            <a:off x="5643196" y="3670102"/>
            <a:ext cx="319381" cy="420884"/>
          </a:xfrm>
          <a:prstGeom prst="rect">
            <a:avLst/>
          </a:prstGeom>
        </p:spPr>
        <p:txBody>
          <a:bodyPr vert="horz" wrap="square" lIns="0" tIns="0" rIns="0" bIns="0" rtlCol="0">
            <a:spAutoFit/>
          </a:bodyPr>
          <a:lstStyle/>
          <a:p>
            <a:pPr marL="8779"/>
            <a:r>
              <a:rPr sz="2735" dirty="0">
                <a:solidFill>
                  <a:srgbClr val="FFFFFF"/>
                </a:solidFill>
                <a:latin typeface="Helvetica Neue Light"/>
                <a:cs typeface="Helvetica Neue Light"/>
              </a:rPr>
              <a:t>or</a:t>
            </a:r>
            <a:endParaRPr sz="2735">
              <a:latin typeface="Helvetica Neue Light"/>
              <a:cs typeface="Helvetica Neue Light"/>
            </a:endParaRPr>
          </a:p>
        </p:txBody>
      </p:sp>
      <p:sp>
        <p:nvSpPr>
          <p:cNvPr id="8" name="object 8"/>
          <p:cNvSpPr/>
          <p:nvPr/>
        </p:nvSpPr>
        <p:spPr>
          <a:xfrm>
            <a:off x="6113334" y="2277071"/>
            <a:ext cx="4316191" cy="3339703"/>
          </a:xfrm>
          <a:prstGeom prst="rect">
            <a:avLst/>
          </a:prstGeom>
          <a:blipFill>
            <a:blip r:embed="rId4" cstate="print"/>
            <a:stretch>
              <a:fillRect/>
            </a:stretch>
          </a:blipFill>
        </p:spPr>
        <p:txBody>
          <a:bodyPr wrap="square" lIns="0" tIns="0" rIns="0" bIns="0" rtlCol="0"/>
          <a:lstStyle/>
          <a:p>
            <a:endParaRPr sz="1588"/>
          </a:p>
        </p:txBody>
      </p:sp>
      <p:sp>
        <p:nvSpPr>
          <p:cNvPr id="3" name="TextBox 2">
            <a:extLst>
              <a:ext uri="{FF2B5EF4-FFF2-40B4-BE49-F238E27FC236}">
                <a16:creationId xmlns:a16="http://schemas.microsoft.com/office/drawing/2014/main" id="{1B7D2E03-DCF7-D047-A630-19E909BD9FAA}"/>
              </a:ext>
            </a:extLst>
          </p:cNvPr>
          <p:cNvSpPr txBox="1"/>
          <p:nvPr/>
        </p:nvSpPr>
        <p:spPr>
          <a:xfrm>
            <a:off x="4191900" y="647522"/>
            <a:ext cx="3541354" cy="584775"/>
          </a:xfrm>
          <a:prstGeom prst="rect">
            <a:avLst/>
          </a:prstGeom>
          <a:noFill/>
        </p:spPr>
        <p:txBody>
          <a:bodyPr wrap="none" rtlCol="0">
            <a:spAutoFit/>
          </a:bodyPr>
          <a:lstStyle/>
          <a:p>
            <a:r>
              <a:rPr lang="en-US" sz="3200" dirty="0"/>
              <a:t>Scalp or Source?</a:t>
            </a:r>
          </a:p>
        </p:txBody>
      </p:sp>
    </p:spTree>
    <p:extLst>
      <p:ext uri="{BB962C8B-B14F-4D97-AF65-F5344CB8AC3E}">
        <p14:creationId xmlns:p14="http://schemas.microsoft.com/office/powerpoint/2010/main" val="21122863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842567" y="2446735"/>
            <a:ext cx="5096225" cy="3545086"/>
          </a:xfrm>
          <a:prstGeom prst="rect">
            <a:avLst/>
          </a:prstGeom>
          <a:blipFill>
            <a:blip r:embed="rId2" cstate="print"/>
            <a:stretch>
              <a:fillRect/>
            </a:stretch>
          </a:blipFill>
        </p:spPr>
        <p:txBody>
          <a:bodyPr wrap="square" lIns="0" tIns="0" rIns="0" bIns="0" rtlCol="0"/>
          <a:lstStyle/>
          <a:p>
            <a:endParaRPr sz="1588"/>
          </a:p>
        </p:txBody>
      </p:sp>
      <p:sp>
        <p:nvSpPr>
          <p:cNvPr id="3" name="object 3"/>
          <p:cNvSpPr/>
          <p:nvPr/>
        </p:nvSpPr>
        <p:spPr>
          <a:xfrm>
            <a:off x="4154581" y="2768203"/>
            <a:ext cx="554691" cy="580429"/>
          </a:xfrm>
          <a:prstGeom prst="rect">
            <a:avLst/>
          </a:prstGeom>
          <a:blipFill>
            <a:blip r:embed="rId3" cstate="print"/>
            <a:stretch>
              <a:fillRect/>
            </a:stretch>
          </a:blipFill>
        </p:spPr>
        <p:txBody>
          <a:bodyPr wrap="square" lIns="0" tIns="0" rIns="0" bIns="0" rtlCol="0"/>
          <a:lstStyle/>
          <a:p>
            <a:endParaRPr sz="1588"/>
          </a:p>
        </p:txBody>
      </p:sp>
      <p:sp>
        <p:nvSpPr>
          <p:cNvPr id="4" name="object 4"/>
          <p:cNvSpPr/>
          <p:nvPr/>
        </p:nvSpPr>
        <p:spPr>
          <a:xfrm>
            <a:off x="4262326" y="2897351"/>
            <a:ext cx="331515" cy="340668"/>
          </a:xfrm>
          <a:custGeom>
            <a:avLst/>
            <a:gdLst/>
            <a:ahLst/>
            <a:cxnLst/>
            <a:rect l="l" t="t" r="r" b="b"/>
            <a:pathLst>
              <a:path w="485775" h="484504">
                <a:moveTo>
                  <a:pt x="304510" y="0"/>
                </a:moveTo>
                <a:lnTo>
                  <a:pt x="257706" y="14706"/>
                </a:lnTo>
                <a:lnTo>
                  <a:pt x="216393" y="44311"/>
                </a:lnTo>
                <a:lnTo>
                  <a:pt x="45140" y="214306"/>
                </a:lnTo>
                <a:lnTo>
                  <a:pt x="15230" y="255399"/>
                </a:lnTo>
                <a:lnTo>
                  <a:pt x="179" y="302094"/>
                </a:lnTo>
                <a:lnTo>
                  <a:pt x="0" y="350693"/>
                </a:lnTo>
                <a:lnTo>
                  <a:pt x="14706" y="397498"/>
                </a:lnTo>
                <a:lnTo>
                  <a:pt x="44312" y="438810"/>
                </a:lnTo>
                <a:lnTo>
                  <a:pt x="85405" y="468720"/>
                </a:lnTo>
                <a:lnTo>
                  <a:pt x="132100" y="483772"/>
                </a:lnTo>
                <a:lnTo>
                  <a:pt x="180698" y="483951"/>
                </a:lnTo>
                <a:lnTo>
                  <a:pt x="227503" y="469244"/>
                </a:lnTo>
                <a:lnTo>
                  <a:pt x="268816" y="439638"/>
                </a:lnTo>
                <a:lnTo>
                  <a:pt x="440069" y="269645"/>
                </a:lnTo>
                <a:lnTo>
                  <a:pt x="469979" y="228552"/>
                </a:lnTo>
                <a:lnTo>
                  <a:pt x="485030" y="181857"/>
                </a:lnTo>
                <a:lnTo>
                  <a:pt x="485210" y="133258"/>
                </a:lnTo>
                <a:lnTo>
                  <a:pt x="470503" y="86454"/>
                </a:lnTo>
                <a:lnTo>
                  <a:pt x="440897" y="45141"/>
                </a:lnTo>
                <a:lnTo>
                  <a:pt x="399804" y="15231"/>
                </a:lnTo>
                <a:lnTo>
                  <a:pt x="353109" y="179"/>
                </a:lnTo>
                <a:lnTo>
                  <a:pt x="304510" y="0"/>
                </a:lnTo>
                <a:close/>
              </a:path>
            </a:pathLst>
          </a:custGeom>
          <a:solidFill>
            <a:srgbClr val="D6D6D6"/>
          </a:solidFill>
        </p:spPr>
        <p:txBody>
          <a:bodyPr wrap="square" lIns="0" tIns="0" rIns="0" bIns="0" rtlCol="0"/>
          <a:lstStyle/>
          <a:p>
            <a:endParaRPr sz="1588"/>
          </a:p>
        </p:txBody>
      </p:sp>
      <p:sp>
        <p:nvSpPr>
          <p:cNvPr id="5" name="object 5"/>
          <p:cNvSpPr/>
          <p:nvPr/>
        </p:nvSpPr>
        <p:spPr>
          <a:xfrm>
            <a:off x="4397258" y="3045024"/>
            <a:ext cx="130006" cy="125015"/>
          </a:xfrm>
          <a:prstGeom prst="rect">
            <a:avLst/>
          </a:prstGeom>
          <a:blipFill>
            <a:blip r:embed="rId4" cstate="print"/>
            <a:stretch>
              <a:fillRect/>
            </a:stretch>
          </a:blipFill>
        </p:spPr>
        <p:txBody>
          <a:bodyPr wrap="square" lIns="0" tIns="0" rIns="0" bIns="0" rtlCol="0"/>
          <a:lstStyle/>
          <a:p>
            <a:endParaRPr sz="1588"/>
          </a:p>
        </p:txBody>
      </p:sp>
      <p:sp>
        <p:nvSpPr>
          <p:cNvPr id="6" name="object 6"/>
          <p:cNvSpPr txBox="1"/>
          <p:nvPr/>
        </p:nvSpPr>
        <p:spPr>
          <a:xfrm rot="18960000">
            <a:off x="4341119" y="2995469"/>
            <a:ext cx="183057" cy="153888"/>
          </a:xfrm>
          <a:prstGeom prst="rect">
            <a:avLst/>
          </a:prstGeom>
        </p:spPr>
        <p:txBody>
          <a:bodyPr vert="horz" wrap="square" lIns="0" tIns="0" rIns="0" bIns="0" rtlCol="0">
            <a:spAutoFit/>
          </a:bodyPr>
          <a:lstStyle/>
          <a:p>
            <a:pPr>
              <a:lnSpc>
                <a:spcPts val="1244"/>
              </a:lnSpc>
            </a:pPr>
            <a:r>
              <a:rPr sz="1235" b="1" dirty="0">
                <a:latin typeface="Helvetica Neue"/>
                <a:cs typeface="Helvetica Neue"/>
              </a:rPr>
              <a:t>+</a:t>
            </a:r>
            <a:endParaRPr sz="1235">
              <a:latin typeface="Helvetica Neue"/>
              <a:cs typeface="Helvetica Neue"/>
            </a:endParaRPr>
          </a:p>
        </p:txBody>
      </p:sp>
      <p:sp>
        <p:nvSpPr>
          <p:cNvPr id="7" name="object 7"/>
          <p:cNvSpPr/>
          <p:nvPr/>
        </p:nvSpPr>
        <p:spPr>
          <a:xfrm>
            <a:off x="5012619" y="2259211"/>
            <a:ext cx="546024" cy="508992"/>
          </a:xfrm>
          <a:prstGeom prst="rect">
            <a:avLst/>
          </a:prstGeom>
          <a:blipFill>
            <a:blip r:embed="rId5" cstate="print"/>
            <a:stretch>
              <a:fillRect/>
            </a:stretch>
          </a:blipFill>
        </p:spPr>
        <p:txBody>
          <a:bodyPr wrap="square" lIns="0" tIns="0" rIns="0" bIns="0" rtlCol="0"/>
          <a:lstStyle/>
          <a:p>
            <a:endParaRPr sz="1588"/>
          </a:p>
        </p:txBody>
      </p:sp>
      <p:sp>
        <p:nvSpPr>
          <p:cNvPr id="8" name="object 8"/>
          <p:cNvSpPr/>
          <p:nvPr/>
        </p:nvSpPr>
        <p:spPr>
          <a:xfrm>
            <a:off x="5094574" y="2391945"/>
            <a:ext cx="376583" cy="261193"/>
          </a:xfrm>
          <a:custGeom>
            <a:avLst/>
            <a:gdLst/>
            <a:ahLst/>
            <a:cxnLst/>
            <a:rect l="l" t="t" r="r" b="b"/>
            <a:pathLst>
              <a:path w="551814" h="371475">
                <a:moveTo>
                  <a:pt x="407642" y="0"/>
                </a:moveTo>
                <a:lnTo>
                  <a:pt x="356940" y="3544"/>
                </a:lnTo>
                <a:lnTo>
                  <a:pt x="121979" y="58487"/>
                </a:lnTo>
                <a:lnTo>
                  <a:pt x="74962" y="77792"/>
                </a:lnTo>
                <a:lnTo>
                  <a:pt x="37659" y="109658"/>
                </a:lnTo>
                <a:lnTo>
                  <a:pt x="12022" y="150945"/>
                </a:lnTo>
                <a:lnTo>
                  <a:pt x="0" y="198510"/>
                </a:lnTo>
                <a:lnTo>
                  <a:pt x="3543" y="249213"/>
                </a:lnTo>
                <a:lnTo>
                  <a:pt x="22849" y="296229"/>
                </a:lnTo>
                <a:lnTo>
                  <a:pt x="54716" y="333532"/>
                </a:lnTo>
                <a:lnTo>
                  <a:pt x="96003" y="359169"/>
                </a:lnTo>
                <a:lnTo>
                  <a:pt x="143568" y="371191"/>
                </a:lnTo>
                <a:lnTo>
                  <a:pt x="194271" y="367647"/>
                </a:lnTo>
                <a:lnTo>
                  <a:pt x="429232" y="312705"/>
                </a:lnTo>
                <a:lnTo>
                  <a:pt x="476249" y="293399"/>
                </a:lnTo>
                <a:lnTo>
                  <a:pt x="513551" y="261532"/>
                </a:lnTo>
                <a:lnTo>
                  <a:pt x="539189" y="220246"/>
                </a:lnTo>
                <a:lnTo>
                  <a:pt x="551210" y="172680"/>
                </a:lnTo>
                <a:lnTo>
                  <a:pt x="547666" y="121978"/>
                </a:lnTo>
                <a:lnTo>
                  <a:pt x="528361" y="74961"/>
                </a:lnTo>
                <a:lnTo>
                  <a:pt x="496494" y="37659"/>
                </a:lnTo>
                <a:lnTo>
                  <a:pt x="455207" y="12021"/>
                </a:lnTo>
                <a:lnTo>
                  <a:pt x="407642" y="0"/>
                </a:lnTo>
                <a:close/>
              </a:path>
            </a:pathLst>
          </a:custGeom>
          <a:solidFill>
            <a:srgbClr val="D6D6D6"/>
          </a:solidFill>
        </p:spPr>
        <p:txBody>
          <a:bodyPr wrap="square" lIns="0" tIns="0" rIns="0" bIns="0" rtlCol="0"/>
          <a:lstStyle/>
          <a:p>
            <a:endParaRPr sz="1588"/>
          </a:p>
        </p:txBody>
      </p:sp>
      <p:sp>
        <p:nvSpPr>
          <p:cNvPr id="9" name="object 9"/>
          <p:cNvSpPr/>
          <p:nvPr/>
        </p:nvSpPr>
        <p:spPr>
          <a:xfrm>
            <a:off x="5237963" y="2500313"/>
            <a:ext cx="138673" cy="142875"/>
          </a:xfrm>
          <a:prstGeom prst="rect">
            <a:avLst/>
          </a:prstGeom>
          <a:blipFill>
            <a:blip r:embed="rId6" cstate="print"/>
            <a:stretch>
              <a:fillRect/>
            </a:stretch>
          </a:blipFill>
        </p:spPr>
        <p:txBody>
          <a:bodyPr wrap="square" lIns="0" tIns="0" rIns="0" bIns="0" rtlCol="0"/>
          <a:lstStyle/>
          <a:p>
            <a:endParaRPr sz="1588"/>
          </a:p>
        </p:txBody>
      </p:sp>
      <p:sp>
        <p:nvSpPr>
          <p:cNvPr id="10" name="object 10"/>
          <p:cNvSpPr txBox="1"/>
          <p:nvPr/>
        </p:nvSpPr>
        <p:spPr>
          <a:xfrm rot="20820000">
            <a:off x="5193111" y="2452252"/>
            <a:ext cx="182156" cy="153888"/>
          </a:xfrm>
          <a:prstGeom prst="rect">
            <a:avLst/>
          </a:prstGeom>
        </p:spPr>
        <p:txBody>
          <a:bodyPr vert="horz" wrap="square" lIns="0" tIns="0" rIns="0" bIns="0" rtlCol="0">
            <a:spAutoFit/>
          </a:bodyPr>
          <a:lstStyle/>
          <a:p>
            <a:pPr>
              <a:lnSpc>
                <a:spcPts val="1244"/>
              </a:lnSpc>
            </a:pPr>
            <a:r>
              <a:rPr sz="1235" b="1" dirty="0">
                <a:latin typeface="Helvetica Neue"/>
                <a:cs typeface="Helvetica Neue"/>
              </a:rPr>
              <a:t>+</a:t>
            </a:r>
            <a:endParaRPr sz="1235">
              <a:latin typeface="Helvetica Neue"/>
              <a:cs typeface="Helvetica Neue"/>
            </a:endParaRPr>
          </a:p>
        </p:txBody>
      </p:sp>
      <p:sp>
        <p:nvSpPr>
          <p:cNvPr id="11" name="object 11"/>
          <p:cNvSpPr/>
          <p:nvPr/>
        </p:nvSpPr>
        <p:spPr>
          <a:xfrm>
            <a:off x="7283386" y="2375297"/>
            <a:ext cx="554691" cy="526851"/>
          </a:xfrm>
          <a:prstGeom prst="rect">
            <a:avLst/>
          </a:prstGeom>
          <a:blipFill>
            <a:blip r:embed="rId7" cstate="print"/>
            <a:stretch>
              <a:fillRect/>
            </a:stretch>
          </a:blipFill>
        </p:spPr>
        <p:txBody>
          <a:bodyPr wrap="square" lIns="0" tIns="0" rIns="0" bIns="0" rtlCol="0"/>
          <a:lstStyle/>
          <a:p>
            <a:endParaRPr sz="1588"/>
          </a:p>
        </p:txBody>
      </p:sp>
      <p:sp>
        <p:nvSpPr>
          <p:cNvPr id="12" name="object 12"/>
          <p:cNvSpPr/>
          <p:nvPr/>
        </p:nvSpPr>
        <p:spPr>
          <a:xfrm>
            <a:off x="7374141" y="2498468"/>
            <a:ext cx="372250" cy="272802"/>
          </a:xfrm>
          <a:custGeom>
            <a:avLst/>
            <a:gdLst/>
            <a:ahLst/>
            <a:cxnLst/>
            <a:rect l="l" t="t" r="r" b="b"/>
            <a:pathLst>
              <a:path w="545465" h="387985">
                <a:moveTo>
                  <a:pt x="153937" y="0"/>
                </a:moveTo>
                <a:lnTo>
                  <a:pt x="107339" y="6847"/>
                </a:lnTo>
                <a:lnTo>
                  <a:pt x="65410" y="27310"/>
                </a:lnTo>
                <a:lnTo>
                  <a:pt x="31342" y="59831"/>
                </a:lnTo>
                <a:lnTo>
                  <a:pt x="8324" y="102853"/>
                </a:lnTo>
                <a:lnTo>
                  <a:pt x="0" y="150930"/>
                </a:lnTo>
                <a:lnTo>
                  <a:pt x="6847" y="197528"/>
                </a:lnTo>
                <a:lnTo>
                  <a:pt x="27310" y="239456"/>
                </a:lnTo>
                <a:lnTo>
                  <a:pt x="59832" y="273525"/>
                </a:lnTo>
                <a:lnTo>
                  <a:pt x="102854" y="296543"/>
                </a:lnTo>
                <a:lnTo>
                  <a:pt x="343036" y="379177"/>
                </a:lnTo>
                <a:lnTo>
                  <a:pt x="391114" y="387501"/>
                </a:lnTo>
                <a:lnTo>
                  <a:pt x="437711" y="380653"/>
                </a:lnTo>
                <a:lnTo>
                  <a:pt x="479639" y="360190"/>
                </a:lnTo>
                <a:lnTo>
                  <a:pt x="513708" y="327669"/>
                </a:lnTo>
                <a:lnTo>
                  <a:pt x="536726" y="284647"/>
                </a:lnTo>
                <a:lnTo>
                  <a:pt x="545050" y="236569"/>
                </a:lnTo>
                <a:lnTo>
                  <a:pt x="538202" y="189971"/>
                </a:lnTo>
                <a:lnTo>
                  <a:pt x="517740" y="148043"/>
                </a:lnTo>
                <a:lnTo>
                  <a:pt x="485219" y="113975"/>
                </a:lnTo>
                <a:lnTo>
                  <a:pt x="442197" y="90957"/>
                </a:lnTo>
                <a:lnTo>
                  <a:pt x="202014" y="8324"/>
                </a:lnTo>
                <a:lnTo>
                  <a:pt x="153937" y="0"/>
                </a:lnTo>
                <a:close/>
              </a:path>
            </a:pathLst>
          </a:custGeom>
          <a:solidFill>
            <a:srgbClr val="D6D6D6"/>
          </a:solidFill>
        </p:spPr>
        <p:txBody>
          <a:bodyPr wrap="square" lIns="0" tIns="0" rIns="0" bIns="0" rtlCol="0"/>
          <a:lstStyle/>
          <a:p>
            <a:endParaRPr sz="1588"/>
          </a:p>
        </p:txBody>
      </p:sp>
      <p:sp>
        <p:nvSpPr>
          <p:cNvPr id="13" name="object 13"/>
          <p:cNvSpPr/>
          <p:nvPr/>
        </p:nvSpPr>
        <p:spPr>
          <a:xfrm>
            <a:off x="7508730" y="2607469"/>
            <a:ext cx="138673" cy="151804"/>
          </a:xfrm>
          <a:prstGeom prst="rect">
            <a:avLst/>
          </a:prstGeom>
          <a:blipFill>
            <a:blip r:embed="rId8" cstate="print"/>
            <a:stretch>
              <a:fillRect/>
            </a:stretch>
          </a:blipFill>
        </p:spPr>
        <p:txBody>
          <a:bodyPr wrap="square" lIns="0" tIns="0" rIns="0" bIns="0" rtlCol="0"/>
          <a:lstStyle/>
          <a:p>
            <a:endParaRPr sz="1588"/>
          </a:p>
        </p:txBody>
      </p:sp>
      <p:sp>
        <p:nvSpPr>
          <p:cNvPr id="14" name="object 14"/>
          <p:cNvSpPr txBox="1"/>
          <p:nvPr/>
        </p:nvSpPr>
        <p:spPr>
          <a:xfrm rot="1080000">
            <a:off x="7464951" y="2568536"/>
            <a:ext cx="183513" cy="153888"/>
          </a:xfrm>
          <a:prstGeom prst="rect">
            <a:avLst/>
          </a:prstGeom>
        </p:spPr>
        <p:txBody>
          <a:bodyPr vert="horz" wrap="square" lIns="0" tIns="0" rIns="0" bIns="0" rtlCol="0">
            <a:spAutoFit/>
          </a:bodyPr>
          <a:lstStyle/>
          <a:p>
            <a:pPr>
              <a:lnSpc>
                <a:spcPts val="1244"/>
              </a:lnSpc>
            </a:pPr>
            <a:r>
              <a:rPr sz="1235" b="1" dirty="0">
                <a:latin typeface="Helvetica Neue"/>
                <a:cs typeface="Helvetica Neue"/>
              </a:rPr>
              <a:t>+</a:t>
            </a:r>
            <a:endParaRPr sz="1235">
              <a:latin typeface="Helvetica Neue"/>
              <a:cs typeface="Helvetica Neue"/>
            </a:endParaRPr>
          </a:p>
        </p:txBody>
      </p:sp>
      <p:sp>
        <p:nvSpPr>
          <p:cNvPr id="15" name="object 15"/>
          <p:cNvSpPr/>
          <p:nvPr/>
        </p:nvSpPr>
        <p:spPr>
          <a:xfrm>
            <a:off x="6278009" y="2169914"/>
            <a:ext cx="537357" cy="464344"/>
          </a:xfrm>
          <a:prstGeom prst="rect">
            <a:avLst/>
          </a:prstGeom>
          <a:blipFill>
            <a:blip r:embed="rId9" cstate="print"/>
            <a:stretch>
              <a:fillRect/>
            </a:stretch>
          </a:blipFill>
        </p:spPr>
        <p:txBody>
          <a:bodyPr wrap="square" lIns="0" tIns="0" rIns="0" bIns="0" rtlCol="0"/>
          <a:lstStyle/>
          <a:p>
            <a:endParaRPr sz="1588"/>
          </a:p>
        </p:txBody>
      </p:sp>
      <p:sp>
        <p:nvSpPr>
          <p:cNvPr id="16" name="object 16"/>
          <p:cNvSpPr/>
          <p:nvPr/>
        </p:nvSpPr>
        <p:spPr>
          <a:xfrm>
            <a:off x="6356653" y="2291736"/>
            <a:ext cx="381350" cy="236636"/>
          </a:xfrm>
          <a:custGeom>
            <a:avLst/>
            <a:gdLst/>
            <a:ahLst/>
            <a:cxnLst/>
            <a:rect l="l" t="t" r="r" b="b"/>
            <a:pathLst>
              <a:path w="558800" h="336550">
                <a:moveTo>
                  <a:pt x="169631" y="0"/>
                </a:moveTo>
                <a:lnTo>
                  <a:pt x="125593" y="4673"/>
                </a:lnTo>
                <a:lnTo>
                  <a:pt x="85706" y="20213"/>
                </a:lnTo>
                <a:lnTo>
                  <a:pt x="51586" y="45089"/>
                </a:lnTo>
                <a:lnTo>
                  <a:pt x="24851" y="77772"/>
                </a:lnTo>
                <a:lnTo>
                  <a:pt x="7116" y="116732"/>
                </a:lnTo>
                <a:lnTo>
                  <a:pt x="0" y="160441"/>
                </a:lnTo>
                <a:lnTo>
                  <a:pt x="4673" y="204478"/>
                </a:lnTo>
                <a:lnTo>
                  <a:pt x="20213" y="244365"/>
                </a:lnTo>
                <a:lnTo>
                  <a:pt x="45089" y="278485"/>
                </a:lnTo>
                <a:lnTo>
                  <a:pt x="77772" y="305220"/>
                </a:lnTo>
                <a:lnTo>
                  <a:pt x="116732" y="322955"/>
                </a:lnTo>
                <a:lnTo>
                  <a:pt x="160441" y="330071"/>
                </a:lnTo>
                <a:lnTo>
                  <a:pt x="388954" y="336433"/>
                </a:lnTo>
                <a:lnTo>
                  <a:pt x="432991" y="331759"/>
                </a:lnTo>
                <a:lnTo>
                  <a:pt x="472877" y="316219"/>
                </a:lnTo>
                <a:lnTo>
                  <a:pt x="506997" y="291343"/>
                </a:lnTo>
                <a:lnTo>
                  <a:pt x="533732" y="258660"/>
                </a:lnTo>
                <a:lnTo>
                  <a:pt x="551467" y="219700"/>
                </a:lnTo>
                <a:lnTo>
                  <a:pt x="558584" y="175991"/>
                </a:lnTo>
                <a:lnTo>
                  <a:pt x="553910" y="131954"/>
                </a:lnTo>
                <a:lnTo>
                  <a:pt x="538370" y="92067"/>
                </a:lnTo>
                <a:lnTo>
                  <a:pt x="513494" y="57948"/>
                </a:lnTo>
                <a:lnTo>
                  <a:pt x="480811" y="31212"/>
                </a:lnTo>
                <a:lnTo>
                  <a:pt x="441851" y="13478"/>
                </a:lnTo>
                <a:lnTo>
                  <a:pt x="398142" y="6361"/>
                </a:lnTo>
                <a:lnTo>
                  <a:pt x="169631" y="0"/>
                </a:lnTo>
                <a:close/>
              </a:path>
            </a:pathLst>
          </a:custGeom>
          <a:solidFill>
            <a:srgbClr val="D6D6D6"/>
          </a:solidFill>
        </p:spPr>
        <p:txBody>
          <a:bodyPr wrap="square" lIns="0" tIns="0" rIns="0" bIns="0" rtlCol="0"/>
          <a:lstStyle/>
          <a:p>
            <a:endParaRPr sz="1588"/>
          </a:p>
        </p:txBody>
      </p:sp>
      <p:sp>
        <p:nvSpPr>
          <p:cNvPr id="17" name="object 17"/>
          <p:cNvSpPr/>
          <p:nvPr/>
        </p:nvSpPr>
        <p:spPr>
          <a:xfrm>
            <a:off x="6503352" y="2384227"/>
            <a:ext cx="138673" cy="142875"/>
          </a:xfrm>
          <a:prstGeom prst="rect">
            <a:avLst/>
          </a:prstGeom>
          <a:blipFill>
            <a:blip r:embed="rId10" cstate="print"/>
            <a:stretch>
              <a:fillRect/>
            </a:stretch>
          </a:blipFill>
        </p:spPr>
        <p:txBody>
          <a:bodyPr wrap="square" lIns="0" tIns="0" rIns="0" bIns="0" rtlCol="0"/>
          <a:lstStyle/>
          <a:p>
            <a:endParaRPr sz="1588"/>
          </a:p>
        </p:txBody>
      </p:sp>
      <p:sp>
        <p:nvSpPr>
          <p:cNvPr id="18" name="object 18"/>
          <p:cNvSpPr txBox="1"/>
          <p:nvPr/>
        </p:nvSpPr>
        <p:spPr>
          <a:xfrm rot="60000">
            <a:off x="6455831" y="2335540"/>
            <a:ext cx="182831" cy="153888"/>
          </a:xfrm>
          <a:prstGeom prst="rect">
            <a:avLst/>
          </a:prstGeom>
        </p:spPr>
        <p:txBody>
          <a:bodyPr vert="horz" wrap="square" lIns="0" tIns="0" rIns="0" bIns="0" rtlCol="0">
            <a:spAutoFit/>
          </a:bodyPr>
          <a:lstStyle/>
          <a:p>
            <a:pPr>
              <a:lnSpc>
                <a:spcPts val="1244"/>
              </a:lnSpc>
            </a:pPr>
            <a:r>
              <a:rPr sz="1235" b="1" dirty="0">
                <a:latin typeface="Helvetica Neue"/>
                <a:cs typeface="Helvetica Neue"/>
              </a:rPr>
              <a:t>+</a:t>
            </a:r>
            <a:endParaRPr sz="1235">
              <a:latin typeface="Helvetica Neue"/>
              <a:cs typeface="Helvetica Neue"/>
            </a:endParaRPr>
          </a:p>
        </p:txBody>
      </p:sp>
      <p:sp>
        <p:nvSpPr>
          <p:cNvPr id="19" name="object 19"/>
          <p:cNvSpPr/>
          <p:nvPr/>
        </p:nvSpPr>
        <p:spPr>
          <a:xfrm>
            <a:off x="8124090" y="3000375"/>
            <a:ext cx="554691" cy="571500"/>
          </a:xfrm>
          <a:prstGeom prst="rect">
            <a:avLst/>
          </a:prstGeom>
          <a:blipFill>
            <a:blip r:embed="rId11" cstate="print"/>
            <a:stretch>
              <a:fillRect/>
            </a:stretch>
          </a:blipFill>
        </p:spPr>
        <p:txBody>
          <a:bodyPr wrap="square" lIns="0" tIns="0" rIns="0" bIns="0" rtlCol="0"/>
          <a:lstStyle/>
          <a:p>
            <a:endParaRPr sz="1588"/>
          </a:p>
        </p:txBody>
      </p:sp>
      <p:sp>
        <p:nvSpPr>
          <p:cNvPr id="20" name="object 20"/>
          <p:cNvSpPr/>
          <p:nvPr/>
        </p:nvSpPr>
        <p:spPr>
          <a:xfrm>
            <a:off x="8230537" y="3104977"/>
            <a:ext cx="326748" cy="341114"/>
          </a:xfrm>
          <a:custGeom>
            <a:avLst/>
            <a:gdLst/>
            <a:ahLst/>
            <a:cxnLst/>
            <a:rect l="l" t="t" r="r" b="b"/>
            <a:pathLst>
              <a:path w="478790" h="485139">
                <a:moveTo>
                  <a:pt x="130440" y="0"/>
                </a:moveTo>
                <a:lnTo>
                  <a:pt x="85306" y="13462"/>
                </a:lnTo>
                <a:lnTo>
                  <a:pt x="45236" y="41303"/>
                </a:lnTo>
                <a:lnTo>
                  <a:pt x="15951" y="80330"/>
                </a:lnTo>
                <a:lnTo>
                  <a:pt x="851" y="124942"/>
                </a:lnTo>
                <a:lnTo>
                  <a:pt x="0" y="171590"/>
                </a:lnTo>
                <a:lnTo>
                  <a:pt x="13462" y="216723"/>
                </a:lnTo>
                <a:lnTo>
                  <a:pt x="41303" y="256794"/>
                </a:lnTo>
                <a:lnTo>
                  <a:pt x="217600" y="439646"/>
                </a:lnTo>
                <a:lnTo>
                  <a:pt x="256628" y="468931"/>
                </a:lnTo>
                <a:lnTo>
                  <a:pt x="301240" y="484031"/>
                </a:lnTo>
                <a:lnTo>
                  <a:pt x="347887" y="484883"/>
                </a:lnTo>
                <a:lnTo>
                  <a:pt x="393020" y="471420"/>
                </a:lnTo>
                <a:lnTo>
                  <a:pt x="433090" y="443579"/>
                </a:lnTo>
                <a:lnTo>
                  <a:pt x="462375" y="404552"/>
                </a:lnTo>
                <a:lnTo>
                  <a:pt x="477476" y="359940"/>
                </a:lnTo>
                <a:lnTo>
                  <a:pt x="478328" y="313292"/>
                </a:lnTo>
                <a:lnTo>
                  <a:pt x="464865" y="268159"/>
                </a:lnTo>
                <a:lnTo>
                  <a:pt x="437023" y="228089"/>
                </a:lnTo>
                <a:lnTo>
                  <a:pt x="260727" y="45236"/>
                </a:lnTo>
                <a:lnTo>
                  <a:pt x="221699" y="15951"/>
                </a:lnTo>
                <a:lnTo>
                  <a:pt x="177087" y="851"/>
                </a:lnTo>
                <a:lnTo>
                  <a:pt x="130440" y="0"/>
                </a:lnTo>
                <a:close/>
              </a:path>
            </a:pathLst>
          </a:custGeom>
          <a:solidFill>
            <a:srgbClr val="D6D6D6"/>
          </a:solidFill>
        </p:spPr>
        <p:txBody>
          <a:bodyPr wrap="square" lIns="0" tIns="0" rIns="0" bIns="0" rtlCol="0"/>
          <a:lstStyle/>
          <a:p>
            <a:endParaRPr sz="1588"/>
          </a:p>
        </p:txBody>
      </p:sp>
      <p:sp>
        <p:nvSpPr>
          <p:cNvPr id="21" name="object 21"/>
          <p:cNvSpPr/>
          <p:nvPr/>
        </p:nvSpPr>
        <p:spPr>
          <a:xfrm>
            <a:off x="8340766" y="3250407"/>
            <a:ext cx="121339" cy="133946"/>
          </a:xfrm>
          <a:prstGeom prst="rect">
            <a:avLst/>
          </a:prstGeom>
          <a:blipFill>
            <a:blip r:embed="rId12" cstate="print"/>
            <a:stretch>
              <a:fillRect/>
            </a:stretch>
          </a:blipFill>
        </p:spPr>
        <p:txBody>
          <a:bodyPr wrap="square" lIns="0" tIns="0" rIns="0" bIns="0" rtlCol="0"/>
          <a:lstStyle/>
          <a:p>
            <a:endParaRPr sz="1588"/>
          </a:p>
        </p:txBody>
      </p:sp>
      <p:sp>
        <p:nvSpPr>
          <p:cNvPr id="22" name="object 22"/>
          <p:cNvSpPr txBox="1"/>
          <p:nvPr/>
        </p:nvSpPr>
        <p:spPr>
          <a:xfrm rot="2760000">
            <a:off x="8291947" y="3206573"/>
            <a:ext cx="187676" cy="153888"/>
          </a:xfrm>
          <a:prstGeom prst="rect">
            <a:avLst/>
          </a:prstGeom>
        </p:spPr>
        <p:txBody>
          <a:bodyPr vert="horz" wrap="square" lIns="0" tIns="0" rIns="0" bIns="0" rtlCol="0">
            <a:spAutoFit/>
          </a:bodyPr>
          <a:lstStyle/>
          <a:p>
            <a:pPr>
              <a:lnSpc>
                <a:spcPts val="1244"/>
              </a:lnSpc>
            </a:pPr>
            <a:r>
              <a:rPr sz="1235" b="1" dirty="0">
                <a:latin typeface="Helvetica Neue"/>
                <a:cs typeface="Helvetica Neue"/>
              </a:rPr>
              <a:t>+</a:t>
            </a:r>
            <a:endParaRPr sz="1235">
              <a:latin typeface="Helvetica Neue"/>
              <a:cs typeface="Helvetica Neue"/>
            </a:endParaRPr>
          </a:p>
        </p:txBody>
      </p:sp>
      <p:sp>
        <p:nvSpPr>
          <p:cNvPr id="23" name="object 23"/>
          <p:cNvSpPr/>
          <p:nvPr/>
        </p:nvSpPr>
        <p:spPr>
          <a:xfrm>
            <a:off x="8652780" y="3920132"/>
            <a:ext cx="485355" cy="562571"/>
          </a:xfrm>
          <a:prstGeom prst="rect">
            <a:avLst/>
          </a:prstGeom>
          <a:blipFill>
            <a:blip r:embed="rId13" cstate="print"/>
            <a:stretch>
              <a:fillRect/>
            </a:stretch>
          </a:blipFill>
        </p:spPr>
        <p:txBody>
          <a:bodyPr wrap="square" lIns="0" tIns="0" rIns="0" bIns="0" rtlCol="0"/>
          <a:lstStyle/>
          <a:p>
            <a:endParaRPr sz="1588"/>
          </a:p>
        </p:txBody>
      </p:sp>
      <p:sp>
        <p:nvSpPr>
          <p:cNvPr id="24" name="object 24"/>
          <p:cNvSpPr/>
          <p:nvPr/>
        </p:nvSpPr>
        <p:spPr>
          <a:xfrm>
            <a:off x="8778154" y="4006627"/>
            <a:ext cx="233143" cy="387995"/>
          </a:xfrm>
          <a:custGeom>
            <a:avLst/>
            <a:gdLst/>
            <a:ahLst/>
            <a:cxnLst/>
            <a:rect l="l" t="t" r="r" b="b"/>
            <a:pathLst>
              <a:path w="341629" h="551814">
                <a:moveTo>
                  <a:pt x="174855" y="0"/>
                </a:moveTo>
                <a:lnTo>
                  <a:pt x="126062" y="46"/>
                </a:lnTo>
                <a:lnTo>
                  <a:pt x="79757" y="15429"/>
                </a:lnTo>
                <a:lnTo>
                  <a:pt x="41927" y="43485"/>
                </a:lnTo>
                <a:lnTo>
                  <a:pt x="14647" y="81333"/>
                </a:lnTo>
                <a:lnTo>
                  <a:pt x="0" y="126069"/>
                </a:lnTo>
                <a:lnTo>
                  <a:pt x="37" y="174886"/>
                </a:lnTo>
                <a:lnTo>
                  <a:pt x="40718" y="425607"/>
                </a:lnTo>
                <a:lnTo>
                  <a:pt x="56102" y="471911"/>
                </a:lnTo>
                <a:lnTo>
                  <a:pt x="84158" y="509742"/>
                </a:lnTo>
                <a:lnTo>
                  <a:pt x="122006" y="537022"/>
                </a:lnTo>
                <a:lnTo>
                  <a:pt x="166766" y="551678"/>
                </a:lnTo>
                <a:lnTo>
                  <a:pt x="215559" y="551632"/>
                </a:lnTo>
                <a:lnTo>
                  <a:pt x="261863" y="536248"/>
                </a:lnTo>
                <a:lnTo>
                  <a:pt x="299693" y="508191"/>
                </a:lnTo>
                <a:lnTo>
                  <a:pt x="326974" y="470343"/>
                </a:lnTo>
                <a:lnTo>
                  <a:pt x="341621" y="425607"/>
                </a:lnTo>
                <a:lnTo>
                  <a:pt x="341583" y="376791"/>
                </a:lnTo>
                <a:lnTo>
                  <a:pt x="300903" y="126069"/>
                </a:lnTo>
                <a:lnTo>
                  <a:pt x="285519" y="79765"/>
                </a:lnTo>
                <a:lnTo>
                  <a:pt x="257463" y="41935"/>
                </a:lnTo>
                <a:lnTo>
                  <a:pt x="219615" y="14655"/>
                </a:lnTo>
                <a:lnTo>
                  <a:pt x="174855" y="0"/>
                </a:lnTo>
                <a:close/>
              </a:path>
            </a:pathLst>
          </a:custGeom>
          <a:solidFill>
            <a:srgbClr val="D6D6D6"/>
          </a:solidFill>
        </p:spPr>
        <p:txBody>
          <a:bodyPr wrap="square" lIns="0" tIns="0" rIns="0" bIns="0" rtlCol="0"/>
          <a:lstStyle/>
          <a:p>
            <a:endParaRPr sz="1588"/>
          </a:p>
        </p:txBody>
      </p:sp>
      <p:sp>
        <p:nvSpPr>
          <p:cNvPr id="25" name="object 25"/>
          <p:cNvSpPr/>
          <p:nvPr/>
        </p:nvSpPr>
        <p:spPr>
          <a:xfrm>
            <a:off x="8826121" y="4161235"/>
            <a:ext cx="138673" cy="151804"/>
          </a:xfrm>
          <a:prstGeom prst="rect">
            <a:avLst/>
          </a:prstGeom>
          <a:blipFill>
            <a:blip r:embed="rId14" cstate="print"/>
            <a:stretch>
              <a:fillRect/>
            </a:stretch>
          </a:blipFill>
        </p:spPr>
        <p:txBody>
          <a:bodyPr wrap="square" lIns="0" tIns="0" rIns="0" bIns="0" rtlCol="0"/>
          <a:lstStyle/>
          <a:p>
            <a:endParaRPr sz="1588"/>
          </a:p>
        </p:txBody>
      </p:sp>
      <p:sp>
        <p:nvSpPr>
          <p:cNvPr id="26" name="object 26"/>
          <p:cNvSpPr txBox="1"/>
          <p:nvPr/>
        </p:nvSpPr>
        <p:spPr>
          <a:xfrm rot="4800000">
            <a:off x="8789496" y="4125480"/>
            <a:ext cx="188605" cy="153888"/>
          </a:xfrm>
          <a:prstGeom prst="rect">
            <a:avLst/>
          </a:prstGeom>
        </p:spPr>
        <p:txBody>
          <a:bodyPr vert="horz" wrap="square" lIns="0" tIns="0" rIns="0" bIns="0" rtlCol="0">
            <a:spAutoFit/>
          </a:bodyPr>
          <a:lstStyle/>
          <a:p>
            <a:pPr>
              <a:lnSpc>
                <a:spcPts val="1244"/>
              </a:lnSpc>
            </a:pPr>
            <a:r>
              <a:rPr sz="1235" b="1" dirty="0">
                <a:latin typeface="Helvetica Neue"/>
                <a:cs typeface="Helvetica Neue"/>
              </a:rPr>
              <a:t>+</a:t>
            </a:r>
            <a:endParaRPr sz="1235">
              <a:latin typeface="Helvetica Neue"/>
              <a:cs typeface="Helvetica Neue"/>
            </a:endParaRPr>
          </a:p>
        </p:txBody>
      </p:sp>
      <p:sp>
        <p:nvSpPr>
          <p:cNvPr id="27" name="object 27"/>
          <p:cNvSpPr/>
          <p:nvPr/>
        </p:nvSpPr>
        <p:spPr>
          <a:xfrm>
            <a:off x="1776011" y="0"/>
            <a:ext cx="8766185" cy="6875860"/>
          </a:xfrm>
          <a:prstGeom prst="rect">
            <a:avLst/>
          </a:prstGeom>
          <a:blipFill>
            <a:blip r:embed="rId15" cstate="screen">
              <a:extLst>
                <a:ext uri="{28A0092B-C50C-407E-A947-70E740481C1C}">
                  <a14:useLocalDpi xmlns:a14="http://schemas.microsoft.com/office/drawing/2010/main"/>
                </a:ext>
              </a:extLst>
            </a:blip>
            <a:stretch>
              <a:fillRect/>
            </a:stretch>
          </a:blipFill>
        </p:spPr>
        <p:txBody>
          <a:bodyPr wrap="square" lIns="0" tIns="0" rIns="0" bIns="0" rtlCol="0"/>
          <a:lstStyle/>
          <a:p>
            <a:endParaRPr sz="1588"/>
          </a:p>
        </p:txBody>
      </p:sp>
      <p:sp>
        <p:nvSpPr>
          <p:cNvPr id="36" name="object 36"/>
          <p:cNvSpPr/>
          <p:nvPr/>
        </p:nvSpPr>
        <p:spPr>
          <a:xfrm>
            <a:off x="4787275" y="2777133"/>
            <a:ext cx="849371" cy="625078"/>
          </a:xfrm>
          <a:prstGeom prst="rect">
            <a:avLst/>
          </a:prstGeom>
          <a:blipFill>
            <a:blip r:embed="rId16" cstate="print"/>
            <a:stretch>
              <a:fillRect/>
            </a:stretch>
          </a:blipFill>
        </p:spPr>
        <p:txBody>
          <a:bodyPr wrap="square" lIns="0" tIns="0" rIns="0" bIns="0" rtlCol="0"/>
          <a:lstStyle/>
          <a:p>
            <a:endParaRPr sz="1588"/>
          </a:p>
        </p:txBody>
      </p:sp>
      <p:sp>
        <p:nvSpPr>
          <p:cNvPr id="37" name="object 37"/>
          <p:cNvSpPr/>
          <p:nvPr/>
        </p:nvSpPr>
        <p:spPr>
          <a:xfrm>
            <a:off x="4902879" y="2860842"/>
            <a:ext cx="618394" cy="458093"/>
          </a:xfrm>
          <a:custGeom>
            <a:avLst/>
            <a:gdLst/>
            <a:ahLst/>
            <a:cxnLst/>
            <a:rect l="l" t="t" r="r" b="b"/>
            <a:pathLst>
              <a:path w="906145" h="651510">
                <a:moveTo>
                  <a:pt x="634074" y="0"/>
                </a:moveTo>
                <a:lnTo>
                  <a:pt x="588732" y="1949"/>
                </a:lnTo>
                <a:lnTo>
                  <a:pt x="542550" y="7506"/>
                </a:lnTo>
                <a:lnTo>
                  <a:pt x="495905" y="16491"/>
                </a:lnTo>
                <a:lnTo>
                  <a:pt x="449173" y="28730"/>
                </a:lnTo>
                <a:lnTo>
                  <a:pt x="402733" y="44045"/>
                </a:lnTo>
                <a:lnTo>
                  <a:pt x="356960" y="62260"/>
                </a:lnTo>
                <a:lnTo>
                  <a:pt x="312233" y="83199"/>
                </a:lnTo>
                <a:lnTo>
                  <a:pt x="268928" y="106684"/>
                </a:lnTo>
                <a:lnTo>
                  <a:pt x="227422" y="132540"/>
                </a:lnTo>
                <a:lnTo>
                  <a:pt x="188092" y="160590"/>
                </a:lnTo>
                <a:lnTo>
                  <a:pt x="151316" y="190657"/>
                </a:lnTo>
                <a:lnTo>
                  <a:pt x="117471" y="222565"/>
                </a:lnTo>
                <a:lnTo>
                  <a:pt x="86933" y="256138"/>
                </a:lnTo>
                <a:lnTo>
                  <a:pt x="60079" y="291198"/>
                </a:lnTo>
                <a:lnTo>
                  <a:pt x="33094" y="335423"/>
                </a:lnTo>
                <a:lnTo>
                  <a:pt x="14218" y="378450"/>
                </a:lnTo>
                <a:lnTo>
                  <a:pt x="3253" y="419854"/>
                </a:lnTo>
                <a:lnTo>
                  <a:pt x="0" y="459207"/>
                </a:lnTo>
                <a:lnTo>
                  <a:pt x="4257" y="496083"/>
                </a:lnTo>
                <a:lnTo>
                  <a:pt x="34507" y="560701"/>
                </a:lnTo>
                <a:lnTo>
                  <a:pt x="92406" y="610296"/>
                </a:lnTo>
                <a:lnTo>
                  <a:pt x="131226" y="628393"/>
                </a:lnTo>
                <a:lnTo>
                  <a:pt x="176359" y="641456"/>
                </a:lnTo>
                <a:lnTo>
                  <a:pt x="227606" y="649057"/>
                </a:lnTo>
                <a:lnTo>
                  <a:pt x="271731" y="650890"/>
                </a:lnTo>
                <a:lnTo>
                  <a:pt x="317073" y="648940"/>
                </a:lnTo>
                <a:lnTo>
                  <a:pt x="363255" y="643384"/>
                </a:lnTo>
                <a:lnTo>
                  <a:pt x="409901" y="634398"/>
                </a:lnTo>
                <a:lnTo>
                  <a:pt x="456632" y="622160"/>
                </a:lnTo>
                <a:lnTo>
                  <a:pt x="503073" y="606844"/>
                </a:lnTo>
                <a:lnTo>
                  <a:pt x="548845" y="588629"/>
                </a:lnTo>
                <a:lnTo>
                  <a:pt x="593573" y="567690"/>
                </a:lnTo>
                <a:lnTo>
                  <a:pt x="636878" y="544205"/>
                </a:lnTo>
                <a:lnTo>
                  <a:pt x="678384" y="518349"/>
                </a:lnTo>
                <a:lnTo>
                  <a:pt x="717713" y="490299"/>
                </a:lnTo>
                <a:lnTo>
                  <a:pt x="754489" y="460231"/>
                </a:lnTo>
                <a:lnTo>
                  <a:pt x="788335" y="428323"/>
                </a:lnTo>
                <a:lnTo>
                  <a:pt x="818873" y="394751"/>
                </a:lnTo>
                <a:lnTo>
                  <a:pt x="845727" y="359690"/>
                </a:lnTo>
                <a:lnTo>
                  <a:pt x="872712" y="315465"/>
                </a:lnTo>
                <a:lnTo>
                  <a:pt x="891587" y="272438"/>
                </a:lnTo>
                <a:lnTo>
                  <a:pt x="902552" y="231035"/>
                </a:lnTo>
                <a:lnTo>
                  <a:pt x="905806" y="191681"/>
                </a:lnTo>
                <a:lnTo>
                  <a:pt x="901549" y="154805"/>
                </a:lnTo>
                <a:lnTo>
                  <a:pt x="871299" y="90187"/>
                </a:lnTo>
                <a:lnTo>
                  <a:pt x="813399" y="40593"/>
                </a:lnTo>
                <a:lnTo>
                  <a:pt x="774579" y="22496"/>
                </a:lnTo>
                <a:lnTo>
                  <a:pt x="729446" y="9433"/>
                </a:lnTo>
                <a:lnTo>
                  <a:pt x="678198" y="1832"/>
                </a:lnTo>
                <a:lnTo>
                  <a:pt x="634074" y="0"/>
                </a:lnTo>
                <a:close/>
              </a:path>
            </a:pathLst>
          </a:custGeom>
          <a:solidFill>
            <a:srgbClr val="0433FF"/>
          </a:solidFill>
        </p:spPr>
        <p:txBody>
          <a:bodyPr wrap="square" lIns="0" tIns="0" rIns="0" bIns="0" rtlCol="0"/>
          <a:lstStyle/>
          <a:p>
            <a:endParaRPr sz="1588"/>
          </a:p>
        </p:txBody>
      </p:sp>
      <p:sp>
        <p:nvSpPr>
          <p:cNvPr id="38" name="object 38"/>
          <p:cNvSpPr/>
          <p:nvPr/>
        </p:nvSpPr>
        <p:spPr>
          <a:xfrm>
            <a:off x="8089422" y="3759398"/>
            <a:ext cx="572025" cy="901899"/>
          </a:xfrm>
          <a:prstGeom prst="rect">
            <a:avLst/>
          </a:prstGeom>
          <a:blipFill>
            <a:blip r:embed="rId17" cstate="print"/>
            <a:stretch>
              <a:fillRect/>
            </a:stretch>
          </a:blipFill>
        </p:spPr>
        <p:txBody>
          <a:bodyPr wrap="square" lIns="0" tIns="0" rIns="0" bIns="0" rtlCol="0"/>
          <a:lstStyle/>
          <a:p>
            <a:endParaRPr sz="1588"/>
          </a:p>
        </p:txBody>
      </p:sp>
      <p:sp>
        <p:nvSpPr>
          <p:cNvPr id="39" name="object 39"/>
          <p:cNvSpPr/>
          <p:nvPr/>
        </p:nvSpPr>
        <p:spPr>
          <a:xfrm>
            <a:off x="8182177" y="3867299"/>
            <a:ext cx="382217" cy="678210"/>
          </a:xfrm>
          <a:custGeom>
            <a:avLst/>
            <a:gdLst/>
            <a:ahLst/>
            <a:cxnLst/>
            <a:rect l="l" t="t" r="r" b="b"/>
            <a:pathLst>
              <a:path w="560070" h="964564">
                <a:moveTo>
                  <a:pt x="255839" y="0"/>
                </a:moveTo>
                <a:lnTo>
                  <a:pt x="185834" y="19222"/>
                </a:lnTo>
                <a:lnTo>
                  <a:pt x="152595" y="40540"/>
                </a:lnTo>
                <a:lnTo>
                  <a:pt x="121158" y="69630"/>
                </a:lnTo>
                <a:lnTo>
                  <a:pt x="91994" y="106468"/>
                </a:lnTo>
                <a:lnTo>
                  <a:pt x="65573" y="151033"/>
                </a:lnTo>
                <a:lnTo>
                  <a:pt x="47186" y="191186"/>
                </a:lnTo>
                <a:lnTo>
                  <a:pt x="31840" y="233896"/>
                </a:lnTo>
                <a:lnTo>
                  <a:pt x="19514" y="278748"/>
                </a:lnTo>
                <a:lnTo>
                  <a:pt x="10188" y="325327"/>
                </a:lnTo>
                <a:lnTo>
                  <a:pt x="3841" y="373215"/>
                </a:lnTo>
                <a:lnTo>
                  <a:pt x="452" y="421998"/>
                </a:lnTo>
                <a:lnTo>
                  <a:pt x="0" y="471260"/>
                </a:lnTo>
                <a:lnTo>
                  <a:pt x="2464" y="520584"/>
                </a:lnTo>
                <a:lnTo>
                  <a:pt x="7824" y="569556"/>
                </a:lnTo>
                <a:lnTo>
                  <a:pt x="16059" y="617758"/>
                </a:lnTo>
                <a:lnTo>
                  <a:pt x="27148" y="664775"/>
                </a:lnTo>
                <a:lnTo>
                  <a:pt x="41071" y="710192"/>
                </a:lnTo>
                <a:lnTo>
                  <a:pt x="57806" y="753593"/>
                </a:lnTo>
                <a:lnTo>
                  <a:pt x="77333" y="794561"/>
                </a:lnTo>
                <a:lnTo>
                  <a:pt x="99631" y="832681"/>
                </a:lnTo>
                <a:lnTo>
                  <a:pt x="130362" y="874390"/>
                </a:lnTo>
                <a:lnTo>
                  <a:pt x="163053" y="908138"/>
                </a:lnTo>
                <a:lnTo>
                  <a:pt x="197232" y="933950"/>
                </a:lnTo>
                <a:lnTo>
                  <a:pt x="232431" y="951848"/>
                </a:lnTo>
                <a:lnTo>
                  <a:pt x="304003" y="963997"/>
                </a:lnTo>
                <a:lnTo>
                  <a:pt x="339436" y="958296"/>
                </a:lnTo>
                <a:lnTo>
                  <a:pt x="407247" y="923457"/>
                </a:lnTo>
                <a:lnTo>
                  <a:pt x="438684" y="894368"/>
                </a:lnTo>
                <a:lnTo>
                  <a:pt x="467848" y="857529"/>
                </a:lnTo>
                <a:lnTo>
                  <a:pt x="494269" y="812964"/>
                </a:lnTo>
                <a:lnTo>
                  <a:pt x="512656" y="772811"/>
                </a:lnTo>
                <a:lnTo>
                  <a:pt x="528002" y="730101"/>
                </a:lnTo>
                <a:lnTo>
                  <a:pt x="540327" y="685248"/>
                </a:lnTo>
                <a:lnTo>
                  <a:pt x="549653" y="638670"/>
                </a:lnTo>
                <a:lnTo>
                  <a:pt x="556000" y="590781"/>
                </a:lnTo>
                <a:lnTo>
                  <a:pt x="559389" y="541998"/>
                </a:lnTo>
                <a:lnTo>
                  <a:pt x="559841" y="492736"/>
                </a:lnTo>
                <a:lnTo>
                  <a:pt x="557377" y="443412"/>
                </a:lnTo>
                <a:lnTo>
                  <a:pt x="552017" y="394440"/>
                </a:lnTo>
                <a:lnTo>
                  <a:pt x="543782" y="346238"/>
                </a:lnTo>
                <a:lnTo>
                  <a:pt x="532693" y="299221"/>
                </a:lnTo>
                <a:lnTo>
                  <a:pt x="518771" y="253804"/>
                </a:lnTo>
                <a:lnTo>
                  <a:pt x="502036" y="210403"/>
                </a:lnTo>
                <a:lnTo>
                  <a:pt x="482509" y="169435"/>
                </a:lnTo>
                <a:lnTo>
                  <a:pt x="460212" y="131315"/>
                </a:lnTo>
                <a:lnTo>
                  <a:pt x="429480" y="89606"/>
                </a:lnTo>
                <a:lnTo>
                  <a:pt x="396789" y="55858"/>
                </a:lnTo>
                <a:lnTo>
                  <a:pt x="362609" y="30046"/>
                </a:lnTo>
                <a:lnTo>
                  <a:pt x="327411" y="12149"/>
                </a:lnTo>
                <a:lnTo>
                  <a:pt x="255839" y="0"/>
                </a:lnTo>
                <a:close/>
              </a:path>
            </a:pathLst>
          </a:custGeom>
          <a:solidFill>
            <a:srgbClr val="FF40FF"/>
          </a:solidFill>
        </p:spPr>
        <p:txBody>
          <a:bodyPr wrap="square" lIns="0" tIns="0" rIns="0" bIns="0" rtlCol="0"/>
          <a:lstStyle/>
          <a:p>
            <a:endParaRPr sz="1588"/>
          </a:p>
        </p:txBody>
      </p:sp>
      <p:sp>
        <p:nvSpPr>
          <p:cNvPr id="40" name="object 40"/>
          <p:cNvSpPr/>
          <p:nvPr/>
        </p:nvSpPr>
        <p:spPr>
          <a:xfrm>
            <a:off x="5445971" y="2857500"/>
            <a:ext cx="2747455" cy="1491258"/>
          </a:xfrm>
          <a:prstGeom prst="rect">
            <a:avLst/>
          </a:prstGeom>
          <a:blipFill>
            <a:blip r:embed="rId18" cstate="print"/>
            <a:stretch>
              <a:fillRect/>
            </a:stretch>
          </a:blipFill>
        </p:spPr>
        <p:txBody>
          <a:bodyPr wrap="square" lIns="0" tIns="0" rIns="0" bIns="0" rtlCol="0"/>
          <a:lstStyle/>
          <a:p>
            <a:endParaRPr sz="1588"/>
          </a:p>
        </p:txBody>
      </p:sp>
      <p:sp>
        <p:nvSpPr>
          <p:cNvPr id="41" name="object 41"/>
          <p:cNvSpPr/>
          <p:nvPr/>
        </p:nvSpPr>
        <p:spPr>
          <a:xfrm>
            <a:off x="5523779" y="2933199"/>
            <a:ext cx="2592747" cy="1343025"/>
          </a:xfrm>
          <a:custGeom>
            <a:avLst/>
            <a:gdLst/>
            <a:ahLst/>
            <a:cxnLst/>
            <a:rect l="l" t="t" r="r" b="b"/>
            <a:pathLst>
              <a:path w="3799204" h="1910079">
                <a:moveTo>
                  <a:pt x="2035264" y="831540"/>
                </a:moveTo>
                <a:lnTo>
                  <a:pt x="542498" y="831540"/>
                </a:lnTo>
                <a:lnTo>
                  <a:pt x="3637034" y="1909668"/>
                </a:lnTo>
                <a:lnTo>
                  <a:pt x="3798614" y="1445887"/>
                </a:lnTo>
                <a:lnTo>
                  <a:pt x="2035264" y="831540"/>
                </a:lnTo>
                <a:close/>
              </a:path>
              <a:path w="3799204" h="1910079">
                <a:moveTo>
                  <a:pt x="832204" y="0"/>
                </a:moveTo>
                <a:lnTo>
                  <a:pt x="0" y="382497"/>
                </a:lnTo>
                <a:lnTo>
                  <a:pt x="414371" y="1199297"/>
                </a:lnTo>
                <a:lnTo>
                  <a:pt x="542498" y="831540"/>
                </a:lnTo>
                <a:lnTo>
                  <a:pt x="2035264" y="831540"/>
                </a:lnTo>
                <a:lnTo>
                  <a:pt x="704077" y="367757"/>
                </a:lnTo>
                <a:lnTo>
                  <a:pt x="832204" y="0"/>
                </a:lnTo>
                <a:close/>
              </a:path>
            </a:pathLst>
          </a:custGeom>
          <a:solidFill>
            <a:srgbClr val="4F7A28"/>
          </a:solidFill>
        </p:spPr>
        <p:txBody>
          <a:bodyPr wrap="square" lIns="0" tIns="0" rIns="0" bIns="0" rtlCol="0"/>
          <a:lstStyle/>
          <a:p>
            <a:endParaRPr sz="1588"/>
          </a:p>
        </p:txBody>
      </p:sp>
      <p:sp>
        <p:nvSpPr>
          <p:cNvPr id="42" name="object 42"/>
          <p:cNvSpPr/>
          <p:nvPr/>
        </p:nvSpPr>
        <p:spPr>
          <a:xfrm>
            <a:off x="3487219" y="1723429"/>
            <a:ext cx="1707409" cy="687586"/>
          </a:xfrm>
          <a:prstGeom prst="rect">
            <a:avLst/>
          </a:prstGeom>
          <a:blipFill>
            <a:blip r:embed="rId19" cstate="print"/>
            <a:stretch>
              <a:fillRect/>
            </a:stretch>
          </a:blipFill>
        </p:spPr>
        <p:txBody>
          <a:bodyPr wrap="square" lIns="0" tIns="0" rIns="0" bIns="0" rtlCol="0"/>
          <a:lstStyle/>
          <a:p>
            <a:endParaRPr sz="1588"/>
          </a:p>
        </p:txBody>
      </p:sp>
      <p:sp>
        <p:nvSpPr>
          <p:cNvPr id="43" name="object 43"/>
          <p:cNvSpPr/>
          <p:nvPr/>
        </p:nvSpPr>
        <p:spPr>
          <a:xfrm>
            <a:off x="3556555" y="1794868"/>
            <a:ext cx="1568736" cy="544711"/>
          </a:xfrm>
          <a:prstGeom prst="rect">
            <a:avLst/>
          </a:prstGeom>
          <a:blipFill>
            <a:blip r:embed="rId20" cstate="screen">
              <a:extLst>
                <a:ext uri="{28A0092B-C50C-407E-A947-70E740481C1C}">
                  <a14:useLocalDpi xmlns:a14="http://schemas.microsoft.com/office/drawing/2010/main"/>
                </a:ext>
              </a:extLst>
            </a:blip>
            <a:stretch>
              <a:fillRect/>
            </a:stretch>
          </a:blipFill>
        </p:spPr>
        <p:txBody>
          <a:bodyPr wrap="square" lIns="0" tIns="0" rIns="0" bIns="0" rtlCol="0"/>
          <a:lstStyle/>
          <a:p>
            <a:endParaRPr sz="1588"/>
          </a:p>
        </p:txBody>
      </p:sp>
      <p:sp>
        <p:nvSpPr>
          <p:cNvPr id="44" name="object 44"/>
          <p:cNvSpPr/>
          <p:nvPr/>
        </p:nvSpPr>
        <p:spPr>
          <a:xfrm>
            <a:off x="3781899" y="1955602"/>
            <a:ext cx="780034" cy="187524"/>
          </a:xfrm>
          <a:prstGeom prst="rect">
            <a:avLst/>
          </a:prstGeom>
          <a:blipFill>
            <a:blip r:embed="rId21" cstate="print"/>
            <a:stretch>
              <a:fillRect/>
            </a:stretch>
          </a:blipFill>
        </p:spPr>
        <p:txBody>
          <a:bodyPr wrap="square" lIns="0" tIns="0" rIns="0" bIns="0" rtlCol="0"/>
          <a:lstStyle/>
          <a:p>
            <a:endParaRPr sz="1588"/>
          </a:p>
        </p:txBody>
      </p:sp>
      <p:sp>
        <p:nvSpPr>
          <p:cNvPr id="45" name="object 45"/>
          <p:cNvSpPr txBox="1"/>
          <p:nvPr/>
        </p:nvSpPr>
        <p:spPr>
          <a:xfrm>
            <a:off x="3776479" y="1857375"/>
            <a:ext cx="1010796" cy="271613"/>
          </a:xfrm>
          <a:prstGeom prst="rect">
            <a:avLst/>
          </a:prstGeom>
        </p:spPr>
        <p:txBody>
          <a:bodyPr vert="horz" wrap="square" lIns="0" tIns="0" rIns="0" bIns="0" rtlCol="0">
            <a:spAutoFit/>
          </a:bodyPr>
          <a:lstStyle/>
          <a:p>
            <a:pPr marL="8779"/>
            <a:r>
              <a:rPr sz="1765" dirty="0">
                <a:solidFill>
                  <a:srgbClr val="FFFFFF"/>
                </a:solidFill>
                <a:latin typeface="Helvetica Neue Light"/>
                <a:cs typeface="Helvetica Neue Light"/>
              </a:rPr>
              <a:t>sensors</a:t>
            </a:r>
            <a:endParaRPr sz="1765" dirty="0">
              <a:latin typeface="Helvetica Neue Light"/>
              <a:cs typeface="Helvetica Neue Light"/>
            </a:endParaRPr>
          </a:p>
        </p:txBody>
      </p:sp>
      <p:sp>
        <p:nvSpPr>
          <p:cNvPr id="46" name="object 46"/>
          <p:cNvSpPr/>
          <p:nvPr/>
        </p:nvSpPr>
        <p:spPr>
          <a:xfrm>
            <a:off x="4431927" y="1995287"/>
            <a:ext cx="4740079" cy="2246314"/>
          </a:xfrm>
          <a:prstGeom prst="rect">
            <a:avLst/>
          </a:prstGeom>
          <a:blipFill>
            <a:blip r:embed="rId22" cstate="screen">
              <a:extLst>
                <a:ext uri="{28A0092B-C50C-407E-A947-70E740481C1C}">
                  <a14:useLocalDpi xmlns:a14="http://schemas.microsoft.com/office/drawing/2010/main"/>
                </a:ext>
              </a:extLst>
            </a:blip>
            <a:stretch>
              <a:fillRect/>
            </a:stretch>
          </a:blipFill>
        </p:spPr>
        <p:txBody>
          <a:bodyPr wrap="square" lIns="0" tIns="0" rIns="0" bIns="0" rtlCol="0"/>
          <a:lstStyle/>
          <a:p>
            <a:endParaRPr sz="1588"/>
          </a:p>
        </p:txBody>
      </p:sp>
      <p:sp>
        <p:nvSpPr>
          <p:cNvPr id="52" name="object 52"/>
          <p:cNvSpPr/>
          <p:nvPr/>
        </p:nvSpPr>
        <p:spPr>
          <a:xfrm>
            <a:off x="8384101" y="4313040"/>
            <a:ext cx="1932752" cy="1580554"/>
          </a:xfrm>
          <a:prstGeom prst="rect">
            <a:avLst/>
          </a:prstGeom>
          <a:blipFill>
            <a:blip r:embed="rId23" cstate="print"/>
            <a:stretch>
              <a:fillRect/>
            </a:stretch>
          </a:blipFill>
        </p:spPr>
        <p:txBody>
          <a:bodyPr wrap="square" lIns="0" tIns="0" rIns="0" bIns="0" rtlCol="0"/>
          <a:lstStyle/>
          <a:p>
            <a:endParaRPr sz="1588"/>
          </a:p>
        </p:txBody>
      </p:sp>
      <p:sp>
        <p:nvSpPr>
          <p:cNvPr id="53" name="object 53"/>
          <p:cNvSpPr/>
          <p:nvPr/>
        </p:nvSpPr>
        <p:spPr>
          <a:xfrm>
            <a:off x="8453437" y="4384477"/>
            <a:ext cx="1794079" cy="1437679"/>
          </a:xfrm>
          <a:prstGeom prst="rect">
            <a:avLst/>
          </a:prstGeom>
          <a:blipFill>
            <a:blip r:embed="rId24" cstate="screen">
              <a:extLst>
                <a:ext uri="{28A0092B-C50C-407E-A947-70E740481C1C}">
                  <a14:useLocalDpi xmlns:a14="http://schemas.microsoft.com/office/drawing/2010/main"/>
                </a:ext>
              </a:extLst>
            </a:blip>
            <a:stretch>
              <a:fillRect/>
            </a:stretch>
          </a:blipFill>
        </p:spPr>
        <p:txBody>
          <a:bodyPr wrap="square" lIns="0" tIns="0" rIns="0" bIns="0" rtlCol="0"/>
          <a:lstStyle/>
          <a:p>
            <a:endParaRPr sz="1588"/>
          </a:p>
        </p:txBody>
      </p:sp>
      <p:sp>
        <p:nvSpPr>
          <p:cNvPr id="54" name="object 54"/>
          <p:cNvSpPr/>
          <p:nvPr/>
        </p:nvSpPr>
        <p:spPr>
          <a:xfrm>
            <a:off x="9285475" y="5572125"/>
            <a:ext cx="780034" cy="187524"/>
          </a:xfrm>
          <a:prstGeom prst="rect">
            <a:avLst/>
          </a:prstGeom>
          <a:blipFill>
            <a:blip r:embed="rId25" cstate="print"/>
            <a:stretch>
              <a:fillRect/>
            </a:stretch>
          </a:blipFill>
        </p:spPr>
        <p:txBody>
          <a:bodyPr wrap="square" lIns="0" tIns="0" rIns="0" bIns="0" rtlCol="0"/>
          <a:lstStyle/>
          <a:p>
            <a:endParaRPr sz="1588"/>
          </a:p>
        </p:txBody>
      </p:sp>
      <p:sp>
        <p:nvSpPr>
          <p:cNvPr id="55" name="object 55"/>
          <p:cNvSpPr txBox="1"/>
          <p:nvPr/>
        </p:nvSpPr>
        <p:spPr>
          <a:xfrm>
            <a:off x="9274901" y="5473899"/>
            <a:ext cx="790607" cy="271613"/>
          </a:xfrm>
          <a:prstGeom prst="rect">
            <a:avLst/>
          </a:prstGeom>
        </p:spPr>
        <p:txBody>
          <a:bodyPr vert="horz" wrap="square" lIns="0" tIns="0" rIns="0" bIns="0" rtlCol="0">
            <a:spAutoFit/>
          </a:bodyPr>
          <a:lstStyle/>
          <a:p>
            <a:pPr marL="8779"/>
            <a:r>
              <a:rPr sz="1765" dirty="0">
                <a:solidFill>
                  <a:srgbClr val="FFFFFF"/>
                </a:solidFill>
                <a:latin typeface="Helvetica Neue Light"/>
                <a:cs typeface="Helvetica Neue Light"/>
              </a:rPr>
              <a:t>sou</a:t>
            </a:r>
            <a:r>
              <a:rPr sz="1765" spc="-31" dirty="0">
                <a:solidFill>
                  <a:srgbClr val="FFFFFF"/>
                </a:solidFill>
                <a:latin typeface="Helvetica Neue Light"/>
                <a:cs typeface="Helvetica Neue Light"/>
              </a:rPr>
              <a:t>r</a:t>
            </a:r>
            <a:r>
              <a:rPr sz="1765" dirty="0">
                <a:solidFill>
                  <a:srgbClr val="FFFFFF"/>
                </a:solidFill>
                <a:latin typeface="Helvetica Neue Light"/>
                <a:cs typeface="Helvetica Neue Light"/>
              </a:rPr>
              <a:t>ces</a:t>
            </a:r>
            <a:endParaRPr sz="1765" dirty="0">
              <a:latin typeface="Helvetica Neue Light"/>
              <a:cs typeface="Helvetica Neue Light"/>
            </a:endParaRPr>
          </a:p>
        </p:txBody>
      </p:sp>
      <p:sp>
        <p:nvSpPr>
          <p:cNvPr id="61" name="object 61"/>
          <p:cNvSpPr/>
          <p:nvPr/>
        </p:nvSpPr>
        <p:spPr>
          <a:xfrm>
            <a:off x="2291165" y="4634508"/>
            <a:ext cx="1447398" cy="1714500"/>
          </a:xfrm>
          <a:prstGeom prst="rect">
            <a:avLst/>
          </a:prstGeom>
          <a:blipFill>
            <a:blip r:embed="rId26" cstate="print"/>
            <a:stretch>
              <a:fillRect/>
            </a:stretch>
          </a:blipFill>
        </p:spPr>
        <p:txBody>
          <a:bodyPr wrap="square" lIns="0" tIns="0" rIns="0" bIns="0" rtlCol="0"/>
          <a:lstStyle/>
          <a:p>
            <a:endParaRPr sz="1588"/>
          </a:p>
        </p:txBody>
      </p:sp>
      <p:sp>
        <p:nvSpPr>
          <p:cNvPr id="62" name="object 62"/>
          <p:cNvSpPr/>
          <p:nvPr/>
        </p:nvSpPr>
        <p:spPr>
          <a:xfrm>
            <a:off x="2360502" y="4705946"/>
            <a:ext cx="1308724" cy="1571625"/>
          </a:xfrm>
          <a:prstGeom prst="rect">
            <a:avLst/>
          </a:prstGeom>
          <a:blipFill>
            <a:blip r:embed="rId27" cstate="screen">
              <a:extLst>
                <a:ext uri="{28A0092B-C50C-407E-A947-70E740481C1C}">
                  <a14:useLocalDpi xmlns:a14="http://schemas.microsoft.com/office/drawing/2010/main"/>
                </a:ext>
              </a:extLst>
            </a:blip>
            <a:stretch>
              <a:fillRect/>
            </a:stretch>
          </a:blipFill>
        </p:spPr>
        <p:txBody>
          <a:bodyPr wrap="square" lIns="0" tIns="0" rIns="0" bIns="0" rtlCol="0"/>
          <a:lstStyle/>
          <a:p>
            <a:endParaRPr sz="1588"/>
          </a:p>
        </p:txBody>
      </p:sp>
      <p:sp>
        <p:nvSpPr>
          <p:cNvPr id="63" name="object 63"/>
          <p:cNvSpPr/>
          <p:nvPr/>
        </p:nvSpPr>
        <p:spPr>
          <a:xfrm>
            <a:off x="2897859" y="4866680"/>
            <a:ext cx="294679" cy="187524"/>
          </a:xfrm>
          <a:prstGeom prst="rect">
            <a:avLst/>
          </a:prstGeom>
          <a:blipFill>
            <a:blip r:embed="rId28" cstate="print"/>
            <a:stretch>
              <a:fillRect/>
            </a:stretch>
          </a:blipFill>
        </p:spPr>
        <p:txBody>
          <a:bodyPr wrap="square" lIns="0" tIns="0" rIns="0" bIns="0" rtlCol="0"/>
          <a:lstStyle/>
          <a:p>
            <a:endParaRPr sz="1588"/>
          </a:p>
        </p:txBody>
      </p:sp>
      <p:sp>
        <p:nvSpPr>
          <p:cNvPr id="64" name="object 64"/>
          <p:cNvSpPr/>
          <p:nvPr/>
        </p:nvSpPr>
        <p:spPr>
          <a:xfrm>
            <a:off x="2871858" y="5063133"/>
            <a:ext cx="338015" cy="187524"/>
          </a:xfrm>
          <a:prstGeom prst="rect">
            <a:avLst/>
          </a:prstGeom>
          <a:blipFill>
            <a:blip r:embed="rId29" cstate="print"/>
            <a:stretch>
              <a:fillRect/>
            </a:stretch>
          </a:blipFill>
        </p:spPr>
        <p:txBody>
          <a:bodyPr wrap="square" lIns="0" tIns="0" rIns="0" bIns="0" rtlCol="0"/>
          <a:lstStyle/>
          <a:p>
            <a:endParaRPr sz="1588"/>
          </a:p>
        </p:txBody>
      </p:sp>
      <p:sp>
        <p:nvSpPr>
          <p:cNvPr id="65" name="object 65"/>
          <p:cNvSpPr/>
          <p:nvPr/>
        </p:nvSpPr>
        <p:spPr>
          <a:xfrm>
            <a:off x="2568511" y="5268516"/>
            <a:ext cx="944709" cy="205383"/>
          </a:xfrm>
          <a:prstGeom prst="rect">
            <a:avLst/>
          </a:prstGeom>
          <a:blipFill>
            <a:blip r:embed="rId30" cstate="print"/>
            <a:stretch>
              <a:fillRect/>
            </a:stretch>
          </a:blipFill>
        </p:spPr>
        <p:txBody>
          <a:bodyPr wrap="square" lIns="0" tIns="0" rIns="0" bIns="0" rtlCol="0"/>
          <a:lstStyle/>
          <a:p>
            <a:endParaRPr sz="1588"/>
          </a:p>
        </p:txBody>
      </p:sp>
      <p:sp>
        <p:nvSpPr>
          <p:cNvPr id="66" name="object 66"/>
          <p:cNvSpPr/>
          <p:nvPr/>
        </p:nvSpPr>
        <p:spPr>
          <a:xfrm>
            <a:off x="2507841" y="5464968"/>
            <a:ext cx="1057380" cy="178594"/>
          </a:xfrm>
          <a:prstGeom prst="rect">
            <a:avLst/>
          </a:prstGeom>
          <a:blipFill>
            <a:blip r:embed="rId31" cstate="print"/>
            <a:stretch>
              <a:fillRect/>
            </a:stretch>
          </a:blipFill>
        </p:spPr>
        <p:txBody>
          <a:bodyPr wrap="square" lIns="0" tIns="0" rIns="0" bIns="0" rtlCol="0"/>
          <a:lstStyle/>
          <a:p>
            <a:endParaRPr sz="1588"/>
          </a:p>
        </p:txBody>
      </p:sp>
      <p:sp>
        <p:nvSpPr>
          <p:cNvPr id="67" name="object 67"/>
          <p:cNvSpPr/>
          <p:nvPr/>
        </p:nvSpPr>
        <p:spPr>
          <a:xfrm>
            <a:off x="2958528" y="5759648"/>
            <a:ext cx="164674" cy="71438"/>
          </a:xfrm>
          <a:prstGeom prst="rect">
            <a:avLst/>
          </a:prstGeom>
          <a:blipFill>
            <a:blip r:embed="rId32" cstate="print"/>
            <a:stretch>
              <a:fillRect/>
            </a:stretch>
          </a:blipFill>
        </p:spPr>
        <p:txBody>
          <a:bodyPr wrap="square" lIns="0" tIns="0" rIns="0" bIns="0" rtlCol="0"/>
          <a:lstStyle/>
          <a:p>
            <a:endParaRPr sz="1588"/>
          </a:p>
        </p:txBody>
      </p:sp>
      <p:sp>
        <p:nvSpPr>
          <p:cNvPr id="68" name="object 68"/>
          <p:cNvSpPr txBox="1"/>
          <p:nvPr/>
        </p:nvSpPr>
        <p:spPr>
          <a:xfrm>
            <a:off x="2398602" y="4922546"/>
            <a:ext cx="1174509" cy="963790"/>
          </a:xfrm>
          <a:prstGeom prst="rect">
            <a:avLst/>
          </a:prstGeom>
        </p:spPr>
        <p:txBody>
          <a:bodyPr vert="horz" wrap="square" lIns="0" tIns="0" rIns="0" bIns="0" rtlCol="0">
            <a:spAutoFit/>
          </a:bodyPr>
          <a:lstStyle/>
          <a:p>
            <a:pPr marL="381454" marR="376187" algn="ctr">
              <a:lnSpc>
                <a:spcPct val="101899"/>
              </a:lnSpc>
            </a:pPr>
            <a:r>
              <a:rPr sz="1235" dirty="0">
                <a:solidFill>
                  <a:srgbClr val="FFFFFF"/>
                </a:solidFill>
                <a:latin typeface="Helvetica Neue Light"/>
                <a:cs typeface="Helvetica Neue Light"/>
              </a:rPr>
              <a:t>ICA  SBL</a:t>
            </a:r>
            <a:endParaRPr sz="1235" dirty="0">
              <a:latin typeface="Helvetica Neue Light"/>
              <a:cs typeface="Helvetica Neue Light"/>
            </a:endParaRPr>
          </a:p>
          <a:p>
            <a:pPr marL="8340" marR="3512" algn="ctr">
              <a:lnSpc>
                <a:spcPts val="1520"/>
              </a:lnSpc>
              <a:spcBef>
                <a:spcPts val="56"/>
              </a:spcBef>
            </a:pPr>
            <a:r>
              <a:rPr sz="1235" dirty="0">
                <a:solidFill>
                  <a:srgbClr val="FFFFFF"/>
                </a:solidFill>
                <a:latin typeface="Helvetica Neue Light"/>
                <a:cs typeface="Helvetica Neue Light"/>
              </a:rPr>
              <a:t>Beamforming  Minimum-norm</a:t>
            </a:r>
            <a:endParaRPr sz="1235" dirty="0">
              <a:latin typeface="Helvetica Neue Light"/>
              <a:cs typeface="Helvetica Neue Light"/>
            </a:endParaRPr>
          </a:p>
          <a:p>
            <a:pPr algn="ctr">
              <a:lnSpc>
                <a:spcPts val="1466"/>
              </a:lnSpc>
            </a:pPr>
            <a:r>
              <a:rPr sz="1235" dirty="0">
                <a:solidFill>
                  <a:srgbClr val="FFFFFF"/>
                </a:solidFill>
                <a:latin typeface="Helvetica Neue Light"/>
                <a:cs typeface="Helvetica Neue Light"/>
              </a:rPr>
              <a:t>...</a:t>
            </a:r>
            <a:endParaRPr sz="1235" dirty="0">
              <a:latin typeface="Helvetica Neue Light"/>
              <a:cs typeface="Helvetica Neue Light"/>
            </a:endParaRPr>
          </a:p>
        </p:txBody>
      </p:sp>
      <p:sp>
        <p:nvSpPr>
          <p:cNvPr id="60" name="TextBox 59">
            <a:extLst>
              <a:ext uri="{FF2B5EF4-FFF2-40B4-BE49-F238E27FC236}">
                <a16:creationId xmlns:a16="http://schemas.microsoft.com/office/drawing/2014/main" id="{578508BE-48A6-1348-9508-7DD8D321F896}"/>
              </a:ext>
            </a:extLst>
          </p:cNvPr>
          <p:cNvSpPr txBox="1"/>
          <p:nvPr/>
        </p:nvSpPr>
        <p:spPr>
          <a:xfrm>
            <a:off x="4191900" y="647522"/>
            <a:ext cx="3541354" cy="584775"/>
          </a:xfrm>
          <a:prstGeom prst="rect">
            <a:avLst/>
          </a:prstGeom>
          <a:noFill/>
        </p:spPr>
        <p:txBody>
          <a:bodyPr wrap="none" rtlCol="0">
            <a:spAutoFit/>
          </a:bodyPr>
          <a:lstStyle/>
          <a:p>
            <a:r>
              <a:rPr lang="en-US" sz="3200" dirty="0"/>
              <a:t>Scalp or Source?</a:t>
            </a:r>
          </a:p>
        </p:txBody>
      </p:sp>
    </p:spTree>
    <p:extLst>
      <p:ext uri="{BB962C8B-B14F-4D97-AF65-F5344CB8AC3E}">
        <p14:creationId xmlns:p14="http://schemas.microsoft.com/office/powerpoint/2010/main" val="34138928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FF0472-83CB-215F-C041-C2D431BEE020}"/>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A88AD1C6-A47D-54A8-D07C-B61FC262035F}"/>
              </a:ext>
            </a:extLst>
          </p:cNvPr>
          <p:cNvSpPr/>
          <p:nvPr/>
        </p:nvSpPr>
        <p:spPr>
          <a:xfrm>
            <a:off x="2286000" y="313766"/>
            <a:ext cx="2241176" cy="1848969"/>
          </a:xfrm>
          <a:prstGeom prst="rect">
            <a:avLst/>
          </a:prstGeom>
          <a:blipFill>
            <a:blip r:embed="rId2" cstate="email">
              <a:extLst>
                <a:ext uri="{28A0092B-C50C-407E-A947-70E740481C1C}">
                  <a14:useLocalDpi xmlns:a14="http://schemas.microsoft.com/office/drawing/2010/main"/>
                </a:ext>
              </a:extLst>
            </a:blip>
            <a:stretch>
              <a:fillRect/>
            </a:stretch>
          </a:blipFill>
        </p:spPr>
        <p:txBody>
          <a:bodyPr wrap="square" lIns="0" tIns="0" rIns="0" bIns="0" rtlCol="0"/>
          <a:lstStyle/>
          <a:p>
            <a:endParaRPr sz="1588"/>
          </a:p>
        </p:txBody>
      </p:sp>
      <p:sp>
        <p:nvSpPr>
          <p:cNvPr id="3" name="object 3">
            <a:extLst>
              <a:ext uri="{FF2B5EF4-FFF2-40B4-BE49-F238E27FC236}">
                <a16:creationId xmlns:a16="http://schemas.microsoft.com/office/drawing/2014/main" id="{18AB2832-2267-D0BE-5743-9CF24892C8D3}"/>
              </a:ext>
            </a:extLst>
          </p:cNvPr>
          <p:cNvSpPr/>
          <p:nvPr/>
        </p:nvSpPr>
        <p:spPr>
          <a:xfrm>
            <a:off x="4751294" y="1187824"/>
            <a:ext cx="5569324" cy="851647"/>
          </a:xfrm>
          <a:prstGeom prst="rect">
            <a:avLst/>
          </a:prstGeom>
          <a:blipFill>
            <a:blip r:embed="rId3" cstate="email">
              <a:extLst>
                <a:ext uri="{28A0092B-C50C-407E-A947-70E740481C1C}">
                  <a14:useLocalDpi xmlns:a14="http://schemas.microsoft.com/office/drawing/2010/main"/>
                </a:ext>
              </a:extLst>
            </a:blip>
            <a:stretch>
              <a:fillRect/>
            </a:stretch>
          </a:blipFill>
        </p:spPr>
        <p:txBody>
          <a:bodyPr wrap="square" lIns="0" tIns="0" rIns="0" bIns="0" rtlCol="0"/>
          <a:lstStyle/>
          <a:p>
            <a:endParaRPr sz="1588"/>
          </a:p>
        </p:txBody>
      </p:sp>
      <p:sp>
        <p:nvSpPr>
          <p:cNvPr id="4" name="object 4">
            <a:extLst>
              <a:ext uri="{FF2B5EF4-FFF2-40B4-BE49-F238E27FC236}">
                <a16:creationId xmlns:a16="http://schemas.microsoft.com/office/drawing/2014/main" id="{04374CF7-A7C7-506A-0574-0E276204F7ED}"/>
              </a:ext>
            </a:extLst>
          </p:cNvPr>
          <p:cNvSpPr/>
          <p:nvPr/>
        </p:nvSpPr>
        <p:spPr>
          <a:xfrm>
            <a:off x="6443383" y="302559"/>
            <a:ext cx="2095501" cy="874060"/>
          </a:xfrm>
          <a:prstGeom prst="rect">
            <a:avLst/>
          </a:prstGeom>
          <a:blipFill>
            <a:blip r:embed="rId4" cstate="email">
              <a:extLst>
                <a:ext uri="{28A0092B-C50C-407E-A947-70E740481C1C}">
                  <a14:useLocalDpi xmlns:a14="http://schemas.microsoft.com/office/drawing/2010/main"/>
                </a:ext>
              </a:extLst>
            </a:blip>
            <a:stretch>
              <a:fillRect/>
            </a:stretch>
          </a:blipFill>
        </p:spPr>
        <p:txBody>
          <a:bodyPr wrap="square" lIns="0" tIns="0" rIns="0" bIns="0" rtlCol="0"/>
          <a:lstStyle/>
          <a:p>
            <a:endParaRPr sz="1588"/>
          </a:p>
        </p:txBody>
      </p:sp>
      <p:sp>
        <p:nvSpPr>
          <p:cNvPr id="5" name="object 5">
            <a:extLst>
              <a:ext uri="{FF2B5EF4-FFF2-40B4-BE49-F238E27FC236}">
                <a16:creationId xmlns:a16="http://schemas.microsoft.com/office/drawing/2014/main" id="{1EFA3E86-02E6-AE81-193D-5A7A4108DA3A}"/>
              </a:ext>
            </a:extLst>
          </p:cNvPr>
          <p:cNvSpPr/>
          <p:nvPr/>
        </p:nvSpPr>
        <p:spPr>
          <a:xfrm>
            <a:off x="1804146" y="2185147"/>
            <a:ext cx="8594912" cy="2633382"/>
          </a:xfrm>
          <a:prstGeom prst="rect">
            <a:avLst/>
          </a:prstGeom>
          <a:blipFill>
            <a:blip r:embed="rId5" cstate="email">
              <a:extLst>
                <a:ext uri="{28A0092B-C50C-407E-A947-70E740481C1C}">
                  <a14:useLocalDpi xmlns:a14="http://schemas.microsoft.com/office/drawing/2010/main"/>
                </a:ext>
              </a:extLst>
            </a:blip>
            <a:stretch>
              <a:fillRect/>
            </a:stretch>
          </a:blipFill>
        </p:spPr>
        <p:txBody>
          <a:bodyPr wrap="square" lIns="0" tIns="0" rIns="0" bIns="0" rtlCol="0"/>
          <a:lstStyle/>
          <a:p>
            <a:endParaRPr sz="1588"/>
          </a:p>
        </p:txBody>
      </p:sp>
      <p:sp>
        <p:nvSpPr>
          <p:cNvPr id="6" name="object 6">
            <a:extLst>
              <a:ext uri="{FF2B5EF4-FFF2-40B4-BE49-F238E27FC236}">
                <a16:creationId xmlns:a16="http://schemas.microsoft.com/office/drawing/2014/main" id="{7CE42F62-E757-7138-9160-21742D5A6152}"/>
              </a:ext>
            </a:extLst>
          </p:cNvPr>
          <p:cNvSpPr txBox="1"/>
          <p:nvPr/>
        </p:nvSpPr>
        <p:spPr>
          <a:xfrm>
            <a:off x="2023184" y="5040406"/>
            <a:ext cx="7866529" cy="1399679"/>
          </a:xfrm>
          <a:prstGeom prst="rect">
            <a:avLst/>
          </a:prstGeom>
        </p:spPr>
        <p:txBody>
          <a:bodyPr vert="horz" wrap="square" lIns="0" tIns="0" rIns="0" bIns="0" rtlCol="0">
            <a:spAutoFit/>
          </a:bodyPr>
          <a:lstStyle/>
          <a:p>
            <a:pPr marL="336194" marR="4483" indent="-324988">
              <a:lnSpc>
                <a:spcPct val="100899"/>
              </a:lnSpc>
              <a:buFont typeface="Arial"/>
              <a:buChar char="•"/>
              <a:tabLst>
                <a:tab pos="335634" algn="l"/>
                <a:tab pos="336194" algn="l"/>
              </a:tabLst>
            </a:pPr>
            <a:r>
              <a:rPr sz="1677" dirty="0">
                <a:latin typeface="Myriad Pro"/>
                <a:cs typeface="Myriad Pro"/>
              </a:rPr>
              <a:t>A </a:t>
            </a:r>
            <a:r>
              <a:rPr sz="1677" spc="-26" dirty="0">
                <a:latin typeface="Myriad Pro"/>
                <a:cs typeface="Myriad Pro"/>
              </a:rPr>
              <a:t>toolbox </a:t>
            </a:r>
            <a:r>
              <a:rPr sz="1677" spc="-4" dirty="0">
                <a:latin typeface="Myriad Pro"/>
                <a:cs typeface="Myriad Pro"/>
              </a:rPr>
              <a:t>for </a:t>
            </a:r>
            <a:r>
              <a:rPr sz="1677" spc="4" dirty="0">
                <a:latin typeface="Myriad Pro"/>
                <a:cs typeface="Myriad Pro"/>
              </a:rPr>
              <a:t>(source-space) </a:t>
            </a:r>
            <a:r>
              <a:rPr sz="1677" spc="-4" dirty="0">
                <a:latin typeface="Myriad Pro"/>
                <a:cs typeface="Myriad Pro"/>
              </a:rPr>
              <a:t>electrophysiological </a:t>
            </a:r>
            <a:r>
              <a:rPr sz="1677" spc="-13" dirty="0">
                <a:latin typeface="Myriad Pro"/>
                <a:cs typeface="Myriad Pro"/>
              </a:rPr>
              <a:t>information flow </a:t>
            </a:r>
            <a:r>
              <a:rPr sz="1677" spc="9" dirty="0">
                <a:latin typeface="Myriad Pro"/>
                <a:cs typeface="Myriad Pro"/>
              </a:rPr>
              <a:t>and </a:t>
            </a:r>
            <a:r>
              <a:rPr sz="1677" spc="-13" dirty="0">
                <a:latin typeface="Myriad Pro"/>
                <a:cs typeface="Myriad Pro"/>
              </a:rPr>
              <a:t>causality  </a:t>
            </a:r>
            <a:r>
              <a:rPr sz="1677" spc="-4" dirty="0">
                <a:latin typeface="Myriad Pro"/>
                <a:cs typeface="Myriad Pro"/>
              </a:rPr>
              <a:t>analysis </a:t>
            </a:r>
            <a:r>
              <a:rPr sz="1677" dirty="0">
                <a:latin typeface="Myriad Pro"/>
                <a:cs typeface="Myriad Pro"/>
              </a:rPr>
              <a:t>(single- </a:t>
            </a:r>
            <a:r>
              <a:rPr sz="1677" spc="-22" dirty="0">
                <a:latin typeface="Myriad Pro"/>
                <a:cs typeface="Myriad Pro"/>
              </a:rPr>
              <a:t>or </a:t>
            </a:r>
            <a:r>
              <a:rPr sz="1677" spc="-4" dirty="0">
                <a:latin typeface="Myriad Pro"/>
                <a:cs typeface="Myriad Pro"/>
              </a:rPr>
              <a:t>multi-subject) </a:t>
            </a:r>
            <a:r>
              <a:rPr sz="1677" dirty="0">
                <a:latin typeface="Myriad Pro"/>
                <a:cs typeface="Myriad Pro"/>
              </a:rPr>
              <a:t>integrated </a:t>
            </a:r>
            <a:r>
              <a:rPr sz="1677" spc="-9" dirty="0">
                <a:latin typeface="Myriad Pro"/>
                <a:cs typeface="Myriad Pro"/>
              </a:rPr>
              <a:t>into </a:t>
            </a:r>
            <a:r>
              <a:rPr sz="1677" spc="-13" dirty="0">
                <a:latin typeface="Myriad Pro"/>
                <a:cs typeface="Myriad Pro"/>
              </a:rPr>
              <a:t>EEGLAB</a:t>
            </a:r>
            <a:endParaRPr sz="1677" dirty="0">
              <a:latin typeface="Myriad Pro"/>
              <a:cs typeface="Myriad Pro"/>
            </a:endParaRPr>
          </a:p>
          <a:p>
            <a:pPr marL="336194" indent="-324988">
              <a:spcBef>
                <a:spcPts val="459"/>
              </a:spcBef>
              <a:buFont typeface="Arial"/>
              <a:buChar char="•"/>
              <a:tabLst>
                <a:tab pos="335634" algn="l"/>
                <a:tab pos="336194" algn="l"/>
              </a:tabLst>
            </a:pPr>
            <a:r>
              <a:rPr sz="1677" dirty="0">
                <a:latin typeface="Myriad Pro"/>
                <a:cs typeface="Myriad Pro"/>
              </a:rPr>
              <a:t>Emphasis </a:t>
            </a:r>
            <a:r>
              <a:rPr sz="1677" spc="-22" dirty="0">
                <a:latin typeface="Myriad Pro"/>
                <a:cs typeface="Myriad Pro"/>
              </a:rPr>
              <a:t>on </a:t>
            </a:r>
            <a:r>
              <a:rPr sz="1677" dirty="0">
                <a:latin typeface="Myriad Pro"/>
                <a:cs typeface="Myriad Pro"/>
              </a:rPr>
              <a:t>vector </a:t>
            </a:r>
            <a:r>
              <a:rPr sz="1677" spc="-4" dirty="0">
                <a:latin typeface="Myriad Pro"/>
                <a:cs typeface="Myriad Pro"/>
              </a:rPr>
              <a:t>autoregression </a:t>
            </a:r>
            <a:r>
              <a:rPr sz="1677" spc="4" dirty="0">
                <a:latin typeface="Myriad Pro"/>
                <a:cs typeface="Myriad Pro"/>
              </a:rPr>
              <a:t>and </a:t>
            </a:r>
            <a:r>
              <a:rPr sz="1677" spc="9" dirty="0">
                <a:latin typeface="Myriad Pro"/>
                <a:cs typeface="Myriad Pro"/>
              </a:rPr>
              <a:t>time-frequency </a:t>
            </a:r>
            <a:r>
              <a:rPr sz="1677" spc="-13" dirty="0">
                <a:latin typeface="Myriad Pro"/>
                <a:cs typeface="Myriad Pro"/>
              </a:rPr>
              <a:t>domain</a:t>
            </a:r>
            <a:r>
              <a:rPr sz="1677" spc="146" dirty="0">
                <a:latin typeface="Myriad Pro"/>
                <a:cs typeface="Myriad Pro"/>
              </a:rPr>
              <a:t> </a:t>
            </a:r>
            <a:r>
              <a:rPr sz="1677" spc="4" dirty="0">
                <a:latin typeface="Myriad Pro"/>
                <a:cs typeface="Myriad Pro"/>
              </a:rPr>
              <a:t>approaches</a:t>
            </a:r>
            <a:endParaRPr sz="1677" dirty="0">
              <a:latin typeface="Myriad Pro"/>
              <a:cs typeface="Myriad Pro"/>
            </a:endParaRPr>
          </a:p>
          <a:p>
            <a:pPr marL="336194" marR="400632" indent="-324988">
              <a:lnSpc>
                <a:spcPct val="100899"/>
              </a:lnSpc>
              <a:spcBef>
                <a:spcPts val="441"/>
              </a:spcBef>
              <a:buFont typeface="Arial"/>
              <a:buChar char="•"/>
              <a:tabLst>
                <a:tab pos="335634" algn="l"/>
                <a:tab pos="336194" algn="l"/>
              </a:tabLst>
            </a:pPr>
            <a:r>
              <a:rPr sz="1677" spc="-9" dirty="0">
                <a:latin typeface="Myriad Pro"/>
                <a:cs typeface="Myriad Pro"/>
              </a:rPr>
              <a:t>Standard </a:t>
            </a:r>
            <a:r>
              <a:rPr sz="1677" spc="4" dirty="0">
                <a:latin typeface="Myriad Pro"/>
                <a:cs typeface="Myriad Pro"/>
              </a:rPr>
              <a:t>and novel </a:t>
            </a:r>
            <a:r>
              <a:rPr sz="1677" spc="-9" dirty="0">
                <a:latin typeface="Myriad Pro"/>
                <a:cs typeface="Myriad Pro"/>
              </a:rPr>
              <a:t>interactive </a:t>
            </a:r>
            <a:r>
              <a:rPr sz="1677" spc="-26" dirty="0">
                <a:latin typeface="Myriad Pro"/>
                <a:cs typeface="Myriad Pro"/>
              </a:rPr>
              <a:t>visualization </a:t>
            </a:r>
            <a:r>
              <a:rPr sz="1677" spc="4" dirty="0">
                <a:latin typeface="Myriad Pro"/>
                <a:cs typeface="Myriad Pro"/>
              </a:rPr>
              <a:t>methods </a:t>
            </a:r>
            <a:r>
              <a:rPr sz="1677" dirty="0">
                <a:latin typeface="Myriad Pro"/>
                <a:cs typeface="Myriad Pro"/>
              </a:rPr>
              <a:t>for </a:t>
            </a:r>
            <a:r>
              <a:rPr sz="1677" spc="-13" dirty="0">
                <a:latin typeface="Myriad Pro"/>
                <a:cs typeface="Myriad Pro"/>
              </a:rPr>
              <a:t>exploratory </a:t>
            </a:r>
            <a:r>
              <a:rPr sz="1677" spc="-4" dirty="0">
                <a:latin typeface="Myriad Pro"/>
                <a:cs typeface="Myriad Pro"/>
              </a:rPr>
              <a:t>analysis </a:t>
            </a:r>
            <a:r>
              <a:rPr sz="1677" spc="-22" dirty="0">
                <a:latin typeface="Myriad Pro"/>
                <a:cs typeface="Myriad Pro"/>
              </a:rPr>
              <a:t>of  </a:t>
            </a:r>
            <a:r>
              <a:rPr sz="1677" dirty="0">
                <a:latin typeface="Myriad Pro"/>
                <a:cs typeface="Myriad Pro"/>
              </a:rPr>
              <a:t>connectivity across </a:t>
            </a:r>
            <a:r>
              <a:rPr sz="1677" spc="-4" dirty="0">
                <a:latin typeface="Myriad Pro"/>
                <a:cs typeface="Myriad Pro"/>
              </a:rPr>
              <a:t>time, </a:t>
            </a:r>
            <a:r>
              <a:rPr sz="1677" spc="13" dirty="0">
                <a:latin typeface="Myriad Pro"/>
                <a:cs typeface="Myriad Pro"/>
              </a:rPr>
              <a:t>frequency, </a:t>
            </a:r>
            <a:r>
              <a:rPr sz="1677" spc="4" dirty="0">
                <a:latin typeface="Myriad Pro"/>
                <a:cs typeface="Myriad Pro"/>
              </a:rPr>
              <a:t>and </a:t>
            </a:r>
            <a:r>
              <a:rPr sz="1677" spc="-9" dirty="0">
                <a:latin typeface="Myriad Pro"/>
                <a:cs typeface="Myriad Pro"/>
              </a:rPr>
              <a:t>spatial</a:t>
            </a:r>
            <a:r>
              <a:rPr sz="1677" spc="247" dirty="0">
                <a:latin typeface="Myriad Pro"/>
                <a:cs typeface="Myriad Pro"/>
              </a:rPr>
              <a:t> </a:t>
            </a:r>
            <a:r>
              <a:rPr sz="1677" spc="-22" dirty="0">
                <a:latin typeface="Myriad Pro"/>
                <a:cs typeface="Myriad Pro"/>
              </a:rPr>
              <a:t>location</a:t>
            </a:r>
            <a:endParaRPr sz="1677" dirty="0">
              <a:latin typeface="Myriad Pro"/>
              <a:cs typeface="Myriad Pro"/>
            </a:endParaRPr>
          </a:p>
        </p:txBody>
      </p:sp>
    </p:spTree>
    <p:extLst>
      <p:ext uri="{BB962C8B-B14F-4D97-AF65-F5344CB8AC3E}">
        <p14:creationId xmlns:p14="http://schemas.microsoft.com/office/powerpoint/2010/main" val="99122234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228569" y="399458"/>
            <a:ext cx="8298285" cy="461665"/>
          </a:xfrm>
          <a:prstGeom prst="rect">
            <a:avLst/>
          </a:prstGeom>
        </p:spPr>
        <p:txBody>
          <a:bodyPr vert="horz" wrap="square" lIns="0" tIns="0" rIns="0" bIns="0" rtlCol="0" anchor="t">
            <a:spAutoFit/>
          </a:bodyPr>
          <a:lstStyle/>
          <a:p>
            <a:pPr marL="2948984"/>
            <a:r>
              <a:rPr sz="3000" spc="9" dirty="0">
                <a:solidFill>
                  <a:srgbClr val="000000"/>
                </a:solidFill>
                <a:latin typeface="Myriad Pro"/>
                <a:cs typeface="Myriad Pro"/>
              </a:rPr>
              <a:t>SIFT</a:t>
            </a:r>
            <a:r>
              <a:rPr sz="3000" spc="-71" dirty="0">
                <a:solidFill>
                  <a:srgbClr val="000000"/>
                </a:solidFill>
                <a:latin typeface="Myriad Pro"/>
                <a:cs typeface="Myriad Pro"/>
              </a:rPr>
              <a:t> </a:t>
            </a:r>
            <a:r>
              <a:rPr sz="3000" spc="4" dirty="0">
                <a:solidFill>
                  <a:srgbClr val="000000"/>
                </a:solidFill>
                <a:latin typeface="Myriad Pro"/>
                <a:cs typeface="Myriad Pro"/>
              </a:rPr>
              <a:t>Workflow</a:t>
            </a:r>
            <a:endParaRPr sz="3000">
              <a:latin typeface="Myriad Pro"/>
              <a:cs typeface="Myriad Pro"/>
            </a:endParaRPr>
          </a:p>
        </p:txBody>
      </p:sp>
      <p:sp>
        <p:nvSpPr>
          <p:cNvPr id="3" name="object 3"/>
          <p:cNvSpPr/>
          <p:nvPr/>
        </p:nvSpPr>
        <p:spPr>
          <a:xfrm>
            <a:off x="2353236" y="694765"/>
            <a:ext cx="7485529" cy="5961529"/>
          </a:xfrm>
          <a:prstGeom prst="rect">
            <a:avLst/>
          </a:prstGeom>
          <a:blipFill>
            <a:blip r:embed="rId2" cstate="screen">
              <a:extLst>
                <a:ext uri="{28A0092B-C50C-407E-A947-70E740481C1C}">
                  <a14:useLocalDpi xmlns:a14="http://schemas.microsoft.com/office/drawing/2010/main"/>
                </a:ext>
              </a:extLst>
            </a:blip>
            <a:stretch>
              <a:fillRect/>
            </a:stretch>
          </a:blipFill>
        </p:spPr>
        <p:txBody>
          <a:bodyPr wrap="square" lIns="0" tIns="0" rIns="0" bIns="0" rtlCol="0"/>
          <a:lstStyle/>
          <a:p>
            <a:endParaRPr sz="1588"/>
          </a:p>
        </p:txBody>
      </p:sp>
    </p:spTree>
    <p:extLst>
      <p:ext uri="{BB962C8B-B14F-4D97-AF65-F5344CB8AC3E}">
        <p14:creationId xmlns:p14="http://schemas.microsoft.com/office/powerpoint/2010/main" val="150822995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Screen Shot 2016-10-05 at 11.03.30 AM.png"/>
          <p:cNvPicPr>
            <a:picLocks noChangeAspect="1"/>
          </p:cNvPicPr>
          <p:nvPr/>
        </p:nvPicPr>
        <p:blipFill rotWithShape="1">
          <a:blip r:embed="rId2" cstate="screen">
            <a:clrChange>
              <a:clrFrom>
                <a:srgbClr val="FEE6F5"/>
              </a:clrFrom>
              <a:clrTo>
                <a:srgbClr val="FEE6F5">
                  <a:alpha val="0"/>
                </a:srgbClr>
              </a:clrTo>
            </a:clrChange>
            <a:extLst>
              <a:ext uri="{28A0092B-C50C-407E-A947-70E740481C1C}">
                <a14:useLocalDpi xmlns:a14="http://schemas.microsoft.com/office/drawing/2010/main"/>
              </a:ext>
            </a:extLst>
          </a:blip>
          <a:srcRect/>
          <a:stretch/>
        </p:blipFill>
        <p:spPr>
          <a:xfrm>
            <a:off x="1773382" y="332508"/>
            <a:ext cx="8603673" cy="5985165"/>
          </a:xfrm>
          <a:prstGeom prst="rect">
            <a:avLst/>
          </a:prstGeom>
          <a:ln>
            <a:solidFill>
              <a:schemeClr val="tx1">
                <a:lumMod val="75000"/>
              </a:schemeClr>
            </a:solidFill>
          </a:ln>
        </p:spPr>
      </p:pic>
    </p:spTree>
    <p:extLst>
      <p:ext uri="{BB962C8B-B14F-4D97-AF65-F5344CB8AC3E}">
        <p14:creationId xmlns:p14="http://schemas.microsoft.com/office/powerpoint/2010/main" val="354556613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841350" y="451821"/>
            <a:ext cx="8573845" cy="5916705"/>
          </a:xfrm>
          <a:prstGeom prst="rect">
            <a:avLst/>
          </a:prstGeom>
          <a:blipFill>
            <a:blip r:embed="rId2" cstate="screen">
              <a:extLst>
                <a:ext uri="{28A0092B-C50C-407E-A947-70E740481C1C}">
                  <a14:useLocalDpi xmlns:a14="http://schemas.microsoft.com/office/drawing/2010/main"/>
                </a:ext>
              </a:extLst>
            </a:blip>
            <a:stretch>
              <a:fillRect/>
            </a:stretch>
          </a:blipFill>
        </p:spPr>
        <p:txBody>
          <a:bodyPr wrap="square" lIns="0" tIns="0" rIns="0" bIns="0" rtlCol="0"/>
          <a:lstStyle/>
          <a:p>
            <a:endParaRPr sz="1588"/>
          </a:p>
        </p:txBody>
      </p:sp>
      <p:sp>
        <p:nvSpPr>
          <p:cNvPr id="30" name="Rectangle 29"/>
          <p:cNvSpPr/>
          <p:nvPr/>
        </p:nvSpPr>
        <p:spPr>
          <a:xfrm>
            <a:off x="1658471" y="1411941"/>
            <a:ext cx="3630706" cy="47064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88"/>
          </a:p>
        </p:txBody>
      </p:sp>
      <p:pic>
        <p:nvPicPr>
          <p:cNvPr id="29" name="Picture 28" descr="Screen Shot 2016-10-05 at 11.05.58 AM.png"/>
          <p:cNvPicPr>
            <a:picLocks noChangeAspect="1"/>
          </p:cNvPicPr>
          <p:nvPr/>
        </p:nvPicPr>
        <p:blipFill>
          <a:blip r:embed="rId3" cstate="screen">
            <a:clrChange>
              <a:clrFrom>
                <a:srgbClr val="FEE6F5"/>
              </a:clrFrom>
              <a:clrTo>
                <a:srgbClr val="FEE6F5">
                  <a:alpha val="0"/>
                </a:srgbClr>
              </a:clrTo>
            </a:clrChange>
            <a:extLst>
              <a:ext uri="{28A0092B-C50C-407E-A947-70E740481C1C}">
                <a14:useLocalDpi xmlns:a14="http://schemas.microsoft.com/office/drawing/2010/main"/>
              </a:ext>
            </a:extLst>
          </a:blip>
          <a:stretch>
            <a:fillRect/>
          </a:stretch>
        </p:blipFill>
        <p:spPr>
          <a:xfrm>
            <a:off x="1860177" y="1566916"/>
            <a:ext cx="3589384" cy="4887672"/>
          </a:xfrm>
          <a:prstGeom prst="rect">
            <a:avLst/>
          </a:prstGeom>
        </p:spPr>
      </p:pic>
    </p:spTree>
    <p:extLst>
      <p:ext uri="{BB962C8B-B14F-4D97-AF65-F5344CB8AC3E}">
        <p14:creationId xmlns:p14="http://schemas.microsoft.com/office/powerpoint/2010/main" val="420793470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2" name="Rectangle 6"/>
          <p:cNvSpPr>
            <a:spLocks noChangeArrowheads="1"/>
          </p:cNvSpPr>
          <p:nvPr/>
        </p:nvSpPr>
        <p:spPr bwMode="auto">
          <a:xfrm>
            <a:off x="3238500" y="2493887"/>
            <a:ext cx="6527800"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endParaRPr lang="en-US" i="1" dirty="0"/>
          </a:p>
        </p:txBody>
      </p:sp>
      <p:sp>
        <p:nvSpPr>
          <p:cNvPr id="16" name="Title 3">
            <a:extLst>
              <a:ext uri="{FF2B5EF4-FFF2-40B4-BE49-F238E27FC236}">
                <a16:creationId xmlns:a16="http://schemas.microsoft.com/office/drawing/2014/main" id="{C963BE74-6547-2648-B521-F20934BD2CA4}"/>
              </a:ext>
            </a:extLst>
          </p:cNvPr>
          <p:cNvSpPr txBox="1">
            <a:spLocks noChangeArrowheads="1"/>
          </p:cNvSpPr>
          <p:nvPr/>
        </p:nvSpPr>
        <p:spPr>
          <a:xfrm>
            <a:off x="1391830" y="3061790"/>
            <a:ext cx="10042216" cy="2159401"/>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ltLang="en-US" sz="4800" b="1" dirty="0">
                <a:solidFill>
                  <a:schemeClr val="tx1"/>
                </a:solidFill>
                <a:ea typeface="ＭＳ Ｐゴシック" panose="020B0600070205080204" pitchFamily="34" charset="-128"/>
                <a:cs typeface="Arial" panose="020B0604020202020204" pitchFamily="34" charset="0"/>
              </a:rPr>
              <a:t>ROI-based Connectivity analysis</a:t>
            </a:r>
          </a:p>
        </p:txBody>
      </p:sp>
    </p:spTree>
    <p:extLst>
      <p:ext uri="{BB962C8B-B14F-4D97-AF65-F5344CB8AC3E}">
        <p14:creationId xmlns:p14="http://schemas.microsoft.com/office/powerpoint/2010/main" val="11172102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 name="Picture 63" descr="Screen Shot 2016-10-05 at 10.25.55 AM.png"/>
          <p:cNvPicPr>
            <a:picLocks noChangeAspect="1"/>
          </p:cNvPicPr>
          <p:nvPr/>
        </p:nvPicPr>
        <p:blipFill>
          <a:blip r:embed="rId2" cstate="screen">
            <a:clrChange>
              <a:clrFrom>
                <a:srgbClr val="FEE6F5"/>
              </a:clrFrom>
              <a:clrTo>
                <a:srgbClr val="FEE6F5">
                  <a:alpha val="0"/>
                </a:srgbClr>
              </a:clrTo>
            </a:clrChange>
            <a:extLst>
              <a:ext uri="{28A0092B-C50C-407E-A947-70E740481C1C}">
                <a14:useLocalDpi xmlns:a14="http://schemas.microsoft.com/office/drawing/2010/main"/>
              </a:ext>
            </a:extLst>
          </a:blip>
          <a:stretch>
            <a:fillRect/>
          </a:stretch>
        </p:blipFill>
        <p:spPr>
          <a:xfrm>
            <a:off x="2868706" y="527304"/>
            <a:ext cx="6592232" cy="6330696"/>
          </a:xfrm>
          <a:prstGeom prst="rect">
            <a:avLst/>
          </a:prstGeom>
          <a:ln>
            <a:solidFill>
              <a:schemeClr val="bg1">
                <a:lumMod val="65000"/>
              </a:schemeClr>
            </a:solidFill>
          </a:ln>
        </p:spPr>
      </p:pic>
    </p:spTree>
    <p:extLst>
      <p:ext uri="{BB962C8B-B14F-4D97-AF65-F5344CB8AC3E}">
        <p14:creationId xmlns:p14="http://schemas.microsoft.com/office/powerpoint/2010/main" val="289125594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2" name="Rectangle 6"/>
          <p:cNvSpPr>
            <a:spLocks noChangeArrowheads="1"/>
          </p:cNvSpPr>
          <p:nvPr/>
        </p:nvSpPr>
        <p:spPr bwMode="auto">
          <a:xfrm>
            <a:off x="3238500" y="2493887"/>
            <a:ext cx="6527800"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endParaRPr lang="en-US" i="1" dirty="0"/>
          </a:p>
        </p:txBody>
      </p:sp>
      <p:pic>
        <p:nvPicPr>
          <p:cNvPr id="3" name="Picture 2">
            <a:extLst>
              <a:ext uri="{FF2B5EF4-FFF2-40B4-BE49-F238E27FC236}">
                <a16:creationId xmlns:a16="http://schemas.microsoft.com/office/drawing/2014/main" id="{9E889A58-5370-E34F-8F12-5C3CACFB9702}"/>
              </a:ext>
            </a:extLst>
          </p:cNvPr>
          <p:cNvPicPr>
            <a:picLocks noChangeAspect="1"/>
          </p:cNvPicPr>
          <p:nvPr/>
        </p:nvPicPr>
        <p:blipFill>
          <a:blip r:embed="rId3"/>
          <a:stretch>
            <a:fillRect/>
          </a:stretch>
        </p:blipFill>
        <p:spPr>
          <a:xfrm>
            <a:off x="6859680" y="2886520"/>
            <a:ext cx="1771612" cy="1520634"/>
          </a:xfrm>
          <a:prstGeom prst="rect">
            <a:avLst/>
          </a:prstGeom>
        </p:spPr>
      </p:pic>
      <p:pic>
        <p:nvPicPr>
          <p:cNvPr id="4" name="Picture 3">
            <a:extLst>
              <a:ext uri="{FF2B5EF4-FFF2-40B4-BE49-F238E27FC236}">
                <a16:creationId xmlns:a16="http://schemas.microsoft.com/office/drawing/2014/main" id="{DC130FB4-D4B6-E342-8894-A96D7CF88BF6}"/>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50252" y="2007185"/>
            <a:ext cx="3293194" cy="3252704"/>
          </a:xfrm>
          <a:prstGeom prst="rect">
            <a:avLst/>
          </a:prstGeom>
        </p:spPr>
      </p:pic>
      <p:pic>
        <p:nvPicPr>
          <p:cNvPr id="5" name="Picture 4">
            <a:extLst>
              <a:ext uri="{FF2B5EF4-FFF2-40B4-BE49-F238E27FC236}">
                <a16:creationId xmlns:a16="http://schemas.microsoft.com/office/drawing/2014/main" id="{E57E4453-2B31-A846-A2B2-26CE66897007}"/>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676791" y="1984766"/>
            <a:ext cx="1711712" cy="1559819"/>
          </a:xfrm>
          <a:prstGeom prst="rect">
            <a:avLst/>
          </a:prstGeom>
          <a:ln>
            <a:solidFill>
              <a:schemeClr val="bg1">
                <a:lumMod val="75000"/>
              </a:schemeClr>
            </a:solidFill>
          </a:ln>
        </p:spPr>
      </p:pic>
      <p:sp>
        <p:nvSpPr>
          <p:cNvPr id="6" name="TextBox 5">
            <a:extLst>
              <a:ext uri="{FF2B5EF4-FFF2-40B4-BE49-F238E27FC236}">
                <a16:creationId xmlns:a16="http://schemas.microsoft.com/office/drawing/2014/main" id="{BB13C29D-ED64-994C-84FB-F685017977D9}"/>
              </a:ext>
            </a:extLst>
          </p:cNvPr>
          <p:cNvSpPr txBox="1"/>
          <p:nvPr/>
        </p:nvSpPr>
        <p:spPr>
          <a:xfrm>
            <a:off x="4665154" y="1190018"/>
            <a:ext cx="1774525" cy="646331"/>
          </a:xfrm>
          <a:prstGeom prst="rect">
            <a:avLst/>
          </a:prstGeom>
          <a:noFill/>
        </p:spPr>
        <p:txBody>
          <a:bodyPr wrap="none" rtlCol="0">
            <a:spAutoFit/>
          </a:bodyPr>
          <a:lstStyle/>
          <a:p>
            <a:pPr algn="ctr"/>
            <a:r>
              <a:rPr lang="en-US" dirty="0"/>
              <a:t>Align electrodes </a:t>
            </a:r>
          </a:p>
          <a:p>
            <a:pPr algn="ctr"/>
            <a:r>
              <a:rPr lang="en-US" dirty="0"/>
              <a:t>with scalp model</a:t>
            </a:r>
          </a:p>
        </p:txBody>
      </p:sp>
      <p:sp>
        <p:nvSpPr>
          <p:cNvPr id="7" name="TextBox 6">
            <a:extLst>
              <a:ext uri="{FF2B5EF4-FFF2-40B4-BE49-F238E27FC236}">
                <a16:creationId xmlns:a16="http://schemas.microsoft.com/office/drawing/2014/main" id="{80CE4855-5CA7-904A-A759-060A0E141DB9}"/>
              </a:ext>
            </a:extLst>
          </p:cNvPr>
          <p:cNvSpPr txBox="1"/>
          <p:nvPr/>
        </p:nvSpPr>
        <p:spPr>
          <a:xfrm>
            <a:off x="4658214" y="3796840"/>
            <a:ext cx="1669047" cy="646331"/>
          </a:xfrm>
          <a:prstGeom prst="rect">
            <a:avLst/>
          </a:prstGeom>
          <a:noFill/>
        </p:spPr>
        <p:txBody>
          <a:bodyPr wrap="none" rtlCol="0">
            <a:spAutoFit/>
          </a:bodyPr>
          <a:lstStyle/>
          <a:p>
            <a:pPr algn="ctr"/>
            <a:r>
              <a:rPr lang="en-US" dirty="0"/>
              <a:t>Align atlas with </a:t>
            </a:r>
          </a:p>
          <a:p>
            <a:pPr algn="ctr"/>
            <a:r>
              <a:rPr lang="en-US" dirty="0"/>
              <a:t>cortex model</a:t>
            </a:r>
          </a:p>
        </p:txBody>
      </p:sp>
      <p:cxnSp>
        <p:nvCxnSpPr>
          <p:cNvPr id="8" name="Straight Arrow Connector 7">
            <a:extLst>
              <a:ext uri="{FF2B5EF4-FFF2-40B4-BE49-F238E27FC236}">
                <a16:creationId xmlns:a16="http://schemas.microsoft.com/office/drawing/2014/main" id="{98924041-7780-A746-8D46-67B2195441B6}"/>
              </a:ext>
            </a:extLst>
          </p:cNvPr>
          <p:cNvCxnSpPr>
            <a:cxnSpLocks/>
          </p:cNvCxnSpPr>
          <p:nvPr/>
        </p:nvCxnSpPr>
        <p:spPr>
          <a:xfrm flipV="1">
            <a:off x="3755012" y="2882595"/>
            <a:ext cx="791635" cy="161798"/>
          </a:xfrm>
          <a:prstGeom prst="straightConnector1">
            <a:avLst/>
          </a:prstGeom>
          <a:ln w="12700">
            <a:solidFill>
              <a:schemeClr val="tx1"/>
            </a:solidFill>
            <a:headEnd w="lg" len="lg"/>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F792CBD4-154F-B74E-9200-CF28018D5927}"/>
              </a:ext>
            </a:extLst>
          </p:cNvPr>
          <p:cNvCxnSpPr>
            <a:cxnSpLocks/>
          </p:cNvCxnSpPr>
          <p:nvPr/>
        </p:nvCxnSpPr>
        <p:spPr>
          <a:xfrm>
            <a:off x="3818816" y="3700836"/>
            <a:ext cx="664025" cy="419439"/>
          </a:xfrm>
          <a:prstGeom prst="straightConnector1">
            <a:avLst/>
          </a:prstGeom>
          <a:ln w="12700">
            <a:solidFill>
              <a:schemeClr val="tx1"/>
            </a:solidFill>
            <a:headEnd w="lg" len="lg"/>
            <a:tailEnd type="triangle"/>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D28DCD26-E9E5-8347-8F2B-2A26909248FB}"/>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676791" y="4433169"/>
            <a:ext cx="1683914" cy="1472624"/>
          </a:xfrm>
          <a:prstGeom prst="rect">
            <a:avLst/>
          </a:prstGeom>
          <a:ln>
            <a:solidFill>
              <a:schemeClr val="bg1">
                <a:lumMod val="75000"/>
              </a:schemeClr>
            </a:solidFill>
          </a:ln>
        </p:spPr>
      </p:pic>
      <p:sp>
        <p:nvSpPr>
          <p:cNvPr id="11" name="TextBox 10">
            <a:extLst>
              <a:ext uri="{FF2B5EF4-FFF2-40B4-BE49-F238E27FC236}">
                <a16:creationId xmlns:a16="http://schemas.microsoft.com/office/drawing/2014/main" id="{8F79184A-ACEE-E443-B078-C517AA351543}"/>
              </a:ext>
            </a:extLst>
          </p:cNvPr>
          <p:cNvSpPr txBox="1"/>
          <p:nvPr/>
        </p:nvSpPr>
        <p:spPr>
          <a:xfrm>
            <a:off x="350252" y="247486"/>
            <a:ext cx="5412636" cy="584775"/>
          </a:xfrm>
          <a:prstGeom prst="rect">
            <a:avLst/>
          </a:prstGeom>
          <a:noFill/>
        </p:spPr>
        <p:txBody>
          <a:bodyPr wrap="none" rtlCol="0">
            <a:spAutoFit/>
          </a:bodyPr>
          <a:lstStyle/>
          <a:p>
            <a:r>
              <a:rPr lang="en-US" sz="3200" dirty="0"/>
              <a:t>EEGLAB ROI connectivity plugin</a:t>
            </a:r>
          </a:p>
        </p:txBody>
      </p:sp>
      <p:cxnSp>
        <p:nvCxnSpPr>
          <p:cNvPr id="12" name="Straight Arrow Connector 11">
            <a:extLst>
              <a:ext uri="{FF2B5EF4-FFF2-40B4-BE49-F238E27FC236}">
                <a16:creationId xmlns:a16="http://schemas.microsoft.com/office/drawing/2014/main" id="{EB856804-597D-A948-9F87-B5F43CAD8980}"/>
              </a:ext>
            </a:extLst>
          </p:cNvPr>
          <p:cNvCxnSpPr>
            <a:cxnSpLocks/>
          </p:cNvCxnSpPr>
          <p:nvPr/>
        </p:nvCxnSpPr>
        <p:spPr>
          <a:xfrm>
            <a:off x="6475467" y="2833109"/>
            <a:ext cx="445555" cy="248825"/>
          </a:xfrm>
          <a:prstGeom prst="straightConnector1">
            <a:avLst/>
          </a:prstGeom>
          <a:ln w="12700">
            <a:solidFill>
              <a:schemeClr val="tx1"/>
            </a:solidFill>
            <a:headEnd w="lg" len="lg"/>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35749E00-572A-D049-AB1B-3895A13AF13A}"/>
              </a:ext>
            </a:extLst>
          </p:cNvPr>
          <p:cNvCxnSpPr>
            <a:cxnSpLocks/>
          </p:cNvCxnSpPr>
          <p:nvPr/>
        </p:nvCxnSpPr>
        <p:spPr>
          <a:xfrm flipV="1">
            <a:off x="6385011" y="3910556"/>
            <a:ext cx="416918" cy="233446"/>
          </a:xfrm>
          <a:prstGeom prst="straightConnector1">
            <a:avLst/>
          </a:prstGeom>
          <a:ln w="12700">
            <a:solidFill>
              <a:schemeClr val="tx1"/>
            </a:solidFill>
            <a:headEnd w="lg" len="lg"/>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ABCDB2E7-57E2-0843-97F1-8DD9F7520190}"/>
              </a:ext>
            </a:extLst>
          </p:cNvPr>
          <p:cNvSpPr txBox="1"/>
          <p:nvPr/>
        </p:nvSpPr>
        <p:spPr>
          <a:xfrm>
            <a:off x="6860860" y="2183013"/>
            <a:ext cx="1963999" cy="646331"/>
          </a:xfrm>
          <a:prstGeom prst="rect">
            <a:avLst/>
          </a:prstGeom>
          <a:noFill/>
        </p:spPr>
        <p:txBody>
          <a:bodyPr wrap="none" rtlCol="0">
            <a:spAutoFit/>
          </a:bodyPr>
          <a:lstStyle/>
          <a:p>
            <a:pPr algn="ctr"/>
            <a:r>
              <a:rPr lang="en-US" dirty="0"/>
              <a:t>Distributed source </a:t>
            </a:r>
          </a:p>
          <a:p>
            <a:pPr algn="ctr"/>
            <a:r>
              <a:rPr lang="en-US" dirty="0"/>
              <a:t>modeling</a:t>
            </a:r>
          </a:p>
        </p:txBody>
      </p:sp>
      <p:pic>
        <p:nvPicPr>
          <p:cNvPr id="15" name="Picture 14">
            <a:extLst>
              <a:ext uri="{FF2B5EF4-FFF2-40B4-BE49-F238E27FC236}">
                <a16:creationId xmlns:a16="http://schemas.microsoft.com/office/drawing/2014/main" id="{17327534-B8E1-564F-AD8C-3F51A21ACC35}"/>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9576286" y="2946913"/>
            <a:ext cx="1828897" cy="1299411"/>
          </a:xfrm>
          <a:prstGeom prst="rect">
            <a:avLst/>
          </a:prstGeom>
        </p:spPr>
      </p:pic>
      <p:grpSp>
        <p:nvGrpSpPr>
          <p:cNvPr id="16" name="Group 15">
            <a:extLst>
              <a:ext uri="{FF2B5EF4-FFF2-40B4-BE49-F238E27FC236}">
                <a16:creationId xmlns:a16="http://schemas.microsoft.com/office/drawing/2014/main" id="{826F44AA-68EF-884F-A181-09F8F2C9C898}"/>
              </a:ext>
            </a:extLst>
          </p:cNvPr>
          <p:cNvGrpSpPr/>
          <p:nvPr/>
        </p:nvGrpSpPr>
        <p:grpSpPr>
          <a:xfrm>
            <a:off x="9679604" y="2957522"/>
            <a:ext cx="1725579" cy="1068706"/>
            <a:chOff x="9538302" y="3242149"/>
            <a:chExt cx="1725579" cy="1068706"/>
          </a:xfrm>
        </p:grpSpPr>
        <p:cxnSp>
          <p:nvCxnSpPr>
            <p:cNvPr id="17" name="Curved Connector 16">
              <a:extLst>
                <a:ext uri="{FF2B5EF4-FFF2-40B4-BE49-F238E27FC236}">
                  <a16:creationId xmlns:a16="http://schemas.microsoft.com/office/drawing/2014/main" id="{C8FF44C6-CE60-A346-90B6-D439638E6671}"/>
                </a:ext>
              </a:extLst>
            </p:cNvPr>
            <p:cNvCxnSpPr>
              <a:cxnSpLocks/>
            </p:cNvCxnSpPr>
            <p:nvPr/>
          </p:nvCxnSpPr>
          <p:spPr>
            <a:xfrm flipV="1">
              <a:off x="10289872" y="3242149"/>
              <a:ext cx="385768" cy="271316"/>
            </a:xfrm>
            <a:prstGeom prst="curvedConnector4">
              <a:avLst>
                <a:gd name="adj1" fmla="val 280094"/>
                <a:gd name="adj2" fmla="val 184256"/>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Curved Connector 17">
              <a:extLst>
                <a:ext uri="{FF2B5EF4-FFF2-40B4-BE49-F238E27FC236}">
                  <a16:creationId xmlns:a16="http://schemas.microsoft.com/office/drawing/2014/main" id="{A3398992-78FF-A24D-8C09-504FE720507D}"/>
                </a:ext>
              </a:extLst>
            </p:cNvPr>
            <p:cNvCxnSpPr>
              <a:cxnSpLocks/>
            </p:cNvCxnSpPr>
            <p:nvPr/>
          </p:nvCxnSpPr>
          <p:spPr>
            <a:xfrm flipV="1">
              <a:off x="10473168" y="3367198"/>
              <a:ext cx="385768" cy="271316"/>
            </a:xfrm>
            <a:prstGeom prst="curvedConnector4">
              <a:avLst>
                <a:gd name="adj1" fmla="val 279172"/>
                <a:gd name="adj2" fmla="val 184256"/>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Curved Connector 18">
              <a:extLst>
                <a:ext uri="{FF2B5EF4-FFF2-40B4-BE49-F238E27FC236}">
                  <a16:creationId xmlns:a16="http://schemas.microsoft.com/office/drawing/2014/main" id="{CD6427BD-95CF-7045-B744-58107FDAE7AF}"/>
                </a:ext>
              </a:extLst>
            </p:cNvPr>
            <p:cNvCxnSpPr>
              <a:cxnSpLocks/>
            </p:cNvCxnSpPr>
            <p:nvPr/>
          </p:nvCxnSpPr>
          <p:spPr>
            <a:xfrm flipV="1">
              <a:off x="10675640" y="3615851"/>
              <a:ext cx="385768" cy="271316"/>
            </a:xfrm>
            <a:prstGeom prst="curvedConnector4">
              <a:avLst>
                <a:gd name="adj1" fmla="val 270871"/>
                <a:gd name="adj2" fmla="val 184256"/>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Curved Connector 19">
              <a:extLst>
                <a:ext uri="{FF2B5EF4-FFF2-40B4-BE49-F238E27FC236}">
                  <a16:creationId xmlns:a16="http://schemas.microsoft.com/office/drawing/2014/main" id="{7E97DAE7-0EE5-704C-81C0-436AED6B8E32}"/>
                </a:ext>
              </a:extLst>
            </p:cNvPr>
            <p:cNvCxnSpPr>
              <a:cxnSpLocks/>
            </p:cNvCxnSpPr>
            <p:nvPr/>
          </p:nvCxnSpPr>
          <p:spPr>
            <a:xfrm flipV="1">
              <a:off x="10878113" y="3914729"/>
              <a:ext cx="385768" cy="271316"/>
            </a:xfrm>
            <a:prstGeom prst="curvedConnector4">
              <a:avLst>
                <a:gd name="adj1" fmla="val 270871"/>
                <a:gd name="adj2" fmla="val 184256"/>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Curved Connector 20">
              <a:extLst>
                <a:ext uri="{FF2B5EF4-FFF2-40B4-BE49-F238E27FC236}">
                  <a16:creationId xmlns:a16="http://schemas.microsoft.com/office/drawing/2014/main" id="{38AAA8B0-7FE8-004D-A2E9-A814DABDD70E}"/>
                </a:ext>
              </a:extLst>
            </p:cNvPr>
            <p:cNvCxnSpPr>
              <a:cxnSpLocks/>
            </p:cNvCxnSpPr>
            <p:nvPr/>
          </p:nvCxnSpPr>
          <p:spPr>
            <a:xfrm flipV="1">
              <a:off x="10106576" y="3242149"/>
              <a:ext cx="385768" cy="271316"/>
            </a:xfrm>
            <a:prstGeom prst="curvedConnector4">
              <a:avLst>
                <a:gd name="adj1" fmla="val 270871"/>
                <a:gd name="adj2" fmla="val 184256"/>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Curved Connector 21">
              <a:extLst>
                <a:ext uri="{FF2B5EF4-FFF2-40B4-BE49-F238E27FC236}">
                  <a16:creationId xmlns:a16="http://schemas.microsoft.com/office/drawing/2014/main" id="{0398D0A4-62E2-2D47-8732-CAF3ADE494D0}"/>
                </a:ext>
              </a:extLst>
            </p:cNvPr>
            <p:cNvCxnSpPr>
              <a:cxnSpLocks/>
            </p:cNvCxnSpPr>
            <p:nvPr/>
          </p:nvCxnSpPr>
          <p:spPr>
            <a:xfrm flipV="1">
              <a:off x="9811403" y="3293342"/>
              <a:ext cx="385768" cy="271316"/>
            </a:xfrm>
            <a:prstGeom prst="curvedConnector4">
              <a:avLst>
                <a:gd name="adj1" fmla="val 270871"/>
                <a:gd name="adj2" fmla="val 184256"/>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Curved Connector 22">
              <a:extLst>
                <a:ext uri="{FF2B5EF4-FFF2-40B4-BE49-F238E27FC236}">
                  <a16:creationId xmlns:a16="http://schemas.microsoft.com/office/drawing/2014/main" id="{DF048982-FDC7-9C4F-AE51-091C849A0EFE}"/>
                </a:ext>
              </a:extLst>
            </p:cNvPr>
            <p:cNvCxnSpPr>
              <a:cxnSpLocks/>
            </p:cNvCxnSpPr>
            <p:nvPr/>
          </p:nvCxnSpPr>
          <p:spPr>
            <a:xfrm flipH="1" flipV="1">
              <a:off x="9924070" y="3471346"/>
              <a:ext cx="385768" cy="271316"/>
            </a:xfrm>
            <a:prstGeom prst="curvedConnector4">
              <a:avLst>
                <a:gd name="adj1" fmla="val 216454"/>
                <a:gd name="adj2" fmla="val 184256"/>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Curved Connector 23">
              <a:extLst>
                <a:ext uri="{FF2B5EF4-FFF2-40B4-BE49-F238E27FC236}">
                  <a16:creationId xmlns:a16="http://schemas.microsoft.com/office/drawing/2014/main" id="{10FDAC98-F180-8746-9643-838EDCE262DA}"/>
                </a:ext>
              </a:extLst>
            </p:cNvPr>
            <p:cNvCxnSpPr>
              <a:cxnSpLocks/>
            </p:cNvCxnSpPr>
            <p:nvPr/>
          </p:nvCxnSpPr>
          <p:spPr>
            <a:xfrm flipH="1" flipV="1">
              <a:off x="9538302" y="4039539"/>
              <a:ext cx="385768" cy="271316"/>
            </a:xfrm>
            <a:prstGeom prst="curvedConnector4">
              <a:avLst>
                <a:gd name="adj1" fmla="val 165728"/>
                <a:gd name="adj2" fmla="val 184256"/>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Curved Connector 24">
              <a:extLst>
                <a:ext uri="{FF2B5EF4-FFF2-40B4-BE49-F238E27FC236}">
                  <a16:creationId xmlns:a16="http://schemas.microsoft.com/office/drawing/2014/main" id="{3E6A84CC-3104-244D-BA17-35D24863990F}"/>
                </a:ext>
              </a:extLst>
            </p:cNvPr>
            <p:cNvCxnSpPr>
              <a:cxnSpLocks/>
            </p:cNvCxnSpPr>
            <p:nvPr/>
          </p:nvCxnSpPr>
          <p:spPr>
            <a:xfrm flipH="1" flipV="1">
              <a:off x="9682455" y="3629668"/>
              <a:ext cx="385768" cy="271316"/>
            </a:xfrm>
            <a:prstGeom prst="curvedConnector4">
              <a:avLst>
                <a:gd name="adj1" fmla="val 195242"/>
                <a:gd name="adj2" fmla="val 184256"/>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Curved Connector 25">
              <a:extLst>
                <a:ext uri="{FF2B5EF4-FFF2-40B4-BE49-F238E27FC236}">
                  <a16:creationId xmlns:a16="http://schemas.microsoft.com/office/drawing/2014/main" id="{0CDC955F-D58A-D548-92A2-5A6CD920445B}"/>
                </a:ext>
              </a:extLst>
            </p:cNvPr>
            <p:cNvCxnSpPr>
              <a:cxnSpLocks/>
            </p:cNvCxnSpPr>
            <p:nvPr/>
          </p:nvCxnSpPr>
          <p:spPr>
            <a:xfrm flipH="1" flipV="1">
              <a:off x="9621413" y="3819443"/>
              <a:ext cx="385768" cy="271316"/>
            </a:xfrm>
            <a:prstGeom prst="curvedConnector4">
              <a:avLst>
                <a:gd name="adj1" fmla="val 184174"/>
                <a:gd name="adj2" fmla="val 184256"/>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27" name="TextBox 26">
            <a:extLst>
              <a:ext uri="{FF2B5EF4-FFF2-40B4-BE49-F238E27FC236}">
                <a16:creationId xmlns:a16="http://schemas.microsoft.com/office/drawing/2014/main" id="{3282C4BD-92EA-E249-9D34-7BD6B3F66FAE}"/>
              </a:ext>
            </a:extLst>
          </p:cNvPr>
          <p:cNvSpPr txBox="1"/>
          <p:nvPr/>
        </p:nvSpPr>
        <p:spPr>
          <a:xfrm>
            <a:off x="9303026" y="1984766"/>
            <a:ext cx="2622899" cy="646331"/>
          </a:xfrm>
          <a:prstGeom prst="rect">
            <a:avLst/>
          </a:prstGeom>
          <a:noFill/>
        </p:spPr>
        <p:txBody>
          <a:bodyPr wrap="none" rtlCol="0">
            <a:spAutoFit/>
          </a:bodyPr>
          <a:lstStyle/>
          <a:p>
            <a:pPr algn="ctr"/>
            <a:r>
              <a:rPr lang="en-US" dirty="0"/>
              <a:t>Group voxels in regions</a:t>
            </a:r>
          </a:p>
          <a:p>
            <a:pPr algn="ctr"/>
            <a:r>
              <a:rPr lang="en-US" dirty="0"/>
              <a:t>and compute connectivity</a:t>
            </a:r>
          </a:p>
        </p:txBody>
      </p:sp>
      <p:sp>
        <p:nvSpPr>
          <p:cNvPr id="28" name="Rectangle 27">
            <a:extLst>
              <a:ext uri="{FF2B5EF4-FFF2-40B4-BE49-F238E27FC236}">
                <a16:creationId xmlns:a16="http://schemas.microsoft.com/office/drawing/2014/main" id="{0A346030-693C-694B-8E29-E9B30AF8EB87}"/>
              </a:ext>
            </a:extLst>
          </p:cNvPr>
          <p:cNvSpPr/>
          <p:nvPr/>
        </p:nvSpPr>
        <p:spPr>
          <a:xfrm>
            <a:off x="9164352" y="4400202"/>
            <a:ext cx="3827452" cy="584775"/>
          </a:xfrm>
          <a:prstGeom prst="rect">
            <a:avLst/>
          </a:prstGeom>
        </p:spPr>
        <p:txBody>
          <a:bodyPr wrap="square">
            <a:spAutoFit/>
          </a:bodyPr>
          <a:lstStyle/>
          <a:p>
            <a:r>
              <a:rPr lang="en-US" sz="1600" dirty="0">
                <a:latin typeface="Helvetica" pitchFamily="2" charset="0"/>
              </a:rPr>
              <a:t>Measures </a:t>
            </a:r>
            <a:r>
              <a:rPr lang="en-US" sz="1600" dirty="0">
                <a:solidFill>
                  <a:srgbClr val="FFC000"/>
                </a:solidFill>
                <a:latin typeface="Helvetica" pitchFamily="2" charset="0"/>
              </a:rPr>
              <a:t>TRGC</a:t>
            </a:r>
            <a:r>
              <a:rPr lang="en-US" sz="1600" dirty="0">
                <a:latin typeface="Helvetica" pitchFamily="2" charset="0"/>
              </a:rPr>
              <a:t>, GC, TRPDC, </a:t>
            </a:r>
          </a:p>
          <a:p>
            <a:r>
              <a:rPr lang="en-US" sz="1600" dirty="0">
                <a:latin typeface="Helvetica" pitchFamily="2" charset="0"/>
              </a:rPr>
              <a:t>PDC, TRDTF, DTF and </a:t>
            </a:r>
            <a:r>
              <a:rPr lang="en-US" sz="1600" dirty="0">
                <a:solidFill>
                  <a:srgbClr val="FFC000"/>
                </a:solidFill>
                <a:latin typeface="Helvetica" pitchFamily="2" charset="0"/>
              </a:rPr>
              <a:t>CS</a:t>
            </a:r>
            <a:endParaRPr lang="en-US" sz="1600" dirty="0">
              <a:solidFill>
                <a:srgbClr val="FFC000"/>
              </a:solidFill>
            </a:endParaRPr>
          </a:p>
        </p:txBody>
      </p:sp>
      <p:sp>
        <p:nvSpPr>
          <p:cNvPr id="29" name="Rectangle 28">
            <a:extLst>
              <a:ext uri="{FF2B5EF4-FFF2-40B4-BE49-F238E27FC236}">
                <a16:creationId xmlns:a16="http://schemas.microsoft.com/office/drawing/2014/main" id="{A438B164-638D-644D-A4E1-4490B75A4E3C}"/>
              </a:ext>
            </a:extLst>
          </p:cNvPr>
          <p:cNvSpPr/>
          <p:nvPr/>
        </p:nvSpPr>
        <p:spPr>
          <a:xfrm>
            <a:off x="6785791" y="6063714"/>
            <a:ext cx="5414618" cy="738664"/>
          </a:xfrm>
          <a:prstGeom prst="rect">
            <a:avLst/>
          </a:prstGeom>
        </p:spPr>
        <p:txBody>
          <a:bodyPr wrap="square">
            <a:spAutoFit/>
          </a:bodyPr>
          <a:lstStyle/>
          <a:p>
            <a:r>
              <a:rPr lang="en-US" sz="1400" dirty="0" err="1">
                <a:solidFill>
                  <a:schemeClr val="tx1">
                    <a:lumMod val="75000"/>
                  </a:schemeClr>
                </a:solidFill>
              </a:rPr>
              <a:t>Haufe</a:t>
            </a:r>
            <a:r>
              <a:rPr lang="en-US" sz="1400" dirty="0">
                <a:solidFill>
                  <a:schemeClr val="tx1">
                    <a:lumMod val="75000"/>
                  </a:schemeClr>
                </a:solidFill>
              </a:rPr>
              <a:t>, S., </a:t>
            </a:r>
            <a:r>
              <a:rPr lang="en-US" sz="1400" dirty="0" err="1">
                <a:solidFill>
                  <a:schemeClr val="tx1">
                    <a:lumMod val="75000"/>
                  </a:schemeClr>
                </a:solidFill>
              </a:rPr>
              <a:t>Nikulin</a:t>
            </a:r>
            <a:r>
              <a:rPr lang="en-US" sz="1400" dirty="0">
                <a:solidFill>
                  <a:schemeClr val="tx1">
                    <a:lumMod val="75000"/>
                  </a:schemeClr>
                </a:solidFill>
              </a:rPr>
              <a:t>, V. V., Miller, K. R., &amp; Nolte, G. (2013). A critical assessment of connectivity measures for EEG data: a simulation study.  Neuroimage, 64, 120-133.</a:t>
            </a:r>
          </a:p>
        </p:txBody>
      </p:sp>
      <p:cxnSp>
        <p:nvCxnSpPr>
          <p:cNvPr id="30" name="Straight Arrow Connector 29">
            <a:extLst>
              <a:ext uri="{FF2B5EF4-FFF2-40B4-BE49-F238E27FC236}">
                <a16:creationId xmlns:a16="http://schemas.microsoft.com/office/drawing/2014/main" id="{0BD25FA6-8BE3-9A43-8F9A-F5F4BD1521B2}"/>
              </a:ext>
            </a:extLst>
          </p:cNvPr>
          <p:cNvCxnSpPr>
            <a:cxnSpLocks/>
          </p:cNvCxnSpPr>
          <p:nvPr/>
        </p:nvCxnSpPr>
        <p:spPr>
          <a:xfrm>
            <a:off x="8760152" y="3642965"/>
            <a:ext cx="542874" cy="0"/>
          </a:xfrm>
          <a:prstGeom prst="straightConnector1">
            <a:avLst/>
          </a:prstGeom>
          <a:ln w="12700">
            <a:solidFill>
              <a:schemeClr val="tx1"/>
            </a:solidFill>
            <a:headEnd w="lg" len="lg"/>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2937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7" grpId="0"/>
      <p:bldP spid="28"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2" name="Rectangle 6"/>
          <p:cNvSpPr>
            <a:spLocks noChangeArrowheads="1"/>
          </p:cNvSpPr>
          <p:nvPr/>
        </p:nvSpPr>
        <p:spPr bwMode="auto">
          <a:xfrm>
            <a:off x="3238500" y="2493887"/>
            <a:ext cx="6527800"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endParaRPr lang="en-US" i="1" dirty="0"/>
          </a:p>
        </p:txBody>
      </p:sp>
      <p:pic>
        <p:nvPicPr>
          <p:cNvPr id="5" name="Picture 4">
            <a:extLst>
              <a:ext uri="{FF2B5EF4-FFF2-40B4-BE49-F238E27FC236}">
                <a16:creationId xmlns:a16="http://schemas.microsoft.com/office/drawing/2014/main" id="{972FCFCF-6FA5-8B47-8FDA-E503C339E80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218004" y="1997752"/>
            <a:ext cx="1998858" cy="2067092"/>
          </a:xfrm>
          <a:prstGeom prst="rect">
            <a:avLst/>
          </a:prstGeom>
        </p:spPr>
      </p:pic>
      <p:sp>
        <p:nvSpPr>
          <p:cNvPr id="6" name="TextBox 5">
            <a:extLst>
              <a:ext uri="{FF2B5EF4-FFF2-40B4-BE49-F238E27FC236}">
                <a16:creationId xmlns:a16="http://schemas.microsoft.com/office/drawing/2014/main" id="{85001E98-AF95-9445-A0D2-06F9A13E4770}"/>
              </a:ext>
            </a:extLst>
          </p:cNvPr>
          <p:cNvSpPr txBox="1"/>
          <p:nvPr/>
        </p:nvSpPr>
        <p:spPr>
          <a:xfrm>
            <a:off x="617342" y="2192187"/>
            <a:ext cx="2165978" cy="954107"/>
          </a:xfrm>
          <a:prstGeom prst="rect">
            <a:avLst/>
          </a:prstGeom>
          <a:noFill/>
        </p:spPr>
        <p:txBody>
          <a:bodyPr wrap="none" rtlCol="0">
            <a:spAutoFit/>
          </a:bodyPr>
          <a:lstStyle/>
          <a:p>
            <a:r>
              <a:rPr lang="en-US" sz="2800" dirty="0">
                <a:latin typeface="+mj-lt"/>
              </a:rPr>
              <a:t>Volumetric </a:t>
            </a:r>
          </a:p>
          <a:p>
            <a:r>
              <a:rPr lang="en-US" sz="2800" dirty="0">
                <a:latin typeface="+mj-lt"/>
              </a:rPr>
              <a:t>atlases</a:t>
            </a:r>
          </a:p>
        </p:txBody>
      </p:sp>
      <p:sp>
        <p:nvSpPr>
          <p:cNvPr id="7" name="TextBox 6">
            <a:extLst>
              <a:ext uri="{FF2B5EF4-FFF2-40B4-BE49-F238E27FC236}">
                <a16:creationId xmlns:a16="http://schemas.microsoft.com/office/drawing/2014/main" id="{BACAD5B0-8B4A-ED4D-9AAE-752EFA450978}"/>
              </a:ext>
            </a:extLst>
          </p:cNvPr>
          <p:cNvSpPr txBox="1"/>
          <p:nvPr/>
        </p:nvSpPr>
        <p:spPr>
          <a:xfrm>
            <a:off x="617342" y="4587256"/>
            <a:ext cx="1612942" cy="954107"/>
          </a:xfrm>
          <a:prstGeom prst="rect">
            <a:avLst/>
          </a:prstGeom>
          <a:noFill/>
        </p:spPr>
        <p:txBody>
          <a:bodyPr wrap="none" rtlCol="0">
            <a:spAutoFit/>
          </a:bodyPr>
          <a:lstStyle/>
          <a:p>
            <a:r>
              <a:rPr lang="en-US" sz="2800" dirty="0">
                <a:latin typeface="+mj-lt"/>
              </a:rPr>
              <a:t>Surface </a:t>
            </a:r>
          </a:p>
          <a:p>
            <a:r>
              <a:rPr lang="en-US" sz="2800" dirty="0">
                <a:latin typeface="+mj-lt"/>
              </a:rPr>
              <a:t>atlases</a:t>
            </a:r>
          </a:p>
        </p:txBody>
      </p:sp>
      <p:pic>
        <p:nvPicPr>
          <p:cNvPr id="8" name="Picture 7">
            <a:extLst>
              <a:ext uri="{FF2B5EF4-FFF2-40B4-BE49-F238E27FC236}">
                <a16:creationId xmlns:a16="http://schemas.microsoft.com/office/drawing/2014/main" id="{6C7733BC-5682-BB43-AAFC-E2DAEB25DCBC}"/>
              </a:ext>
            </a:extLst>
          </p:cNvPr>
          <p:cNvPicPr>
            <a:picLocks noChangeAspect="1"/>
          </p:cNvPicPr>
          <p:nvPr/>
        </p:nvPicPr>
        <p:blipFill>
          <a:blip r:embed="rId4"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2915503" y="4685143"/>
            <a:ext cx="2080126" cy="1560095"/>
          </a:xfrm>
          <a:prstGeom prst="rect">
            <a:avLst/>
          </a:prstGeom>
        </p:spPr>
      </p:pic>
      <p:pic>
        <p:nvPicPr>
          <p:cNvPr id="9" name="Picture 8">
            <a:extLst>
              <a:ext uri="{FF2B5EF4-FFF2-40B4-BE49-F238E27FC236}">
                <a16:creationId xmlns:a16="http://schemas.microsoft.com/office/drawing/2014/main" id="{D19091DA-BD60-0A4E-BD5E-7A5E68802084}"/>
              </a:ext>
            </a:extLst>
          </p:cNvPr>
          <p:cNvPicPr>
            <a:picLocks noChangeAspect="1"/>
          </p:cNvPicPr>
          <p:nvPr/>
        </p:nvPicPr>
        <p:blipFill>
          <a:blip r:embed="rId5"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5094181" y="4618206"/>
            <a:ext cx="1992420" cy="1494315"/>
          </a:xfrm>
          <a:prstGeom prst="rect">
            <a:avLst/>
          </a:prstGeom>
        </p:spPr>
      </p:pic>
      <p:pic>
        <p:nvPicPr>
          <p:cNvPr id="10" name="Picture 9">
            <a:extLst>
              <a:ext uri="{FF2B5EF4-FFF2-40B4-BE49-F238E27FC236}">
                <a16:creationId xmlns:a16="http://schemas.microsoft.com/office/drawing/2014/main" id="{9605F094-470F-F440-B778-3FD33F62E1AF}"/>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555423" y="4936901"/>
            <a:ext cx="1378510" cy="1056858"/>
          </a:xfrm>
          <a:prstGeom prst="rect">
            <a:avLst/>
          </a:prstGeom>
        </p:spPr>
      </p:pic>
      <p:sp>
        <p:nvSpPr>
          <p:cNvPr id="11" name="TextBox 10">
            <a:extLst>
              <a:ext uri="{FF2B5EF4-FFF2-40B4-BE49-F238E27FC236}">
                <a16:creationId xmlns:a16="http://schemas.microsoft.com/office/drawing/2014/main" id="{E21F7494-C008-8245-9FAD-5FD7A7151F3B}"/>
              </a:ext>
            </a:extLst>
          </p:cNvPr>
          <p:cNvSpPr txBox="1"/>
          <p:nvPr/>
        </p:nvSpPr>
        <p:spPr>
          <a:xfrm>
            <a:off x="3017731" y="4433540"/>
            <a:ext cx="1556836" cy="369332"/>
          </a:xfrm>
          <a:prstGeom prst="rect">
            <a:avLst/>
          </a:prstGeom>
          <a:noFill/>
        </p:spPr>
        <p:txBody>
          <a:bodyPr wrap="none" rtlCol="0">
            <a:spAutoFit/>
          </a:bodyPr>
          <a:lstStyle/>
          <a:p>
            <a:r>
              <a:rPr lang="en-US" b="1" dirty="0" err="1">
                <a:latin typeface="+mj-lt"/>
              </a:rPr>
              <a:t>Desikan</a:t>
            </a:r>
            <a:r>
              <a:rPr lang="en-US" b="1" dirty="0">
                <a:latin typeface="+mj-lt"/>
              </a:rPr>
              <a:t> </a:t>
            </a:r>
            <a:r>
              <a:rPr lang="en-US" b="1" dirty="0" err="1">
                <a:latin typeface="+mj-lt"/>
              </a:rPr>
              <a:t>Kiliany</a:t>
            </a:r>
            <a:endParaRPr lang="en-US" b="1" dirty="0">
              <a:latin typeface="+mj-lt"/>
            </a:endParaRPr>
          </a:p>
        </p:txBody>
      </p:sp>
      <p:sp>
        <p:nvSpPr>
          <p:cNvPr id="12" name="TextBox 11">
            <a:extLst>
              <a:ext uri="{FF2B5EF4-FFF2-40B4-BE49-F238E27FC236}">
                <a16:creationId xmlns:a16="http://schemas.microsoft.com/office/drawing/2014/main" id="{55D082BA-B59A-874B-9026-F4C3DF1FF756}"/>
              </a:ext>
            </a:extLst>
          </p:cNvPr>
          <p:cNvSpPr txBox="1"/>
          <p:nvPr/>
        </p:nvSpPr>
        <p:spPr>
          <a:xfrm>
            <a:off x="5468360" y="4433540"/>
            <a:ext cx="1061894" cy="369332"/>
          </a:xfrm>
          <a:prstGeom prst="rect">
            <a:avLst/>
          </a:prstGeom>
          <a:noFill/>
        </p:spPr>
        <p:txBody>
          <a:bodyPr wrap="none" rtlCol="0">
            <a:spAutoFit/>
          </a:bodyPr>
          <a:lstStyle/>
          <a:p>
            <a:r>
              <a:rPr lang="en-US" b="1" dirty="0" err="1">
                <a:latin typeface="+mj-lt"/>
              </a:rPr>
              <a:t>Destrieux</a:t>
            </a:r>
            <a:endParaRPr lang="en-US" b="1" dirty="0">
              <a:latin typeface="+mj-lt"/>
            </a:endParaRPr>
          </a:p>
        </p:txBody>
      </p:sp>
      <p:sp>
        <p:nvSpPr>
          <p:cNvPr id="13" name="TextBox 12">
            <a:extLst>
              <a:ext uri="{FF2B5EF4-FFF2-40B4-BE49-F238E27FC236}">
                <a16:creationId xmlns:a16="http://schemas.microsoft.com/office/drawing/2014/main" id="{9BF2888C-BC86-3C43-88D6-ED1A6A377044}"/>
              </a:ext>
            </a:extLst>
          </p:cNvPr>
          <p:cNvSpPr txBox="1"/>
          <p:nvPr/>
        </p:nvSpPr>
        <p:spPr>
          <a:xfrm>
            <a:off x="7646203" y="4433540"/>
            <a:ext cx="1289135" cy="369332"/>
          </a:xfrm>
          <a:prstGeom prst="rect">
            <a:avLst/>
          </a:prstGeom>
          <a:noFill/>
        </p:spPr>
        <p:txBody>
          <a:bodyPr wrap="none" rtlCol="0">
            <a:spAutoFit/>
          </a:bodyPr>
          <a:lstStyle/>
          <a:p>
            <a:r>
              <a:rPr lang="en-US" b="1" dirty="0" err="1">
                <a:latin typeface="+mj-lt"/>
              </a:rPr>
              <a:t>PrAGMATiC</a:t>
            </a:r>
            <a:endParaRPr lang="en-US" b="1" dirty="0">
              <a:latin typeface="+mj-lt"/>
            </a:endParaRPr>
          </a:p>
        </p:txBody>
      </p:sp>
      <p:sp>
        <p:nvSpPr>
          <p:cNvPr id="14" name="Rectangle 13">
            <a:extLst>
              <a:ext uri="{FF2B5EF4-FFF2-40B4-BE49-F238E27FC236}">
                <a16:creationId xmlns:a16="http://schemas.microsoft.com/office/drawing/2014/main" id="{F768B62A-AF04-B646-BD47-3F2CD12FEDA9}"/>
              </a:ext>
            </a:extLst>
          </p:cNvPr>
          <p:cNvSpPr/>
          <p:nvPr/>
        </p:nvSpPr>
        <p:spPr>
          <a:xfrm>
            <a:off x="3333066" y="1855907"/>
            <a:ext cx="1111202" cy="369332"/>
          </a:xfrm>
          <a:prstGeom prst="rect">
            <a:avLst/>
          </a:prstGeom>
        </p:spPr>
        <p:txBody>
          <a:bodyPr wrap="none">
            <a:spAutoFit/>
          </a:bodyPr>
          <a:lstStyle/>
          <a:p>
            <a:pPr fontAlgn="base"/>
            <a:r>
              <a:rPr lang="en-US" b="1" dirty="0">
                <a:latin typeface="+mj-lt"/>
              </a:rPr>
              <a:t>AFNI MNI</a:t>
            </a:r>
          </a:p>
        </p:txBody>
      </p:sp>
      <p:sp>
        <p:nvSpPr>
          <p:cNvPr id="15" name="Rectangle 14">
            <a:extLst>
              <a:ext uri="{FF2B5EF4-FFF2-40B4-BE49-F238E27FC236}">
                <a16:creationId xmlns:a16="http://schemas.microsoft.com/office/drawing/2014/main" id="{536F8387-2A2F-F345-828A-442CADCB5DF4}"/>
              </a:ext>
            </a:extLst>
          </p:cNvPr>
          <p:cNvSpPr/>
          <p:nvPr/>
        </p:nvSpPr>
        <p:spPr>
          <a:xfrm>
            <a:off x="7395663" y="1855907"/>
            <a:ext cx="1758815" cy="369332"/>
          </a:xfrm>
          <a:prstGeom prst="rect">
            <a:avLst/>
          </a:prstGeom>
        </p:spPr>
        <p:txBody>
          <a:bodyPr wrap="none">
            <a:spAutoFit/>
          </a:bodyPr>
          <a:lstStyle/>
          <a:p>
            <a:pPr fontAlgn="base"/>
            <a:r>
              <a:rPr lang="en-US" b="1" dirty="0">
                <a:latin typeface="+mj-lt"/>
              </a:rPr>
              <a:t>Schaefer 2018</a:t>
            </a:r>
            <a:endParaRPr lang="en-US" b="1" i="0" dirty="0">
              <a:effectLst/>
              <a:latin typeface="+mj-lt"/>
            </a:endParaRPr>
          </a:p>
        </p:txBody>
      </p:sp>
      <p:pic>
        <p:nvPicPr>
          <p:cNvPr id="17" name="Picture 16">
            <a:extLst>
              <a:ext uri="{FF2B5EF4-FFF2-40B4-BE49-F238E27FC236}">
                <a16:creationId xmlns:a16="http://schemas.microsoft.com/office/drawing/2014/main" id="{A642D5BD-B40D-9946-9164-B379672A0BB9}"/>
              </a:ext>
            </a:extLst>
          </p:cNvPr>
          <p:cNvPicPr>
            <a:picLocks noChangeAspect="1"/>
          </p:cNvPicPr>
          <p:nvPr/>
        </p:nvPicPr>
        <p:blipFill>
          <a:blip r:embed="rId7">
            <a:clrChange>
              <a:clrFrom>
                <a:srgbClr val="FFFFFF"/>
              </a:clrFrom>
              <a:clrTo>
                <a:srgbClr val="FFFFFF">
                  <a:alpha val="0"/>
                </a:srgbClr>
              </a:clrTo>
            </a:clrChange>
          </a:blip>
          <a:stretch>
            <a:fillRect/>
          </a:stretch>
        </p:blipFill>
        <p:spPr>
          <a:xfrm>
            <a:off x="3222135" y="2225239"/>
            <a:ext cx="1503254" cy="1523477"/>
          </a:xfrm>
          <a:prstGeom prst="rect">
            <a:avLst/>
          </a:prstGeom>
        </p:spPr>
      </p:pic>
      <p:sp>
        <p:nvSpPr>
          <p:cNvPr id="18" name="TextBox 17">
            <a:extLst>
              <a:ext uri="{FF2B5EF4-FFF2-40B4-BE49-F238E27FC236}">
                <a16:creationId xmlns:a16="http://schemas.microsoft.com/office/drawing/2014/main" id="{679CCDB2-13D5-7840-828B-BD47D8D15148}"/>
              </a:ext>
            </a:extLst>
          </p:cNvPr>
          <p:cNvSpPr txBox="1"/>
          <p:nvPr/>
        </p:nvSpPr>
        <p:spPr>
          <a:xfrm>
            <a:off x="2781900" y="428200"/>
            <a:ext cx="5493170" cy="584775"/>
          </a:xfrm>
          <a:prstGeom prst="rect">
            <a:avLst/>
          </a:prstGeom>
          <a:noFill/>
        </p:spPr>
        <p:txBody>
          <a:bodyPr wrap="none" rtlCol="0">
            <a:spAutoFit/>
          </a:bodyPr>
          <a:lstStyle/>
          <a:p>
            <a:r>
              <a:rPr lang="en-US" sz="3200" b="1" dirty="0">
                <a:latin typeface="+mj-lt"/>
              </a:rPr>
              <a:t>Connectivity analysis using EEG</a:t>
            </a:r>
          </a:p>
        </p:txBody>
      </p:sp>
      <p:grpSp>
        <p:nvGrpSpPr>
          <p:cNvPr id="19" name="Group 18">
            <a:extLst>
              <a:ext uri="{FF2B5EF4-FFF2-40B4-BE49-F238E27FC236}">
                <a16:creationId xmlns:a16="http://schemas.microsoft.com/office/drawing/2014/main" id="{393F2771-E195-C045-89A5-98597FF9D757}"/>
              </a:ext>
            </a:extLst>
          </p:cNvPr>
          <p:cNvGrpSpPr/>
          <p:nvPr/>
        </p:nvGrpSpPr>
        <p:grpSpPr>
          <a:xfrm>
            <a:off x="2815165" y="1234651"/>
            <a:ext cx="4288593" cy="5407556"/>
            <a:chOff x="2890731" y="1562395"/>
            <a:chExt cx="4288593" cy="4876505"/>
          </a:xfrm>
        </p:grpSpPr>
        <p:sp>
          <p:nvSpPr>
            <p:cNvPr id="20" name="Rectangle 19">
              <a:extLst>
                <a:ext uri="{FF2B5EF4-FFF2-40B4-BE49-F238E27FC236}">
                  <a16:creationId xmlns:a16="http://schemas.microsoft.com/office/drawing/2014/main" id="{65D565C0-499A-E64A-B976-E2290A6B8889}"/>
                </a:ext>
              </a:extLst>
            </p:cNvPr>
            <p:cNvSpPr/>
            <p:nvPr/>
          </p:nvSpPr>
          <p:spPr>
            <a:xfrm>
              <a:off x="2890731" y="1701800"/>
              <a:ext cx="4195870" cy="4737100"/>
            </a:xfrm>
            <a:prstGeom prst="rect">
              <a:avLst/>
            </a:prstGeom>
            <a:solidFill>
              <a:schemeClr val="accent1">
                <a:lumMod val="60000"/>
                <a:lumOff val="40000"/>
                <a:alpha val="3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6F227BE2-E1DC-764B-949F-59BC7347A5ED}"/>
                </a:ext>
              </a:extLst>
            </p:cNvPr>
            <p:cNvSpPr/>
            <p:nvPr/>
          </p:nvSpPr>
          <p:spPr>
            <a:xfrm>
              <a:off x="5094181" y="1562395"/>
              <a:ext cx="2085143" cy="25447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22" name="Picture 21">
            <a:extLst>
              <a:ext uri="{FF2B5EF4-FFF2-40B4-BE49-F238E27FC236}">
                <a16:creationId xmlns:a16="http://schemas.microsoft.com/office/drawing/2014/main" id="{100285D8-36B1-EE4C-B8CD-0EE7DD00D1B2}"/>
              </a:ext>
            </a:extLst>
          </p:cNvPr>
          <p:cNvPicPr>
            <a:picLocks noChangeAspect="1"/>
          </p:cNvPicPr>
          <p:nvPr/>
        </p:nvPicPr>
        <p:blipFill>
          <a:blip r:embed="rId8"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5197741" y="2443488"/>
            <a:ext cx="1567493" cy="1175620"/>
          </a:xfrm>
          <a:prstGeom prst="rect">
            <a:avLst/>
          </a:prstGeom>
        </p:spPr>
      </p:pic>
      <p:sp>
        <p:nvSpPr>
          <p:cNvPr id="23" name="Rectangle 22">
            <a:extLst>
              <a:ext uri="{FF2B5EF4-FFF2-40B4-BE49-F238E27FC236}">
                <a16:creationId xmlns:a16="http://schemas.microsoft.com/office/drawing/2014/main" id="{4C36A21C-D435-C246-8AAF-1AE755426D61}"/>
              </a:ext>
            </a:extLst>
          </p:cNvPr>
          <p:cNvSpPr/>
          <p:nvPr/>
        </p:nvSpPr>
        <p:spPr>
          <a:xfrm>
            <a:off x="5268439" y="1855907"/>
            <a:ext cx="1604927" cy="369332"/>
          </a:xfrm>
          <a:prstGeom prst="rect">
            <a:avLst/>
          </a:prstGeom>
        </p:spPr>
        <p:txBody>
          <a:bodyPr wrap="none">
            <a:spAutoFit/>
          </a:bodyPr>
          <a:lstStyle/>
          <a:p>
            <a:pPr fontAlgn="base"/>
            <a:r>
              <a:rPr lang="en-US" b="1" dirty="0" err="1">
                <a:latin typeface="+mj-lt"/>
              </a:rPr>
              <a:t>Brainnetome</a:t>
            </a:r>
            <a:endParaRPr lang="en-US" b="1" i="0" dirty="0">
              <a:effectLst/>
              <a:latin typeface="+mj-lt"/>
            </a:endParaRPr>
          </a:p>
        </p:txBody>
      </p:sp>
    </p:spTree>
    <p:extLst>
      <p:ext uri="{BB962C8B-B14F-4D97-AF65-F5344CB8AC3E}">
        <p14:creationId xmlns:p14="http://schemas.microsoft.com/office/powerpoint/2010/main" val="2974051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8" name="Text Box 2">
            <a:extLst>
              <a:ext uri="{FF2B5EF4-FFF2-40B4-BE49-F238E27FC236}">
                <a16:creationId xmlns:a16="http://schemas.microsoft.com/office/drawing/2014/main" id="{D927E961-00CE-CC4D-BA7E-319BE32C3D6B}"/>
              </a:ext>
            </a:extLst>
          </p:cNvPr>
          <p:cNvSpPr txBox="1">
            <a:spLocks noChangeArrowheads="1"/>
          </p:cNvSpPr>
          <p:nvPr/>
        </p:nvSpPr>
        <p:spPr bwMode="auto">
          <a:xfrm>
            <a:off x="560135" y="152402"/>
            <a:ext cx="91440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spcBef>
                <a:spcPct val="50000"/>
              </a:spcBef>
            </a:pPr>
            <a:r>
              <a:rPr lang="en-US" altLang="en-US" sz="3600" dirty="0">
                <a:solidFill>
                  <a:schemeClr val="tx2"/>
                </a:solidFill>
                <a:latin typeface="+mj-lt"/>
              </a:rPr>
              <a:t>Cross-coherence amplitude and phase</a:t>
            </a:r>
          </a:p>
        </p:txBody>
      </p:sp>
      <p:sp>
        <p:nvSpPr>
          <p:cNvPr id="56329" name="Text Box 3">
            <a:extLst>
              <a:ext uri="{FF2B5EF4-FFF2-40B4-BE49-F238E27FC236}">
                <a16:creationId xmlns:a16="http://schemas.microsoft.com/office/drawing/2014/main" id="{1DBC26BE-9CA7-2D44-BDC9-3CB1163B9541}"/>
              </a:ext>
            </a:extLst>
          </p:cNvPr>
          <p:cNvSpPr txBox="1">
            <a:spLocks noChangeArrowheads="1"/>
          </p:cNvSpPr>
          <p:nvPr/>
        </p:nvSpPr>
        <p:spPr bwMode="auto">
          <a:xfrm>
            <a:off x="1749425" y="1246188"/>
            <a:ext cx="567213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fr-FR" altLang="en-US" sz="2000" dirty="0">
                <a:latin typeface="+mj-lt"/>
              </a:rPr>
              <a:t>2 areas, </a:t>
            </a:r>
            <a:r>
              <a:rPr lang="fr-FR" altLang="en-US" sz="2000" dirty="0" err="1">
                <a:latin typeface="+mj-lt"/>
              </a:rPr>
              <a:t>comparison</a:t>
            </a:r>
            <a:r>
              <a:rPr lang="fr-FR" altLang="en-US" sz="2000" dirty="0">
                <a:latin typeface="+mj-lt"/>
              </a:rPr>
              <a:t> on the </a:t>
            </a:r>
            <a:r>
              <a:rPr lang="fr-FR" altLang="en-US" sz="2000" dirty="0" err="1">
                <a:latin typeface="+mj-lt"/>
              </a:rPr>
              <a:t>same</a:t>
            </a:r>
            <a:r>
              <a:rPr lang="fr-FR" altLang="en-US" sz="2000" dirty="0">
                <a:latin typeface="+mj-lt"/>
              </a:rPr>
              <a:t> trials</a:t>
            </a:r>
          </a:p>
        </p:txBody>
      </p:sp>
      <p:graphicFrame>
        <p:nvGraphicFramePr>
          <p:cNvPr id="56322" name="Object 2">
            <a:extLst>
              <a:ext uri="{FF2B5EF4-FFF2-40B4-BE49-F238E27FC236}">
                <a16:creationId xmlns:a16="http://schemas.microsoft.com/office/drawing/2014/main" id="{F1DBA01D-49F9-1E40-AB60-7BD40CD818B7}"/>
              </a:ext>
            </a:extLst>
          </p:cNvPr>
          <p:cNvGraphicFramePr>
            <a:graphicFrameLocks noChangeAspect="1"/>
          </p:cNvGraphicFramePr>
          <p:nvPr/>
        </p:nvGraphicFramePr>
        <p:xfrm>
          <a:off x="1963739" y="1895476"/>
          <a:ext cx="4149725" cy="390525"/>
        </p:xfrm>
        <a:graphic>
          <a:graphicData uri="http://schemas.openxmlformats.org/presentationml/2006/ole">
            <mc:AlternateContent xmlns:mc="http://schemas.openxmlformats.org/markup-compatibility/2006">
              <mc:Choice xmlns:v="urn:schemas-microsoft-com:vml" Requires="v">
                <p:oleObj name="Drawing" r:id="rId3" imgW="15913100" imgH="1485900" progId="Canvas.5.Drawing">
                  <p:embed/>
                </p:oleObj>
              </mc:Choice>
              <mc:Fallback>
                <p:oleObj name="Drawing" r:id="rId3" imgW="15913100" imgH="1485900" progId="Canvas.5.Drawing">
                  <p:embed/>
                  <p:pic>
                    <p:nvPicPr>
                      <p:cNvPr id="56322" name="Object 2">
                        <a:extLst>
                          <a:ext uri="{FF2B5EF4-FFF2-40B4-BE49-F238E27FC236}">
                            <a16:creationId xmlns:a16="http://schemas.microsoft.com/office/drawing/2014/main" id="{F1DBA01D-49F9-1E40-AB60-7BD40CD818B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63739" y="1895476"/>
                        <a:ext cx="4149725" cy="390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6330" name="Text Box 5">
            <a:extLst>
              <a:ext uri="{FF2B5EF4-FFF2-40B4-BE49-F238E27FC236}">
                <a16:creationId xmlns:a16="http://schemas.microsoft.com/office/drawing/2014/main" id="{D4CC9993-3C40-4C49-8587-205FDA9D4E36}"/>
              </a:ext>
            </a:extLst>
          </p:cNvPr>
          <p:cNvSpPr txBox="1">
            <a:spLocks noChangeArrowheads="1"/>
          </p:cNvSpPr>
          <p:nvPr/>
        </p:nvSpPr>
        <p:spPr bwMode="auto">
          <a:xfrm>
            <a:off x="8056564" y="1993901"/>
            <a:ext cx="280193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fr-FR" altLang="en-US" sz="1600" dirty="0" err="1">
                <a:latin typeface="+mj-lt"/>
              </a:rPr>
              <a:t>Coherence</a:t>
            </a:r>
            <a:r>
              <a:rPr lang="fr-FR" altLang="en-US" sz="1600" dirty="0">
                <a:latin typeface="+mj-lt"/>
              </a:rPr>
              <a:t> amplitude 1 </a:t>
            </a:r>
          </a:p>
          <a:p>
            <a:r>
              <a:rPr lang="fr-FR" altLang="en-US" sz="1600" dirty="0">
                <a:latin typeface="+mj-lt"/>
              </a:rPr>
              <a:t>Phase </a:t>
            </a:r>
            <a:r>
              <a:rPr lang="fr-FR" altLang="en-US" sz="1600" dirty="0" err="1">
                <a:latin typeface="+mj-lt"/>
              </a:rPr>
              <a:t>coherence</a:t>
            </a:r>
            <a:r>
              <a:rPr lang="fr-FR" altLang="en-US" sz="1600" dirty="0">
                <a:latin typeface="+mj-lt"/>
              </a:rPr>
              <a:t> 0</a:t>
            </a:r>
          </a:p>
        </p:txBody>
      </p:sp>
      <p:graphicFrame>
        <p:nvGraphicFramePr>
          <p:cNvPr id="56323" name="Object 3">
            <a:extLst>
              <a:ext uri="{FF2B5EF4-FFF2-40B4-BE49-F238E27FC236}">
                <a16:creationId xmlns:a16="http://schemas.microsoft.com/office/drawing/2014/main" id="{BA2B1644-646E-4B44-A7A8-9CFE1A273419}"/>
              </a:ext>
            </a:extLst>
          </p:cNvPr>
          <p:cNvGraphicFramePr>
            <a:graphicFrameLocks noChangeAspect="1"/>
          </p:cNvGraphicFramePr>
          <p:nvPr/>
        </p:nvGraphicFramePr>
        <p:xfrm>
          <a:off x="1963739" y="2327276"/>
          <a:ext cx="4149725" cy="390525"/>
        </p:xfrm>
        <a:graphic>
          <a:graphicData uri="http://schemas.openxmlformats.org/presentationml/2006/ole">
            <mc:AlternateContent xmlns:mc="http://schemas.openxmlformats.org/markup-compatibility/2006">
              <mc:Choice xmlns:v="urn:schemas-microsoft-com:vml" Requires="v">
                <p:oleObj name="Drawing" r:id="rId5" imgW="15913100" imgH="1485900" progId="Canvas.5.Drawing">
                  <p:embed/>
                </p:oleObj>
              </mc:Choice>
              <mc:Fallback>
                <p:oleObj name="Drawing" r:id="rId5" imgW="15913100" imgH="1485900" progId="Canvas.5.Drawing">
                  <p:embed/>
                  <p:pic>
                    <p:nvPicPr>
                      <p:cNvPr id="56323" name="Object 3">
                        <a:extLst>
                          <a:ext uri="{FF2B5EF4-FFF2-40B4-BE49-F238E27FC236}">
                            <a16:creationId xmlns:a16="http://schemas.microsoft.com/office/drawing/2014/main" id="{BA2B1644-646E-4B44-A7A8-9CFE1A27341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63739" y="2327276"/>
                        <a:ext cx="4149725" cy="390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6331" name="AutoShape 7">
            <a:extLst>
              <a:ext uri="{FF2B5EF4-FFF2-40B4-BE49-F238E27FC236}">
                <a16:creationId xmlns:a16="http://schemas.microsoft.com/office/drawing/2014/main" id="{ACAFE521-5BEF-F743-91E0-51CFB900AA65}"/>
              </a:ext>
            </a:extLst>
          </p:cNvPr>
          <p:cNvSpPr>
            <a:spLocks/>
          </p:cNvSpPr>
          <p:nvPr/>
        </p:nvSpPr>
        <p:spPr bwMode="auto">
          <a:xfrm>
            <a:off x="7099300" y="1925638"/>
            <a:ext cx="203200" cy="850900"/>
          </a:xfrm>
          <a:prstGeom prst="rightBrace">
            <a:avLst>
              <a:gd name="adj1" fmla="val 34896"/>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latin typeface="+mj-lt"/>
            </a:endParaRPr>
          </a:p>
        </p:txBody>
      </p:sp>
      <p:graphicFrame>
        <p:nvGraphicFramePr>
          <p:cNvPr id="56324" name="Object 4">
            <a:extLst>
              <a:ext uri="{FF2B5EF4-FFF2-40B4-BE49-F238E27FC236}">
                <a16:creationId xmlns:a16="http://schemas.microsoft.com/office/drawing/2014/main" id="{F610C793-D6AA-8E44-8F95-676E6D158C96}"/>
              </a:ext>
            </a:extLst>
          </p:cNvPr>
          <p:cNvGraphicFramePr>
            <a:graphicFrameLocks noChangeAspect="1"/>
          </p:cNvGraphicFramePr>
          <p:nvPr/>
        </p:nvGraphicFramePr>
        <p:xfrm>
          <a:off x="1963739" y="3178176"/>
          <a:ext cx="4149725" cy="390525"/>
        </p:xfrm>
        <a:graphic>
          <a:graphicData uri="http://schemas.openxmlformats.org/presentationml/2006/ole">
            <mc:AlternateContent xmlns:mc="http://schemas.openxmlformats.org/markup-compatibility/2006">
              <mc:Choice xmlns:v="urn:schemas-microsoft-com:vml" Requires="v">
                <p:oleObj name="Drawing" r:id="rId7" imgW="15913100" imgH="1485900" progId="Canvas.5.Drawing">
                  <p:embed/>
                </p:oleObj>
              </mc:Choice>
              <mc:Fallback>
                <p:oleObj name="Drawing" r:id="rId7" imgW="15913100" imgH="1485900" progId="Canvas.5.Drawing">
                  <p:embed/>
                  <p:pic>
                    <p:nvPicPr>
                      <p:cNvPr id="56324" name="Object 4">
                        <a:extLst>
                          <a:ext uri="{FF2B5EF4-FFF2-40B4-BE49-F238E27FC236}">
                            <a16:creationId xmlns:a16="http://schemas.microsoft.com/office/drawing/2014/main" id="{F610C793-D6AA-8E44-8F95-676E6D158C9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63739" y="3178176"/>
                        <a:ext cx="4149725" cy="390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6325" name="Object 5">
            <a:extLst>
              <a:ext uri="{FF2B5EF4-FFF2-40B4-BE49-F238E27FC236}">
                <a16:creationId xmlns:a16="http://schemas.microsoft.com/office/drawing/2014/main" id="{B37B846C-BF1A-0448-B7EC-9671236B18E2}"/>
              </a:ext>
            </a:extLst>
          </p:cNvPr>
          <p:cNvGraphicFramePr>
            <a:graphicFrameLocks noChangeAspect="1"/>
          </p:cNvGraphicFramePr>
          <p:nvPr/>
        </p:nvGraphicFramePr>
        <p:xfrm>
          <a:off x="1963739" y="3598863"/>
          <a:ext cx="4149725" cy="361950"/>
        </p:xfrm>
        <a:graphic>
          <a:graphicData uri="http://schemas.openxmlformats.org/presentationml/2006/ole">
            <mc:AlternateContent xmlns:mc="http://schemas.openxmlformats.org/markup-compatibility/2006">
              <mc:Choice xmlns:v="urn:schemas-microsoft-com:vml" Requires="v">
                <p:oleObj name="Drawing" r:id="rId8" imgW="15913100" imgH="1384300" progId="Canvas.5.Drawing">
                  <p:embed/>
                </p:oleObj>
              </mc:Choice>
              <mc:Fallback>
                <p:oleObj name="Drawing" r:id="rId8" imgW="15913100" imgH="1384300" progId="Canvas.5.Drawing">
                  <p:embed/>
                  <p:pic>
                    <p:nvPicPr>
                      <p:cNvPr id="56325" name="Object 5">
                        <a:extLst>
                          <a:ext uri="{FF2B5EF4-FFF2-40B4-BE49-F238E27FC236}">
                            <a16:creationId xmlns:a16="http://schemas.microsoft.com/office/drawing/2014/main" id="{B37B846C-BF1A-0448-B7EC-9671236B18E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963739" y="3598863"/>
                        <a:ext cx="4149725" cy="361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6326" name="Object 6">
            <a:extLst>
              <a:ext uri="{FF2B5EF4-FFF2-40B4-BE49-F238E27FC236}">
                <a16:creationId xmlns:a16="http://schemas.microsoft.com/office/drawing/2014/main" id="{BF1CDA51-C70B-A540-8AFC-79F1C7573007}"/>
              </a:ext>
            </a:extLst>
          </p:cNvPr>
          <p:cNvGraphicFramePr>
            <a:graphicFrameLocks noChangeAspect="1"/>
          </p:cNvGraphicFramePr>
          <p:nvPr/>
        </p:nvGraphicFramePr>
        <p:xfrm>
          <a:off x="1963739" y="4846638"/>
          <a:ext cx="4149725" cy="381000"/>
        </p:xfrm>
        <a:graphic>
          <a:graphicData uri="http://schemas.openxmlformats.org/presentationml/2006/ole">
            <mc:AlternateContent xmlns:mc="http://schemas.openxmlformats.org/markup-compatibility/2006">
              <mc:Choice xmlns:v="urn:schemas-microsoft-com:vml" Requires="v">
                <p:oleObj name="Drawing" r:id="rId10" imgW="15913100" imgH="1447800" progId="Canvas.5.Drawing">
                  <p:embed/>
                </p:oleObj>
              </mc:Choice>
              <mc:Fallback>
                <p:oleObj name="Drawing" r:id="rId10" imgW="15913100" imgH="1447800" progId="Canvas.5.Drawing">
                  <p:embed/>
                  <p:pic>
                    <p:nvPicPr>
                      <p:cNvPr id="56326" name="Object 6">
                        <a:extLst>
                          <a:ext uri="{FF2B5EF4-FFF2-40B4-BE49-F238E27FC236}">
                            <a16:creationId xmlns:a16="http://schemas.microsoft.com/office/drawing/2014/main" id="{BF1CDA51-C70B-A540-8AFC-79F1C7573007}"/>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963739" y="4846638"/>
                        <a:ext cx="4149725"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6327" name="Object 7">
            <a:extLst>
              <a:ext uri="{FF2B5EF4-FFF2-40B4-BE49-F238E27FC236}">
                <a16:creationId xmlns:a16="http://schemas.microsoft.com/office/drawing/2014/main" id="{1E11856B-D5E1-1248-A7F2-255B6322A17B}"/>
              </a:ext>
            </a:extLst>
          </p:cNvPr>
          <p:cNvGraphicFramePr>
            <a:graphicFrameLocks noChangeAspect="1"/>
          </p:cNvGraphicFramePr>
          <p:nvPr/>
        </p:nvGraphicFramePr>
        <p:xfrm>
          <a:off x="1963739" y="4384676"/>
          <a:ext cx="4149725" cy="390525"/>
        </p:xfrm>
        <a:graphic>
          <a:graphicData uri="http://schemas.openxmlformats.org/presentationml/2006/ole">
            <mc:AlternateContent xmlns:mc="http://schemas.openxmlformats.org/markup-compatibility/2006">
              <mc:Choice xmlns:v="urn:schemas-microsoft-com:vml" Requires="v">
                <p:oleObj name="Drawing" r:id="rId12" imgW="15913100" imgH="1485900" progId="Canvas.5.Drawing">
                  <p:embed/>
                </p:oleObj>
              </mc:Choice>
              <mc:Fallback>
                <p:oleObj name="Drawing" r:id="rId12" imgW="15913100" imgH="1485900" progId="Canvas.5.Drawing">
                  <p:embed/>
                  <p:pic>
                    <p:nvPicPr>
                      <p:cNvPr id="56327" name="Object 7">
                        <a:extLst>
                          <a:ext uri="{FF2B5EF4-FFF2-40B4-BE49-F238E27FC236}">
                            <a16:creationId xmlns:a16="http://schemas.microsoft.com/office/drawing/2014/main" id="{1E11856B-D5E1-1248-A7F2-255B6322A1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63739" y="4384676"/>
                        <a:ext cx="4149725" cy="390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6332" name="Line 12">
            <a:extLst>
              <a:ext uri="{FF2B5EF4-FFF2-40B4-BE49-F238E27FC236}">
                <a16:creationId xmlns:a16="http://schemas.microsoft.com/office/drawing/2014/main" id="{06B4AEBE-0BD7-E544-9156-045AE6010B5E}"/>
              </a:ext>
            </a:extLst>
          </p:cNvPr>
          <p:cNvSpPr>
            <a:spLocks noChangeShapeType="1"/>
          </p:cNvSpPr>
          <p:nvPr/>
        </p:nvSpPr>
        <p:spPr bwMode="auto">
          <a:xfrm>
            <a:off x="6553200" y="2027238"/>
            <a:ext cx="266700" cy="0"/>
          </a:xfrm>
          <a:prstGeom prst="line">
            <a:avLst/>
          </a:prstGeom>
          <a:noFill/>
          <a:ln w="9525">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en-US">
              <a:latin typeface="+mj-lt"/>
            </a:endParaRPr>
          </a:p>
        </p:txBody>
      </p:sp>
      <p:sp>
        <p:nvSpPr>
          <p:cNvPr id="56333" name="Oval 13">
            <a:extLst>
              <a:ext uri="{FF2B5EF4-FFF2-40B4-BE49-F238E27FC236}">
                <a16:creationId xmlns:a16="http://schemas.microsoft.com/office/drawing/2014/main" id="{33416108-2929-6A43-9458-BCA8BE49423B}"/>
              </a:ext>
            </a:extLst>
          </p:cNvPr>
          <p:cNvSpPr>
            <a:spLocks noChangeArrowheads="1"/>
          </p:cNvSpPr>
          <p:nvPr/>
        </p:nvSpPr>
        <p:spPr bwMode="auto">
          <a:xfrm>
            <a:off x="6337300" y="2357438"/>
            <a:ext cx="508000" cy="5080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latin typeface="+mj-lt"/>
            </a:endParaRPr>
          </a:p>
        </p:txBody>
      </p:sp>
      <p:sp>
        <p:nvSpPr>
          <p:cNvPr id="56334" name="Line 14">
            <a:extLst>
              <a:ext uri="{FF2B5EF4-FFF2-40B4-BE49-F238E27FC236}">
                <a16:creationId xmlns:a16="http://schemas.microsoft.com/office/drawing/2014/main" id="{37B4CAFD-668F-D045-B1AD-DE72DBABE7C4}"/>
              </a:ext>
            </a:extLst>
          </p:cNvPr>
          <p:cNvSpPr>
            <a:spLocks noChangeShapeType="1"/>
          </p:cNvSpPr>
          <p:nvPr/>
        </p:nvSpPr>
        <p:spPr bwMode="auto">
          <a:xfrm>
            <a:off x="6565900" y="2598738"/>
            <a:ext cx="279400" cy="0"/>
          </a:xfrm>
          <a:prstGeom prst="line">
            <a:avLst/>
          </a:prstGeom>
          <a:noFill/>
          <a:ln w="9525">
            <a:solidFill>
              <a:srgbClr val="339966"/>
            </a:solidFill>
            <a:round/>
            <a:headEnd/>
            <a:tailEnd type="triangle" w="med" len="med"/>
          </a:ln>
          <a:extLst>
            <a:ext uri="{909E8E84-426E-40DD-AFC4-6F175D3DCCD1}">
              <a14:hiddenFill xmlns:a14="http://schemas.microsoft.com/office/drawing/2010/main">
                <a:noFill/>
              </a14:hiddenFill>
            </a:ext>
          </a:extLst>
        </p:spPr>
        <p:txBody>
          <a:bodyPr/>
          <a:lstStyle/>
          <a:p>
            <a:endParaRPr lang="en-US">
              <a:latin typeface="+mj-lt"/>
            </a:endParaRPr>
          </a:p>
        </p:txBody>
      </p:sp>
      <p:sp>
        <p:nvSpPr>
          <p:cNvPr id="56335" name="Oval 15">
            <a:extLst>
              <a:ext uri="{FF2B5EF4-FFF2-40B4-BE49-F238E27FC236}">
                <a16:creationId xmlns:a16="http://schemas.microsoft.com/office/drawing/2014/main" id="{A67DD46D-F935-AE4B-94FA-C7F960FC6077}"/>
              </a:ext>
            </a:extLst>
          </p:cNvPr>
          <p:cNvSpPr>
            <a:spLocks noChangeArrowheads="1"/>
          </p:cNvSpPr>
          <p:nvPr/>
        </p:nvSpPr>
        <p:spPr bwMode="auto">
          <a:xfrm>
            <a:off x="6337300" y="1785938"/>
            <a:ext cx="508000" cy="5080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latin typeface="+mj-lt"/>
            </a:endParaRPr>
          </a:p>
        </p:txBody>
      </p:sp>
      <p:sp>
        <p:nvSpPr>
          <p:cNvPr id="56336" name="Text Box 16">
            <a:extLst>
              <a:ext uri="{FF2B5EF4-FFF2-40B4-BE49-F238E27FC236}">
                <a16:creationId xmlns:a16="http://schemas.microsoft.com/office/drawing/2014/main" id="{75386A85-62CE-4240-88BE-A5A41C386D0C}"/>
              </a:ext>
            </a:extLst>
          </p:cNvPr>
          <p:cNvSpPr txBox="1">
            <a:spLocks noChangeArrowheads="1"/>
          </p:cNvSpPr>
          <p:nvPr/>
        </p:nvSpPr>
        <p:spPr bwMode="auto">
          <a:xfrm>
            <a:off x="8081964" y="3302001"/>
            <a:ext cx="280193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fr-FR" altLang="en-US" sz="1600">
                <a:latin typeface="+mj-lt"/>
              </a:rPr>
              <a:t>Coherence amplitude 1 </a:t>
            </a:r>
          </a:p>
          <a:p>
            <a:r>
              <a:rPr lang="fr-FR" altLang="en-US" sz="1600">
                <a:latin typeface="+mj-lt"/>
              </a:rPr>
              <a:t>Phase coherence 90</a:t>
            </a:r>
          </a:p>
        </p:txBody>
      </p:sp>
      <p:sp>
        <p:nvSpPr>
          <p:cNvPr id="56337" name="AutoShape 17">
            <a:extLst>
              <a:ext uri="{FF2B5EF4-FFF2-40B4-BE49-F238E27FC236}">
                <a16:creationId xmlns:a16="http://schemas.microsoft.com/office/drawing/2014/main" id="{C4A03E7F-F1AE-7247-B438-A75215BE767B}"/>
              </a:ext>
            </a:extLst>
          </p:cNvPr>
          <p:cNvSpPr>
            <a:spLocks/>
          </p:cNvSpPr>
          <p:nvPr/>
        </p:nvSpPr>
        <p:spPr bwMode="auto">
          <a:xfrm>
            <a:off x="7124700" y="3233738"/>
            <a:ext cx="203200" cy="850900"/>
          </a:xfrm>
          <a:prstGeom prst="rightBrace">
            <a:avLst>
              <a:gd name="adj1" fmla="val 34896"/>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latin typeface="+mj-lt"/>
            </a:endParaRPr>
          </a:p>
        </p:txBody>
      </p:sp>
      <p:sp>
        <p:nvSpPr>
          <p:cNvPr id="56338" name="Line 18">
            <a:extLst>
              <a:ext uri="{FF2B5EF4-FFF2-40B4-BE49-F238E27FC236}">
                <a16:creationId xmlns:a16="http://schemas.microsoft.com/office/drawing/2014/main" id="{E08D9A78-45AF-6A48-B30A-9EC3CA68B550}"/>
              </a:ext>
            </a:extLst>
          </p:cNvPr>
          <p:cNvSpPr>
            <a:spLocks noChangeShapeType="1"/>
          </p:cNvSpPr>
          <p:nvPr/>
        </p:nvSpPr>
        <p:spPr bwMode="auto">
          <a:xfrm>
            <a:off x="6578600" y="3335338"/>
            <a:ext cx="266700" cy="0"/>
          </a:xfrm>
          <a:prstGeom prst="line">
            <a:avLst/>
          </a:prstGeom>
          <a:noFill/>
          <a:ln w="9525">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en-US">
              <a:latin typeface="+mj-lt"/>
            </a:endParaRPr>
          </a:p>
        </p:txBody>
      </p:sp>
      <p:sp>
        <p:nvSpPr>
          <p:cNvPr id="56339" name="Oval 19">
            <a:extLst>
              <a:ext uri="{FF2B5EF4-FFF2-40B4-BE49-F238E27FC236}">
                <a16:creationId xmlns:a16="http://schemas.microsoft.com/office/drawing/2014/main" id="{48F42101-DC7D-0348-9DC4-9E49524704F0}"/>
              </a:ext>
            </a:extLst>
          </p:cNvPr>
          <p:cNvSpPr>
            <a:spLocks noChangeArrowheads="1"/>
          </p:cNvSpPr>
          <p:nvPr/>
        </p:nvSpPr>
        <p:spPr bwMode="auto">
          <a:xfrm>
            <a:off x="6362700" y="3665538"/>
            <a:ext cx="508000" cy="5080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latin typeface="+mj-lt"/>
            </a:endParaRPr>
          </a:p>
        </p:txBody>
      </p:sp>
      <p:sp>
        <p:nvSpPr>
          <p:cNvPr id="56340" name="Line 20">
            <a:extLst>
              <a:ext uri="{FF2B5EF4-FFF2-40B4-BE49-F238E27FC236}">
                <a16:creationId xmlns:a16="http://schemas.microsoft.com/office/drawing/2014/main" id="{10587E0F-1746-B84D-BFED-6A857B5A9BFC}"/>
              </a:ext>
            </a:extLst>
          </p:cNvPr>
          <p:cNvSpPr>
            <a:spLocks noChangeShapeType="1"/>
          </p:cNvSpPr>
          <p:nvPr/>
        </p:nvSpPr>
        <p:spPr bwMode="auto">
          <a:xfrm rot="16200000">
            <a:off x="6477000" y="3792538"/>
            <a:ext cx="279400" cy="0"/>
          </a:xfrm>
          <a:prstGeom prst="line">
            <a:avLst/>
          </a:prstGeom>
          <a:noFill/>
          <a:ln w="9525">
            <a:solidFill>
              <a:srgbClr val="339966"/>
            </a:solidFill>
            <a:round/>
            <a:headEnd/>
            <a:tailEnd type="triangle" w="med" len="med"/>
          </a:ln>
          <a:extLst>
            <a:ext uri="{909E8E84-426E-40DD-AFC4-6F175D3DCCD1}">
              <a14:hiddenFill xmlns:a14="http://schemas.microsoft.com/office/drawing/2010/main">
                <a:noFill/>
              </a14:hiddenFill>
            </a:ext>
          </a:extLst>
        </p:spPr>
        <p:txBody>
          <a:bodyPr/>
          <a:lstStyle/>
          <a:p>
            <a:endParaRPr lang="en-US">
              <a:latin typeface="+mj-lt"/>
            </a:endParaRPr>
          </a:p>
        </p:txBody>
      </p:sp>
      <p:sp>
        <p:nvSpPr>
          <p:cNvPr id="56341" name="Oval 21">
            <a:extLst>
              <a:ext uri="{FF2B5EF4-FFF2-40B4-BE49-F238E27FC236}">
                <a16:creationId xmlns:a16="http://schemas.microsoft.com/office/drawing/2014/main" id="{F469DD50-06FD-AB44-9F3B-4E5B953793C4}"/>
              </a:ext>
            </a:extLst>
          </p:cNvPr>
          <p:cNvSpPr>
            <a:spLocks noChangeArrowheads="1"/>
          </p:cNvSpPr>
          <p:nvPr/>
        </p:nvSpPr>
        <p:spPr bwMode="auto">
          <a:xfrm>
            <a:off x="6362700" y="3094038"/>
            <a:ext cx="508000" cy="5080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latin typeface="+mj-lt"/>
            </a:endParaRPr>
          </a:p>
        </p:txBody>
      </p:sp>
      <p:sp>
        <p:nvSpPr>
          <p:cNvPr id="56342" name="Text Box 22">
            <a:extLst>
              <a:ext uri="{FF2B5EF4-FFF2-40B4-BE49-F238E27FC236}">
                <a16:creationId xmlns:a16="http://schemas.microsoft.com/office/drawing/2014/main" id="{55412B4C-672E-F34E-9FEA-1D2A5F97C83F}"/>
              </a:ext>
            </a:extLst>
          </p:cNvPr>
          <p:cNvSpPr txBox="1">
            <a:spLocks noChangeArrowheads="1"/>
          </p:cNvSpPr>
          <p:nvPr/>
        </p:nvSpPr>
        <p:spPr bwMode="auto">
          <a:xfrm>
            <a:off x="8081964" y="4584701"/>
            <a:ext cx="280193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fr-FR" altLang="en-US" sz="1600">
                <a:latin typeface="+mj-lt"/>
              </a:rPr>
              <a:t>Coherence amplitude 1 </a:t>
            </a:r>
          </a:p>
          <a:p>
            <a:r>
              <a:rPr lang="fr-FR" altLang="en-US" sz="1600">
                <a:latin typeface="+mj-lt"/>
              </a:rPr>
              <a:t>Phase coherence 180</a:t>
            </a:r>
          </a:p>
        </p:txBody>
      </p:sp>
      <p:sp>
        <p:nvSpPr>
          <p:cNvPr id="56343" name="AutoShape 23">
            <a:extLst>
              <a:ext uri="{FF2B5EF4-FFF2-40B4-BE49-F238E27FC236}">
                <a16:creationId xmlns:a16="http://schemas.microsoft.com/office/drawing/2014/main" id="{545B0C60-BF59-9642-83D3-8E709F941DF6}"/>
              </a:ext>
            </a:extLst>
          </p:cNvPr>
          <p:cNvSpPr>
            <a:spLocks/>
          </p:cNvSpPr>
          <p:nvPr/>
        </p:nvSpPr>
        <p:spPr bwMode="auto">
          <a:xfrm>
            <a:off x="7124700" y="4516438"/>
            <a:ext cx="203200" cy="850900"/>
          </a:xfrm>
          <a:prstGeom prst="rightBrace">
            <a:avLst>
              <a:gd name="adj1" fmla="val 34896"/>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latin typeface="+mj-lt"/>
            </a:endParaRPr>
          </a:p>
        </p:txBody>
      </p:sp>
      <p:sp>
        <p:nvSpPr>
          <p:cNvPr id="56344" name="Line 24">
            <a:extLst>
              <a:ext uri="{FF2B5EF4-FFF2-40B4-BE49-F238E27FC236}">
                <a16:creationId xmlns:a16="http://schemas.microsoft.com/office/drawing/2014/main" id="{E7D12D97-0B4A-324C-A5F7-BA3C49BADFF2}"/>
              </a:ext>
            </a:extLst>
          </p:cNvPr>
          <p:cNvSpPr>
            <a:spLocks noChangeShapeType="1"/>
          </p:cNvSpPr>
          <p:nvPr/>
        </p:nvSpPr>
        <p:spPr bwMode="auto">
          <a:xfrm>
            <a:off x="6578600" y="4618038"/>
            <a:ext cx="266700" cy="0"/>
          </a:xfrm>
          <a:prstGeom prst="line">
            <a:avLst/>
          </a:prstGeom>
          <a:noFill/>
          <a:ln w="9525">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en-US">
              <a:latin typeface="+mj-lt"/>
            </a:endParaRPr>
          </a:p>
        </p:txBody>
      </p:sp>
      <p:sp>
        <p:nvSpPr>
          <p:cNvPr id="56345" name="Oval 25">
            <a:extLst>
              <a:ext uri="{FF2B5EF4-FFF2-40B4-BE49-F238E27FC236}">
                <a16:creationId xmlns:a16="http://schemas.microsoft.com/office/drawing/2014/main" id="{33F65CE0-E29E-7348-8CC4-BFFD252E00A3}"/>
              </a:ext>
            </a:extLst>
          </p:cNvPr>
          <p:cNvSpPr>
            <a:spLocks noChangeArrowheads="1"/>
          </p:cNvSpPr>
          <p:nvPr/>
        </p:nvSpPr>
        <p:spPr bwMode="auto">
          <a:xfrm>
            <a:off x="6362700" y="4948238"/>
            <a:ext cx="508000" cy="5080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latin typeface="+mj-lt"/>
            </a:endParaRPr>
          </a:p>
        </p:txBody>
      </p:sp>
      <p:sp>
        <p:nvSpPr>
          <p:cNvPr id="56346" name="Oval 26">
            <a:extLst>
              <a:ext uri="{FF2B5EF4-FFF2-40B4-BE49-F238E27FC236}">
                <a16:creationId xmlns:a16="http://schemas.microsoft.com/office/drawing/2014/main" id="{CEAE3A0D-DD69-CC40-BAF4-70FC8FD135DB}"/>
              </a:ext>
            </a:extLst>
          </p:cNvPr>
          <p:cNvSpPr>
            <a:spLocks noChangeArrowheads="1"/>
          </p:cNvSpPr>
          <p:nvPr/>
        </p:nvSpPr>
        <p:spPr bwMode="auto">
          <a:xfrm>
            <a:off x="6362700" y="4376738"/>
            <a:ext cx="508000" cy="5080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latin typeface="+mj-lt"/>
            </a:endParaRPr>
          </a:p>
        </p:txBody>
      </p:sp>
      <p:sp>
        <p:nvSpPr>
          <p:cNvPr id="56347" name="Line 27">
            <a:extLst>
              <a:ext uri="{FF2B5EF4-FFF2-40B4-BE49-F238E27FC236}">
                <a16:creationId xmlns:a16="http://schemas.microsoft.com/office/drawing/2014/main" id="{BA79D0F4-ECF9-7044-B45A-8FA4F0669B1D}"/>
              </a:ext>
            </a:extLst>
          </p:cNvPr>
          <p:cNvSpPr>
            <a:spLocks noChangeShapeType="1"/>
          </p:cNvSpPr>
          <p:nvPr/>
        </p:nvSpPr>
        <p:spPr bwMode="auto">
          <a:xfrm flipH="1">
            <a:off x="6375400" y="5202238"/>
            <a:ext cx="279400" cy="0"/>
          </a:xfrm>
          <a:prstGeom prst="line">
            <a:avLst/>
          </a:prstGeom>
          <a:noFill/>
          <a:ln w="9525">
            <a:solidFill>
              <a:srgbClr val="339966"/>
            </a:solidFill>
            <a:round/>
            <a:headEnd/>
            <a:tailEnd type="triangle" w="med" len="med"/>
          </a:ln>
          <a:extLst>
            <a:ext uri="{909E8E84-426E-40DD-AFC4-6F175D3DCCD1}">
              <a14:hiddenFill xmlns:a14="http://schemas.microsoft.com/office/drawing/2010/main">
                <a:noFill/>
              </a14:hiddenFill>
            </a:ext>
          </a:extLst>
        </p:spPr>
        <p:txBody>
          <a:bodyPr/>
          <a:lstStyle/>
          <a:p>
            <a:endParaRPr lang="en-US">
              <a:latin typeface="+mj-lt"/>
            </a:endParaRPr>
          </a:p>
        </p:txBody>
      </p:sp>
      <p:sp>
        <p:nvSpPr>
          <p:cNvPr id="56348" name="Oval 28">
            <a:extLst>
              <a:ext uri="{FF2B5EF4-FFF2-40B4-BE49-F238E27FC236}">
                <a16:creationId xmlns:a16="http://schemas.microsoft.com/office/drawing/2014/main" id="{9ABBBB61-9BCD-7F4C-9391-CE95677B05A0}"/>
              </a:ext>
            </a:extLst>
          </p:cNvPr>
          <p:cNvSpPr>
            <a:spLocks noChangeArrowheads="1"/>
          </p:cNvSpPr>
          <p:nvPr/>
        </p:nvSpPr>
        <p:spPr bwMode="auto">
          <a:xfrm>
            <a:off x="7454900" y="3424238"/>
            <a:ext cx="495300" cy="5080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latin typeface="+mj-lt"/>
            </a:endParaRPr>
          </a:p>
        </p:txBody>
      </p:sp>
      <p:sp>
        <p:nvSpPr>
          <p:cNvPr id="56349" name="Line 29">
            <a:extLst>
              <a:ext uri="{FF2B5EF4-FFF2-40B4-BE49-F238E27FC236}">
                <a16:creationId xmlns:a16="http://schemas.microsoft.com/office/drawing/2014/main" id="{CF4E23B6-A58B-804C-88E4-696EF9D3B465}"/>
              </a:ext>
            </a:extLst>
          </p:cNvPr>
          <p:cNvSpPr>
            <a:spLocks noChangeShapeType="1"/>
          </p:cNvSpPr>
          <p:nvPr/>
        </p:nvSpPr>
        <p:spPr bwMode="auto">
          <a:xfrm rot="5400000" flipH="1">
            <a:off x="7569200" y="3551238"/>
            <a:ext cx="266700" cy="0"/>
          </a:xfrm>
          <a:prstGeom prst="line">
            <a:avLst/>
          </a:prstGeom>
          <a:noFill/>
          <a:ln w="9525">
            <a:solidFill>
              <a:srgbClr val="9900FF"/>
            </a:solidFill>
            <a:round/>
            <a:headEnd/>
            <a:tailEnd type="triangle" w="med" len="med"/>
          </a:ln>
          <a:extLst>
            <a:ext uri="{909E8E84-426E-40DD-AFC4-6F175D3DCCD1}">
              <a14:hiddenFill xmlns:a14="http://schemas.microsoft.com/office/drawing/2010/main">
                <a:noFill/>
              </a14:hiddenFill>
            </a:ext>
          </a:extLst>
        </p:spPr>
        <p:txBody>
          <a:bodyPr/>
          <a:lstStyle/>
          <a:p>
            <a:endParaRPr lang="en-US">
              <a:latin typeface="+mj-lt"/>
            </a:endParaRPr>
          </a:p>
        </p:txBody>
      </p:sp>
      <p:sp>
        <p:nvSpPr>
          <p:cNvPr id="56350" name="Oval 30">
            <a:extLst>
              <a:ext uri="{FF2B5EF4-FFF2-40B4-BE49-F238E27FC236}">
                <a16:creationId xmlns:a16="http://schemas.microsoft.com/office/drawing/2014/main" id="{E70AF5D5-BB47-1D4A-89B5-93F5D94BC491}"/>
              </a:ext>
            </a:extLst>
          </p:cNvPr>
          <p:cNvSpPr>
            <a:spLocks noChangeArrowheads="1"/>
          </p:cNvSpPr>
          <p:nvPr/>
        </p:nvSpPr>
        <p:spPr bwMode="auto">
          <a:xfrm>
            <a:off x="7454900" y="4694238"/>
            <a:ext cx="495300" cy="5080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latin typeface="+mj-lt"/>
            </a:endParaRPr>
          </a:p>
        </p:txBody>
      </p:sp>
      <p:sp>
        <p:nvSpPr>
          <p:cNvPr id="56351" name="Line 31">
            <a:extLst>
              <a:ext uri="{FF2B5EF4-FFF2-40B4-BE49-F238E27FC236}">
                <a16:creationId xmlns:a16="http://schemas.microsoft.com/office/drawing/2014/main" id="{9C26A58F-392D-9247-9829-B39E2C1F9C4F}"/>
              </a:ext>
            </a:extLst>
          </p:cNvPr>
          <p:cNvSpPr>
            <a:spLocks noChangeShapeType="1"/>
          </p:cNvSpPr>
          <p:nvPr/>
        </p:nvSpPr>
        <p:spPr bwMode="auto">
          <a:xfrm flipH="1">
            <a:off x="7454900" y="4948238"/>
            <a:ext cx="266700" cy="0"/>
          </a:xfrm>
          <a:prstGeom prst="line">
            <a:avLst/>
          </a:prstGeom>
          <a:noFill/>
          <a:ln w="9525">
            <a:solidFill>
              <a:srgbClr val="9900FF"/>
            </a:solidFill>
            <a:round/>
            <a:headEnd/>
            <a:tailEnd type="triangle" w="med" len="med"/>
          </a:ln>
          <a:extLst>
            <a:ext uri="{909E8E84-426E-40DD-AFC4-6F175D3DCCD1}">
              <a14:hiddenFill xmlns:a14="http://schemas.microsoft.com/office/drawing/2010/main">
                <a:noFill/>
              </a14:hiddenFill>
            </a:ext>
          </a:extLst>
        </p:spPr>
        <p:txBody>
          <a:bodyPr/>
          <a:lstStyle/>
          <a:p>
            <a:endParaRPr lang="en-US">
              <a:latin typeface="+mj-lt"/>
            </a:endParaRPr>
          </a:p>
        </p:txBody>
      </p:sp>
      <p:sp>
        <p:nvSpPr>
          <p:cNvPr id="56352" name="Oval 32">
            <a:extLst>
              <a:ext uri="{FF2B5EF4-FFF2-40B4-BE49-F238E27FC236}">
                <a16:creationId xmlns:a16="http://schemas.microsoft.com/office/drawing/2014/main" id="{5641A121-6E0B-5148-AD57-E47667990A1D}"/>
              </a:ext>
            </a:extLst>
          </p:cNvPr>
          <p:cNvSpPr>
            <a:spLocks noChangeArrowheads="1"/>
          </p:cNvSpPr>
          <p:nvPr/>
        </p:nvSpPr>
        <p:spPr bwMode="auto">
          <a:xfrm>
            <a:off x="7467600" y="2116138"/>
            <a:ext cx="495300" cy="5080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latin typeface="+mj-lt"/>
            </a:endParaRPr>
          </a:p>
        </p:txBody>
      </p:sp>
      <p:sp>
        <p:nvSpPr>
          <p:cNvPr id="56353" name="Line 33">
            <a:extLst>
              <a:ext uri="{FF2B5EF4-FFF2-40B4-BE49-F238E27FC236}">
                <a16:creationId xmlns:a16="http://schemas.microsoft.com/office/drawing/2014/main" id="{FDF057A5-1FD6-C546-8C0D-BF447960B976}"/>
              </a:ext>
            </a:extLst>
          </p:cNvPr>
          <p:cNvSpPr>
            <a:spLocks noChangeShapeType="1"/>
          </p:cNvSpPr>
          <p:nvPr/>
        </p:nvSpPr>
        <p:spPr bwMode="auto">
          <a:xfrm rot="10800000" flipH="1">
            <a:off x="7696200" y="2357438"/>
            <a:ext cx="266700" cy="0"/>
          </a:xfrm>
          <a:prstGeom prst="line">
            <a:avLst/>
          </a:prstGeom>
          <a:noFill/>
          <a:ln w="9525">
            <a:solidFill>
              <a:srgbClr val="9900FF"/>
            </a:solidFill>
            <a:round/>
            <a:headEnd/>
            <a:tailEnd type="triangle" w="med" len="med"/>
          </a:ln>
          <a:extLst>
            <a:ext uri="{909E8E84-426E-40DD-AFC4-6F175D3DCCD1}">
              <a14:hiddenFill xmlns:a14="http://schemas.microsoft.com/office/drawing/2010/main">
                <a:noFill/>
              </a14:hiddenFill>
            </a:ext>
          </a:extLst>
        </p:spPr>
        <p:txBody>
          <a:bodyPr/>
          <a:lstStyle/>
          <a:p>
            <a:endParaRPr lang="en-US">
              <a:latin typeface="+mj-lt"/>
            </a:endParaRPr>
          </a:p>
        </p:txBody>
      </p:sp>
      <p:sp>
        <p:nvSpPr>
          <p:cNvPr id="56354" name="Text Box 34">
            <a:extLst>
              <a:ext uri="{FF2B5EF4-FFF2-40B4-BE49-F238E27FC236}">
                <a16:creationId xmlns:a16="http://schemas.microsoft.com/office/drawing/2014/main" id="{ABD8C305-45D9-0F4A-BE75-6D7483C655BD}"/>
              </a:ext>
            </a:extLst>
          </p:cNvPr>
          <p:cNvSpPr txBox="1">
            <a:spLocks noChangeArrowheads="1"/>
          </p:cNvSpPr>
          <p:nvPr/>
        </p:nvSpPr>
        <p:spPr bwMode="auto">
          <a:xfrm rot="16200000">
            <a:off x="1189039" y="1917701"/>
            <a:ext cx="1036637"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fr-FR" altLang="en-US" sz="1800">
                <a:latin typeface="+mj-lt"/>
              </a:rPr>
              <a:t>Trial 1</a:t>
            </a:r>
          </a:p>
        </p:txBody>
      </p:sp>
      <p:sp>
        <p:nvSpPr>
          <p:cNvPr id="56355" name="Text Box 35">
            <a:extLst>
              <a:ext uri="{FF2B5EF4-FFF2-40B4-BE49-F238E27FC236}">
                <a16:creationId xmlns:a16="http://schemas.microsoft.com/office/drawing/2014/main" id="{E374FB3B-2E61-2B4A-BC02-35C3AE145ED4}"/>
              </a:ext>
            </a:extLst>
          </p:cNvPr>
          <p:cNvSpPr txBox="1">
            <a:spLocks noChangeArrowheads="1"/>
          </p:cNvSpPr>
          <p:nvPr/>
        </p:nvSpPr>
        <p:spPr bwMode="auto">
          <a:xfrm rot="16200000">
            <a:off x="1189039" y="3225801"/>
            <a:ext cx="1036637"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fr-FR" altLang="en-US" sz="1800">
                <a:latin typeface="+mj-lt"/>
              </a:rPr>
              <a:t>Trial 2</a:t>
            </a:r>
          </a:p>
        </p:txBody>
      </p:sp>
      <p:sp>
        <p:nvSpPr>
          <p:cNvPr id="56356" name="Text Box 36">
            <a:extLst>
              <a:ext uri="{FF2B5EF4-FFF2-40B4-BE49-F238E27FC236}">
                <a16:creationId xmlns:a16="http://schemas.microsoft.com/office/drawing/2014/main" id="{664FB32B-A6E2-BB49-A39F-DA9C1F565E4D}"/>
              </a:ext>
            </a:extLst>
          </p:cNvPr>
          <p:cNvSpPr txBox="1">
            <a:spLocks noChangeArrowheads="1"/>
          </p:cNvSpPr>
          <p:nvPr/>
        </p:nvSpPr>
        <p:spPr bwMode="auto">
          <a:xfrm rot="16200000">
            <a:off x="1189039" y="4495801"/>
            <a:ext cx="1036637"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fr-FR" altLang="en-US" sz="1800">
                <a:latin typeface="+mj-lt"/>
              </a:rPr>
              <a:t>Trial 3</a:t>
            </a:r>
          </a:p>
        </p:txBody>
      </p:sp>
      <p:grpSp>
        <p:nvGrpSpPr>
          <p:cNvPr id="2" name="Group 37">
            <a:extLst>
              <a:ext uri="{FF2B5EF4-FFF2-40B4-BE49-F238E27FC236}">
                <a16:creationId xmlns:a16="http://schemas.microsoft.com/office/drawing/2014/main" id="{0264BF90-263F-D84D-81EE-6659ED495B24}"/>
              </a:ext>
            </a:extLst>
          </p:cNvPr>
          <p:cNvGrpSpPr>
            <a:grpSpLocks/>
          </p:cNvGrpSpPr>
          <p:nvPr/>
        </p:nvGrpSpPr>
        <p:grpSpPr bwMode="auto">
          <a:xfrm>
            <a:off x="2938464" y="5684838"/>
            <a:ext cx="7475537" cy="1066800"/>
            <a:chOff x="891" y="3536"/>
            <a:chExt cx="4709" cy="672"/>
          </a:xfrm>
        </p:grpSpPr>
        <p:sp>
          <p:nvSpPr>
            <p:cNvPr id="56359" name="Line 38">
              <a:extLst>
                <a:ext uri="{FF2B5EF4-FFF2-40B4-BE49-F238E27FC236}">
                  <a16:creationId xmlns:a16="http://schemas.microsoft.com/office/drawing/2014/main" id="{0F50742A-A204-1B41-AAF6-1B1D62BB348C}"/>
                </a:ext>
              </a:extLst>
            </p:cNvPr>
            <p:cNvSpPr>
              <a:spLocks noChangeShapeType="1"/>
            </p:cNvSpPr>
            <p:nvPr/>
          </p:nvSpPr>
          <p:spPr bwMode="auto">
            <a:xfrm>
              <a:off x="3512" y="3536"/>
              <a:ext cx="180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600">
                <a:latin typeface="+mj-lt"/>
              </a:endParaRPr>
            </a:p>
          </p:txBody>
        </p:sp>
        <p:sp>
          <p:nvSpPr>
            <p:cNvPr id="56360" name="Text Box 39">
              <a:extLst>
                <a:ext uri="{FF2B5EF4-FFF2-40B4-BE49-F238E27FC236}">
                  <a16:creationId xmlns:a16="http://schemas.microsoft.com/office/drawing/2014/main" id="{2B648BE6-2546-1945-8A0B-A0EC4536FB95}"/>
                </a:ext>
              </a:extLst>
            </p:cNvPr>
            <p:cNvSpPr txBox="1">
              <a:spLocks noChangeArrowheads="1"/>
            </p:cNvSpPr>
            <p:nvPr/>
          </p:nvSpPr>
          <p:spPr bwMode="auto">
            <a:xfrm>
              <a:off x="891" y="3755"/>
              <a:ext cx="2597"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fr-FR" altLang="en-US" sz="1600">
                  <a:latin typeface="+mj-lt"/>
                </a:rPr>
                <a:t>COHERENCE = mean(phase vector)</a:t>
              </a:r>
              <a:endParaRPr lang="fr-FR" altLang="en-US" sz="1600" baseline="30000">
                <a:latin typeface="+mj-lt"/>
              </a:endParaRPr>
            </a:p>
          </p:txBody>
        </p:sp>
        <p:sp>
          <p:nvSpPr>
            <p:cNvPr id="56361" name="Oval 40">
              <a:extLst>
                <a:ext uri="{FF2B5EF4-FFF2-40B4-BE49-F238E27FC236}">
                  <a16:creationId xmlns:a16="http://schemas.microsoft.com/office/drawing/2014/main" id="{16419907-BE46-8244-968F-A192978BC78B}"/>
                </a:ext>
              </a:extLst>
            </p:cNvPr>
            <p:cNvSpPr>
              <a:spLocks noChangeArrowheads="1"/>
            </p:cNvSpPr>
            <p:nvPr/>
          </p:nvSpPr>
          <p:spPr bwMode="auto">
            <a:xfrm>
              <a:off x="3696" y="3616"/>
              <a:ext cx="640" cy="592"/>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600">
                <a:latin typeface="+mj-lt"/>
              </a:endParaRPr>
            </a:p>
          </p:txBody>
        </p:sp>
        <p:sp>
          <p:nvSpPr>
            <p:cNvPr id="56362" name="Text Box 41">
              <a:extLst>
                <a:ext uri="{FF2B5EF4-FFF2-40B4-BE49-F238E27FC236}">
                  <a16:creationId xmlns:a16="http://schemas.microsoft.com/office/drawing/2014/main" id="{0C2043F2-BEE7-CA44-9B8E-ACD2E210DCD5}"/>
                </a:ext>
              </a:extLst>
            </p:cNvPr>
            <p:cNvSpPr txBox="1">
              <a:spLocks noChangeArrowheads="1"/>
            </p:cNvSpPr>
            <p:nvPr/>
          </p:nvSpPr>
          <p:spPr bwMode="auto">
            <a:xfrm>
              <a:off x="4427" y="3675"/>
              <a:ext cx="1173"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fr-FR" altLang="en-US" sz="1600" dirty="0" err="1">
                  <a:latin typeface="+mj-lt"/>
                </a:rPr>
                <a:t>Norm</a:t>
              </a:r>
              <a:r>
                <a:rPr lang="fr-FR" altLang="en-US" sz="1600" dirty="0">
                  <a:latin typeface="+mj-lt"/>
                </a:rPr>
                <a:t> 0.33</a:t>
              </a:r>
            </a:p>
            <a:p>
              <a:r>
                <a:rPr lang="fr-FR" altLang="en-US" sz="1600" dirty="0">
                  <a:latin typeface="+mj-lt"/>
                </a:rPr>
                <a:t>Phase 90 </a:t>
              </a:r>
              <a:r>
                <a:rPr lang="fr-FR" altLang="en-US" sz="1600" dirty="0" err="1">
                  <a:latin typeface="+mj-lt"/>
                </a:rPr>
                <a:t>degree</a:t>
              </a:r>
              <a:endParaRPr lang="fr-FR" altLang="en-US" sz="1600" baseline="30000" dirty="0">
                <a:latin typeface="+mj-lt"/>
              </a:endParaRPr>
            </a:p>
          </p:txBody>
        </p:sp>
        <p:sp>
          <p:nvSpPr>
            <p:cNvPr id="56363" name="Line 42">
              <a:extLst>
                <a:ext uri="{FF2B5EF4-FFF2-40B4-BE49-F238E27FC236}">
                  <a16:creationId xmlns:a16="http://schemas.microsoft.com/office/drawing/2014/main" id="{B60B3388-E48F-5147-A93F-27E44D4D8316}"/>
                </a:ext>
              </a:extLst>
            </p:cNvPr>
            <p:cNvSpPr>
              <a:spLocks noChangeShapeType="1"/>
            </p:cNvSpPr>
            <p:nvPr/>
          </p:nvSpPr>
          <p:spPr bwMode="auto">
            <a:xfrm flipV="1">
              <a:off x="4016" y="3800"/>
              <a:ext cx="0" cy="11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sz="1600">
                <a:latin typeface="+mj-lt"/>
              </a:endParaRPr>
            </a:p>
          </p:txBody>
        </p:sp>
      </p:grpSp>
      <p:pic>
        <p:nvPicPr>
          <p:cNvPr id="56358" name="Picture 42">
            <a:extLst>
              <a:ext uri="{FF2B5EF4-FFF2-40B4-BE49-F238E27FC236}">
                <a16:creationId xmlns:a16="http://schemas.microsoft.com/office/drawing/2014/main" id="{DAC4E624-2805-EA4E-816C-8B3AB090F0D4}"/>
              </a:ext>
            </a:extLst>
          </p:cNvPr>
          <p:cNvPicPr>
            <a:picLocks noChangeAspect="1"/>
          </p:cNvPicPr>
          <p:nvPr/>
        </p:nvPicPr>
        <p:blipFill>
          <a:blip r:embed="rId13">
            <a:extLst>
              <a:ext uri="{28A0092B-C50C-407E-A947-70E740481C1C}">
                <a14:useLocalDpi xmlns:a14="http://schemas.microsoft.com/office/drawing/2010/main"/>
              </a:ext>
            </a:extLst>
          </a:blip>
          <a:srcRect/>
          <a:stretch>
            <a:fillRect/>
          </a:stretch>
        </p:blipFill>
        <p:spPr bwMode="auto">
          <a:xfrm>
            <a:off x="1982789" y="1811339"/>
            <a:ext cx="4268787" cy="3692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a:extLst>
              <a:ext uri="{FF2B5EF4-FFF2-40B4-BE49-F238E27FC236}">
                <a16:creationId xmlns:a16="http://schemas.microsoft.com/office/drawing/2014/main" id="{B5A2F73B-A679-A145-A349-0D238618CB3C}"/>
              </a:ext>
            </a:extLst>
          </p:cNvPr>
          <p:cNvPicPr>
            <a:picLocks noChangeAspect="1"/>
          </p:cNvPicPr>
          <p:nvPr/>
        </p:nvPicPr>
        <p:blipFill rotWithShape="1">
          <a:blip r:embed="rId14" cstate="screen">
            <a:extLst>
              <a:ext uri="{28A0092B-C50C-407E-A947-70E740481C1C}">
                <a14:useLocalDpi xmlns:a14="http://schemas.microsoft.com/office/drawing/2010/main"/>
              </a:ext>
            </a:extLst>
          </a:blip>
          <a:srcRect/>
          <a:stretch/>
        </p:blipFill>
        <p:spPr>
          <a:xfrm>
            <a:off x="10558464" y="5619754"/>
            <a:ext cx="1309793" cy="1025523"/>
          </a:xfrm>
          <a:prstGeom prst="rect">
            <a:avLst/>
          </a:prstGeom>
        </p:spPr>
      </p:pic>
      <p:cxnSp>
        <p:nvCxnSpPr>
          <p:cNvPr id="5" name="Curved Connector 4">
            <a:extLst>
              <a:ext uri="{FF2B5EF4-FFF2-40B4-BE49-F238E27FC236}">
                <a16:creationId xmlns:a16="http://schemas.microsoft.com/office/drawing/2014/main" id="{39EA51BB-AA69-9241-A955-8D73740FF54B}"/>
              </a:ext>
            </a:extLst>
          </p:cNvPr>
          <p:cNvCxnSpPr>
            <a:cxnSpLocks/>
          </p:cNvCxnSpPr>
          <p:nvPr/>
        </p:nvCxnSpPr>
        <p:spPr>
          <a:xfrm rot="16200000" flipH="1" flipV="1">
            <a:off x="10584159" y="401569"/>
            <a:ext cx="651669" cy="762930"/>
          </a:xfrm>
          <a:prstGeom prst="curvedConnector4">
            <a:avLst>
              <a:gd name="adj1" fmla="val -35079"/>
              <a:gd name="adj2" fmla="val 129963"/>
            </a:avLst>
          </a:prstGeom>
          <a:ln w="12700">
            <a:headEnd w="lg" len="lg"/>
            <a:tailEnd type="triangle"/>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988E5889-B25C-564E-9354-131845B27CF0}"/>
              </a:ext>
            </a:extLst>
          </p:cNvPr>
          <p:cNvPicPr>
            <a:picLocks noChangeAspect="1"/>
          </p:cNvPicPr>
          <p:nvPr/>
        </p:nvPicPr>
        <p:blipFill>
          <a:blip r:embed="rId15"/>
          <a:stretch>
            <a:fillRect/>
          </a:stretch>
        </p:blipFill>
        <p:spPr>
          <a:xfrm>
            <a:off x="10591852" y="477838"/>
            <a:ext cx="1524000" cy="1308100"/>
          </a:xfrm>
          <a:prstGeom prst="rect">
            <a:avLst/>
          </a:prstGeom>
        </p:spPr>
      </p:pic>
      <p:sp>
        <p:nvSpPr>
          <p:cNvPr id="4" name="Rectangle 3">
            <a:extLst>
              <a:ext uri="{FF2B5EF4-FFF2-40B4-BE49-F238E27FC236}">
                <a16:creationId xmlns:a16="http://schemas.microsoft.com/office/drawing/2014/main" id="{51DD8903-7DE2-1F4E-810F-40F04746311D}"/>
              </a:ext>
            </a:extLst>
          </p:cNvPr>
          <p:cNvSpPr/>
          <p:nvPr/>
        </p:nvSpPr>
        <p:spPr>
          <a:xfrm>
            <a:off x="1524001" y="2890839"/>
            <a:ext cx="9334500" cy="27289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Tree>
    <p:extLst>
      <p:ext uri="{BB962C8B-B14F-4D97-AF65-F5344CB8AC3E}">
        <p14:creationId xmlns:p14="http://schemas.microsoft.com/office/powerpoint/2010/main" val="69029139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xit"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additive="base">
                                        <p:cTn id="17" dur="500" fill="hold"/>
                                        <p:tgtEl>
                                          <p:spTgt spid="3"/>
                                        </p:tgtEl>
                                        <p:attrNameLst>
                                          <p:attrName>ppt_x</p:attrName>
                                        </p:attrNameLst>
                                      </p:cBhvr>
                                      <p:tavLst>
                                        <p:tav tm="0">
                                          <p:val>
                                            <p:strVal val="1+#ppt_w/2"/>
                                          </p:val>
                                        </p:tav>
                                        <p:tav tm="100000">
                                          <p:val>
                                            <p:strVal val="#ppt_x"/>
                                          </p:val>
                                        </p:tav>
                                      </p:tavLst>
                                    </p:anim>
                                    <p:anim calcmode="lin" valueType="num">
                                      <p:cBhvr additive="base">
                                        <p:cTn id="18"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Rectangle 69">
            <a:extLst>
              <a:ext uri="{FF2B5EF4-FFF2-40B4-BE49-F238E27FC236}">
                <a16:creationId xmlns:a16="http://schemas.microsoft.com/office/drawing/2014/main" id="{4CE2292D-5467-2C4C-A16B-3DAD85817139}"/>
              </a:ext>
            </a:extLst>
          </p:cNvPr>
          <p:cNvSpPr/>
          <p:nvPr/>
        </p:nvSpPr>
        <p:spPr bwMode="auto">
          <a:xfrm>
            <a:off x="1524000" y="18334"/>
            <a:ext cx="9144000" cy="2162086"/>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r" defTabSz="914400" fontAlgn="base">
              <a:spcBef>
                <a:spcPct val="50000"/>
              </a:spcBef>
              <a:spcAft>
                <a:spcPct val="0"/>
              </a:spcAft>
            </a:pPr>
            <a:endParaRPr lang="en-US" sz="1400">
              <a:solidFill>
                <a:schemeClr val="bg2"/>
              </a:solidFill>
              <a:latin typeface="Arial" charset="0"/>
            </a:endParaRPr>
          </a:p>
        </p:txBody>
      </p:sp>
      <p:pic>
        <p:nvPicPr>
          <p:cNvPr id="17" name="Picture 3">
            <a:extLst>
              <a:ext uri="{FF2B5EF4-FFF2-40B4-BE49-F238E27FC236}">
                <a16:creationId xmlns:a16="http://schemas.microsoft.com/office/drawing/2014/main" id="{6599E9AE-4576-E047-B1AC-EF717A5E0F00}"/>
              </a:ext>
            </a:extLst>
          </p:cNvPr>
          <p:cNvPicPr>
            <a:picLocks noChangeAspect="1" noChangeArrowheads="1"/>
          </p:cNvPicPr>
          <p:nvPr/>
        </p:nvPicPr>
        <p:blipFill rotWithShape="1">
          <a:blip r:embed="rId2" cstate="screen">
            <a:clrChange>
              <a:clrFrom>
                <a:srgbClr val="EDF5FF"/>
              </a:clrFrom>
              <a:clrTo>
                <a:srgbClr val="EDF5FF">
                  <a:alpha val="0"/>
                </a:srgbClr>
              </a:clrTo>
            </a:clrChange>
            <a:extLst>
              <a:ext uri="{28A0092B-C50C-407E-A947-70E740481C1C}">
                <a14:useLocalDpi xmlns:a14="http://schemas.microsoft.com/office/drawing/2010/main"/>
              </a:ext>
            </a:extLst>
          </a:blip>
          <a:srcRect/>
          <a:stretch/>
        </p:blipFill>
        <p:spPr bwMode="auto">
          <a:xfrm>
            <a:off x="1797400" y="865209"/>
            <a:ext cx="1490328" cy="1473139"/>
          </a:xfrm>
          <a:prstGeom prst="rect">
            <a:avLst/>
          </a:prstGeom>
          <a:solidFill>
            <a:schemeClr val="lt1"/>
          </a:solidFill>
          <a:ln w="9525" cap="flat" cmpd="sng" algn="ctr">
            <a:noFill/>
            <a:prstDash val="solid"/>
            <a:miter lim="800000"/>
            <a:headEnd/>
            <a:tailEnd/>
          </a:ln>
        </p:spPr>
      </p:pic>
      <p:pic>
        <p:nvPicPr>
          <p:cNvPr id="21" name="Picture 20">
            <a:extLst>
              <a:ext uri="{FF2B5EF4-FFF2-40B4-BE49-F238E27FC236}">
                <a16:creationId xmlns:a16="http://schemas.microsoft.com/office/drawing/2014/main" id="{58CED2D0-DC73-5D41-9B7C-C4E14AFEF7F2}"/>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3785504" y="972473"/>
            <a:ext cx="2007650" cy="1278252"/>
          </a:xfrm>
          <a:prstGeom prst="rect">
            <a:avLst/>
          </a:prstGeom>
        </p:spPr>
      </p:pic>
      <p:cxnSp>
        <p:nvCxnSpPr>
          <p:cNvPr id="23" name="Straight Connector 22">
            <a:extLst>
              <a:ext uri="{FF2B5EF4-FFF2-40B4-BE49-F238E27FC236}">
                <a16:creationId xmlns:a16="http://schemas.microsoft.com/office/drawing/2014/main" id="{5772EDDA-0275-BE43-80ED-CEE1C3E6B593}"/>
              </a:ext>
            </a:extLst>
          </p:cNvPr>
          <p:cNvCxnSpPr>
            <a:cxnSpLocks/>
          </p:cNvCxnSpPr>
          <p:nvPr/>
        </p:nvCxnSpPr>
        <p:spPr bwMode="auto">
          <a:xfrm>
            <a:off x="3115886" y="917920"/>
            <a:ext cx="669619" cy="143486"/>
          </a:xfrm>
          <a:prstGeom prst="line">
            <a:avLst/>
          </a:prstGeom>
          <a:noFill/>
          <a:ln w="9525" cap="flat" cmpd="sng" algn="ctr">
            <a:solidFill>
              <a:schemeClr val="tx1"/>
            </a:solidFill>
            <a:prstDash val="solid"/>
            <a:round/>
            <a:headEnd type="none" w="med" len="med"/>
            <a:tailEnd type="none" w="med" len="med"/>
          </a:ln>
          <a:effectLst/>
        </p:spPr>
      </p:cxnSp>
      <p:cxnSp>
        <p:nvCxnSpPr>
          <p:cNvPr id="24" name="Straight Connector 23">
            <a:extLst>
              <a:ext uri="{FF2B5EF4-FFF2-40B4-BE49-F238E27FC236}">
                <a16:creationId xmlns:a16="http://schemas.microsoft.com/office/drawing/2014/main" id="{32E49D1F-DABC-D141-993D-5B372429068D}"/>
              </a:ext>
            </a:extLst>
          </p:cNvPr>
          <p:cNvCxnSpPr>
            <a:cxnSpLocks/>
          </p:cNvCxnSpPr>
          <p:nvPr/>
        </p:nvCxnSpPr>
        <p:spPr bwMode="auto">
          <a:xfrm>
            <a:off x="2994494" y="1102267"/>
            <a:ext cx="791011" cy="73426"/>
          </a:xfrm>
          <a:prstGeom prst="line">
            <a:avLst/>
          </a:prstGeom>
          <a:noFill/>
          <a:ln w="9525" cap="flat" cmpd="sng" algn="ctr">
            <a:solidFill>
              <a:schemeClr val="tx1"/>
            </a:solidFill>
            <a:prstDash val="solid"/>
            <a:round/>
            <a:headEnd type="none" w="med" len="med"/>
            <a:tailEnd type="none" w="med" len="med"/>
          </a:ln>
          <a:effectLst/>
        </p:spPr>
      </p:cxnSp>
      <p:cxnSp>
        <p:nvCxnSpPr>
          <p:cNvPr id="26" name="Straight Connector 25">
            <a:extLst>
              <a:ext uri="{FF2B5EF4-FFF2-40B4-BE49-F238E27FC236}">
                <a16:creationId xmlns:a16="http://schemas.microsoft.com/office/drawing/2014/main" id="{9EB994C1-7ECA-7447-8FD4-CCF65D2144FF}"/>
              </a:ext>
            </a:extLst>
          </p:cNvPr>
          <p:cNvCxnSpPr>
            <a:cxnSpLocks/>
          </p:cNvCxnSpPr>
          <p:nvPr/>
        </p:nvCxnSpPr>
        <p:spPr bwMode="auto">
          <a:xfrm>
            <a:off x="3174828" y="1261941"/>
            <a:ext cx="610677" cy="91790"/>
          </a:xfrm>
          <a:prstGeom prst="line">
            <a:avLst/>
          </a:prstGeom>
          <a:noFill/>
          <a:ln w="9525" cap="flat" cmpd="sng" algn="ctr">
            <a:solidFill>
              <a:schemeClr val="tx1"/>
            </a:solidFill>
            <a:prstDash val="solid"/>
            <a:round/>
            <a:headEnd type="none" w="med" len="med"/>
            <a:tailEnd type="none" w="med" len="med"/>
          </a:ln>
          <a:effectLst/>
        </p:spPr>
      </p:cxnSp>
      <p:cxnSp>
        <p:nvCxnSpPr>
          <p:cNvPr id="28" name="Straight Connector 27">
            <a:extLst>
              <a:ext uri="{FF2B5EF4-FFF2-40B4-BE49-F238E27FC236}">
                <a16:creationId xmlns:a16="http://schemas.microsoft.com/office/drawing/2014/main" id="{5F828823-133C-3347-8A66-E5D577FB0C66}"/>
              </a:ext>
            </a:extLst>
          </p:cNvPr>
          <p:cNvCxnSpPr>
            <a:cxnSpLocks/>
          </p:cNvCxnSpPr>
          <p:nvPr/>
        </p:nvCxnSpPr>
        <p:spPr bwMode="auto">
          <a:xfrm>
            <a:off x="3231471" y="1439979"/>
            <a:ext cx="545982" cy="48282"/>
          </a:xfrm>
          <a:prstGeom prst="line">
            <a:avLst/>
          </a:prstGeom>
          <a:noFill/>
          <a:ln w="9525" cap="flat" cmpd="sng" algn="ctr">
            <a:solidFill>
              <a:schemeClr val="tx1"/>
            </a:solidFill>
            <a:prstDash val="solid"/>
            <a:round/>
            <a:headEnd type="none" w="med" len="med"/>
            <a:tailEnd type="none" w="med" len="med"/>
          </a:ln>
          <a:effectLst/>
        </p:spPr>
      </p:cxnSp>
      <p:cxnSp>
        <p:nvCxnSpPr>
          <p:cNvPr id="30" name="Straight Connector 29">
            <a:extLst>
              <a:ext uri="{FF2B5EF4-FFF2-40B4-BE49-F238E27FC236}">
                <a16:creationId xmlns:a16="http://schemas.microsoft.com/office/drawing/2014/main" id="{3CBEB7D6-93A0-EE4E-84C7-F2455C08BBEC}"/>
              </a:ext>
            </a:extLst>
          </p:cNvPr>
          <p:cNvCxnSpPr>
            <a:cxnSpLocks/>
            <a:stCxn id="17" idx="3"/>
          </p:cNvCxnSpPr>
          <p:nvPr/>
        </p:nvCxnSpPr>
        <p:spPr bwMode="auto">
          <a:xfrm>
            <a:off x="3287729" y="1601779"/>
            <a:ext cx="489725" cy="134311"/>
          </a:xfrm>
          <a:prstGeom prst="line">
            <a:avLst/>
          </a:prstGeom>
          <a:noFill/>
          <a:ln w="9525" cap="flat" cmpd="sng" algn="ctr">
            <a:solidFill>
              <a:schemeClr val="tx1"/>
            </a:solidFill>
            <a:prstDash val="solid"/>
            <a:round/>
            <a:headEnd type="none" w="med" len="med"/>
            <a:tailEnd type="none" w="med" len="med"/>
          </a:ln>
          <a:effectLst/>
        </p:spPr>
      </p:cxnSp>
      <p:cxnSp>
        <p:nvCxnSpPr>
          <p:cNvPr id="31" name="Straight Connector 30">
            <a:extLst>
              <a:ext uri="{FF2B5EF4-FFF2-40B4-BE49-F238E27FC236}">
                <a16:creationId xmlns:a16="http://schemas.microsoft.com/office/drawing/2014/main" id="{E20C27EA-6164-3D41-9006-83DD74750E8B}"/>
              </a:ext>
            </a:extLst>
          </p:cNvPr>
          <p:cNvCxnSpPr>
            <a:cxnSpLocks/>
          </p:cNvCxnSpPr>
          <p:nvPr/>
        </p:nvCxnSpPr>
        <p:spPr bwMode="auto">
          <a:xfrm flipV="1">
            <a:off x="3239285" y="1966827"/>
            <a:ext cx="538169" cy="49845"/>
          </a:xfrm>
          <a:prstGeom prst="line">
            <a:avLst/>
          </a:prstGeom>
          <a:noFill/>
          <a:ln w="9525" cap="flat" cmpd="sng" algn="ctr">
            <a:solidFill>
              <a:schemeClr val="tx1"/>
            </a:solidFill>
            <a:prstDash val="solid"/>
            <a:round/>
            <a:headEnd type="none" w="med" len="med"/>
            <a:tailEnd type="none" w="med" len="med"/>
          </a:ln>
          <a:effectLst/>
        </p:spPr>
      </p:cxnSp>
      <p:cxnSp>
        <p:nvCxnSpPr>
          <p:cNvPr id="33" name="Straight Connector 32">
            <a:extLst>
              <a:ext uri="{FF2B5EF4-FFF2-40B4-BE49-F238E27FC236}">
                <a16:creationId xmlns:a16="http://schemas.microsoft.com/office/drawing/2014/main" id="{19322D3E-C579-3B46-8FA8-5EF388BD94D8}"/>
              </a:ext>
            </a:extLst>
          </p:cNvPr>
          <p:cNvCxnSpPr>
            <a:cxnSpLocks/>
          </p:cNvCxnSpPr>
          <p:nvPr/>
        </p:nvCxnSpPr>
        <p:spPr bwMode="auto">
          <a:xfrm>
            <a:off x="3222583" y="1768844"/>
            <a:ext cx="494438" cy="69797"/>
          </a:xfrm>
          <a:prstGeom prst="line">
            <a:avLst/>
          </a:prstGeom>
          <a:noFill/>
          <a:ln w="9525" cap="flat" cmpd="sng" algn="ctr">
            <a:solidFill>
              <a:schemeClr val="tx1"/>
            </a:solidFill>
            <a:prstDash val="solid"/>
            <a:round/>
            <a:headEnd type="none" w="med" len="med"/>
            <a:tailEnd type="none" w="med" len="med"/>
          </a:ln>
          <a:effectLst/>
        </p:spPr>
      </p:cxnSp>
      <p:cxnSp>
        <p:nvCxnSpPr>
          <p:cNvPr id="38" name="Straight Connector 37">
            <a:extLst>
              <a:ext uri="{FF2B5EF4-FFF2-40B4-BE49-F238E27FC236}">
                <a16:creationId xmlns:a16="http://schemas.microsoft.com/office/drawing/2014/main" id="{AD95FED0-D0AC-0046-A1AC-7C3FDEE5A8FE}"/>
              </a:ext>
            </a:extLst>
          </p:cNvPr>
          <p:cNvCxnSpPr>
            <a:cxnSpLocks/>
          </p:cNvCxnSpPr>
          <p:nvPr/>
        </p:nvCxnSpPr>
        <p:spPr bwMode="auto">
          <a:xfrm flipV="1">
            <a:off x="2645599" y="2161954"/>
            <a:ext cx="1131855" cy="106562"/>
          </a:xfrm>
          <a:prstGeom prst="line">
            <a:avLst/>
          </a:prstGeom>
          <a:noFill/>
          <a:ln w="9525" cap="flat" cmpd="sng" algn="ctr">
            <a:solidFill>
              <a:schemeClr val="tx1"/>
            </a:solidFill>
            <a:prstDash val="solid"/>
            <a:round/>
            <a:headEnd type="none" w="med" len="med"/>
            <a:tailEnd type="none" w="med" len="med"/>
          </a:ln>
          <a:effectLst/>
        </p:spPr>
      </p:cxnSp>
      <p:pic>
        <p:nvPicPr>
          <p:cNvPr id="46" name="Picture 45">
            <a:extLst>
              <a:ext uri="{FF2B5EF4-FFF2-40B4-BE49-F238E27FC236}">
                <a16:creationId xmlns:a16="http://schemas.microsoft.com/office/drawing/2014/main" id="{8774A55A-1335-C348-8A31-8BD792976FA4}"/>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8263348" y="696934"/>
            <a:ext cx="2007650" cy="334207"/>
          </a:xfrm>
          <a:prstGeom prst="rect">
            <a:avLst/>
          </a:prstGeom>
        </p:spPr>
      </p:pic>
      <p:sp>
        <p:nvSpPr>
          <p:cNvPr id="71" name="Title 1">
            <a:extLst>
              <a:ext uri="{FF2B5EF4-FFF2-40B4-BE49-F238E27FC236}">
                <a16:creationId xmlns:a16="http://schemas.microsoft.com/office/drawing/2014/main" id="{A9C9C671-E2F6-DE42-96EC-C5098FA6AF7C}"/>
              </a:ext>
            </a:extLst>
          </p:cNvPr>
          <p:cNvSpPr>
            <a:spLocks noGrp="1"/>
          </p:cNvSpPr>
          <p:nvPr>
            <p:ph type="title"/>
          </p:nvPr>
        </p:nvSpPr>
        <p:spPr>
          <a:xfrm>
            <a:off x="1991379" y="0"/>
            <a:ext cx="3374986" cy="685800"/>
          </a:xfrm>
        </p:spPr>
        <p:txBody>
          <a:bodyPr/>
          <a:lstStyle/>
          <a:p>
            <a:r>
              <a:rPr lang="en-US" sz="1600" dirty="0"/>
              <a:t>Channel space (~100 dim)</a:t>
            </a:r>
          </a:p>
        </p:txBody>
      </p:sp>
      <p:sp>
        <p:nvSpPr>
          <p:cNvPr id="72" name="Title 1">
            <a:extLst>
              <a:ext uri="{FF2B5EF4-FFF2-40B4-BE49-F238E27FC236}">
                <a16:creationId xmlns:a16="http://schemas.microsoft.com/office/drawing/2014/main" id="{B313A7AB-0B49-104C-B445-FEB7EEDDB63D}"/>
              </a:ext>
            </a:extLst>
          </p:cNvPr>
          <p:cNvSpPr txBox="1">
            <a:spLocks/>
          </p:cNvSpPr>
          <p:nvPr/>
        </p:nvSpPr>
        <p:spPr bwMode="auto">
          <a:xfrm>
            <a:off x="6735821" y="88639"/>
            <a:ext cx="3374986" cy="685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2800" b="1">
                <a:solidFill>
                  <a:schemeClr val="tx2"/>
                </a:solidFill>
                <a:latin typeface="+mj-lt"/>
                <a:ea typeface="+mj-ea"/>
                <a:cs typeface="+mj-cs"/>
              </a:defRPr>
            </a:lvl1pPr>
            <a:lvl2pPr algn="ctr" rtl="0" eaLnBrk="0" fontAlgn="base" hangingPunct="0">
              <a:spcBef>
                <a:spcPct val="0"/>
              </a:spcBef>
              <a:spcAft>
                <a:spcPct val="0"/>
              </a:spcAft>
              <a:defRPr sz="2800" b="1">
                <a:solidFill>
                  <a:schemeClr val="tx2"/>
                </a:solidFill>
                <a:latin typeface="Arial" charset="0"/>
              </a:defRPr>
            </a:lvl2pPr>
            <a:lvl3pPr algn="ctr" rtl="0" eaLnBrk="0" fontAlgn="base" hangingPunct="0">
              <a:spcBef>
                <a:spcPct val="0"/>
              </a:spcBef>
              <a:spcAft>
                <a:spcPct val="0"/>
              </a:spcAft>
              <a:defRPr sz="2800" b="1">
                <a:solidFill>
                  <a:schemeClr val="tx2"/>
                </a:solidFill>
                <a:latin typeface="Arial" charset="0"/>
              </a:defRPr>
            </a:lvl3pPr>
            <a:lvl4pPr algn="ctr" rtl="0" eaLnBrk="0" fontAlgn="base" hangingPunct="0">
              <a:spcBef>
                <a:spcPct val="0"/>
              </a:spcBef>
              <a:spcAft>
                <a:spcPct val="0"/>
              </a:spcAft>
              <a:defRPr sz="2800" b="1">
                <a:solidFill>
                  <a:schemeClr val="tx2"/>
                </a:solidFill>
                <a:latin typeface="Arial" charset="0"/>
              </a:defRPr>
            </a:lvl4pPr>
            <a:lvl5pPr algn="ctr" rtl="0" eaLnBrk="0" fontAlgn="base" hangingPunct="0">
              <a:spcBef>
                <a:spcPct val="0"/>
              </a:spcBef>
              <a:spcAft>
                <a:spcPct val="0"/>
              </a:spcAft>
              <a:defRPr sz="2800" b="1">
                <a:solidFill>
                  <a:schemeClr val="tx2"/>
                </a:solidFill>
                <a:latin typeface="Arial" charset="0"/>
              </a:defRPr>
            </a:lvl5pPr>
            <a:lvl6pPr marL="457200" algn="ctr" rtl="0" fontAlgn="base">
              <a:spcBef>
                <a:spcPct val="0"/>
              </a:spcBef>
              <a:spcAft>
                <a:spcPct val="0"/>
              </a:spcAft>
              <a:defRPr sz="2800" b="1">
                <a:solidFill>
                  <a:schemeClr val="tx2"/>
                </a:solidFill>
                <a:latin typeface="Arial" charset="0"/>
              </a:defRPr>
            </a:lvl6pPr>
            <a:lvl7pPr marL="914400" algn="ctr" rtl="0" fontAlgn="base">
              <a:spcBef>
                <a:spcPct val="0"/>
              </a:spcBef>
              <a:spcAft>
                <a:spcPct val="0"/>
              </a:spcAft>
              <a:defRPr sz="2800" b="1">
                <a:solidFill>
                  <a:schemeClr val="tx2"/>
                </a:solidFill>
                <a:latin typeface="Arial" charset="0"/>
              </a:defRPr>
            </a:lvl7pPr>
            <a:lvl8pPr marL="1371600" algn="ctr" rtl="0" fontAlgn="base">
              <a:spcBef>
                <a:spcPct val="0"/>
              </a:spcBef>
              <a:spcAft>
                <a:spcPct val="0"/>
              </a:spcAft>
              <a:defRPr sz="2800" b="1">
                <a:solidFill>
                  <a:schemeClr val="tx2"/>
                </a:solidFill>
                <a:latin typeface="Arial" charset="0"/>
              </a:defRPr>
            </a:lvl8pPr>
            <a:lvl9pPr marL="1828800" algn="ctr" rtl="0" fontAlgn="base">
              <a:spcBef>
                <a:spcPct val="0"/>
              </a:spcBef>
              <a:spcAft>
                <a:spcPct val="0"/>
              </a:spcAft>
              <a:defRPr sz="2800" b="1">
                <a:solidFill>
                  <a:schemeClr val="tx2"/>
                </a:solidFill>
                <a:latin typeface="Arial" charset="0"/>
              </a:defRPr>
            </a:lvl9pPr>
          </a:lstStyle>
          <a:p>
            <a:r>
              <a:rPr lang="en-US" sz="1600" kern="0" dirty="0"/>
              <a:t>Source space (~10,000)</a:t>
            </a:r>
          </a:p>
        </p:txBody>
      </p:sp>
      <p:sp>
        <p:nvSpPr>
          <p:cNvPr id="73" name="Right Arrow 72">
            <a:extLst>
              <a:ext uri="{FF2B5EF4-FFF2-40B4-BE49-F238E27FC236}">
                <a16:creationId xmlns:a16="http://schemas.microsoft.com/office/drawing/2014/main" id="{5EF98619-4879-CA4B-8B38-AB4217CC0317}"/>
              </a:ext>
            </a:extLst>
          </p:cNvPr>
          <p:cNvSpPr/>
          <p:nvPr/>
        </p:nvSpPr>
        <p:spPr bwMode="auto">
          <a:xfrm>
            <a:off x="5366366" y="277652"/>
            <a:ext cx="1788535" cy="307777"/>
          </a:xfrm>
          <a:prstGeom prst="rightArrow">
            <a:avLst/>
          </a:prstGeom>
          <a:solidFill>
            <a:srgbClr val="FFC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r" defTabSz="914400" fontAlgn="base">
              <a:spcBef>
                <a:spcPct val="50000"/>
              </a:spcBef>
              <a:spcAft>
                <a:spcPct val="0"/>
              </a:spcAft>
            </a:pPr>
            <a:endParaRPr lang="en-US" sz="1400">
              <a:solidFill>
                <a:schemeClr val="bg2"/>
              </a:solidFill>
              <a:latin typeface="Arial" charset="0"/>
            </a:endParaRPr>
          </a:p>
        </p:txBody>
      </p:sp>
      <p:pic>
        <p:nvPicPr>
          <p:cNvPr id="34" name="Picture 33">
            <a:extLst>
              <a:ext uri="{FF2B5EF4-FFF2-40B4-BE49-F238E27FC236}">
                <a16:creationId xmlns:a16="http://schemas.microsoft.com/office/drawing/2014/main" id="{F7C2B529-5D37-E64F-A716-A20F89DBD593}"/>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8263348" y="984993"/>
            <a:ext cx="2007650" cy="334207"/>
          </a:xfrm>
          <a:prstGeom prst="rect">
            <a:avLst/>
          </a:prstGeom>
        </p:spPr>
      </p:pic>
      <p:pic>
        <p:nvPicPr>
          <p:cNvPr id="35" name="Picture 34">
            <a:extLst>
              <a:ext uri="{FF2B5EF4-FFF2-40B4-BE49-F238E27FC236}">
                <a16:creationId xmlns:a16="http://schemas.microsoft.com/office/drawing/2014/main" id="{214CE5AA-86D5-9049-92E6-2FEBC6781980}"/>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8263348" y="1251489"/>
            <a:ext cx="2007650" cy="334207"/>
          </a:xfrm>
          <a:prstGeom prst="rect">
            <a:avLst/>
          </a:prstGeom>
        </p:spPr>
      </p:pic>
      <p:pic>
        <p:nvPicPr>
          <p:cNvPr id="36" name="Picture 35">
            <a:extLst>
              <a:ext uri="{FF2B5EF4-FFF2-40B4-BE49-F238E27FC236}">
                <a16:creationId xmlns:a16="http://schemas.microsoft.com/office/drawing/2014/main" id="{ED60615F-A168-944E-ACFF-1C6BE178A949}"/>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8263348" y="1549936"/>
            <a:ext cx="2007650" cy="334207"/>
          </a:xfrm>
          <a:prstGeom prst="rect">
            <a:avLst/>
          </a:prstGeom>
        </p:spPr>
      </p:pic>
      <p:pic>
        <p:nvPicPr>
          <p:cNvPr id="37" name="Picture 36">
            <a:extLst>
              <a:ext uri="{FF2B5EF4-FFF2-40B4-BE49-F238E27FC236}">
                <a16:creationId xmlns:a16="http://schemas.microsoft.com/office/drawing/2014/main" id="{24153E30-0441-9441-8D49-5B8BBDF95CA7}"/>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8263348" y="1814159"/>
            <a:ext cx="2007650" cy="334207"/>
          </a:xfrm>
          <a:prstGeom prst="rect">
            <a:avLst/>
          </a:prstGeom>
        </p:spPr>
      </p:pic>
      <p:pic>
        <p:nvPicPr>
          <p:cNvPr id="39" name="Picture 38">
            <a:extLst>
              <a:ext uri="{FF2B5EF4-FFF2-40B4-BE49-F238E27FC236}">
                <a16:creationId xmlns:a16="http://schemas.microsoft.com/office/drawing/2014/main" id="{47570DB8-02C1-5C46-BE64-460C1D9571C4}"/>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8263348" y="2087595"/>
            <a:ext cx="2007650" cy="334207"/>
          </a:xfrm>
          <a:prstGeom prst="rect">
            <a:avLst/>
          </a:prstGeom>
        </p:spPr>
      </p:pic>
      <p:pic>
        <p:nvPicPr>
          <p:cNvPr id="40" name="Picture 39">
            <a:extLst>
              <a:ext uri="{FF2B5EF4-FFF2-40B4-BE49-F238E27FC236}">
                <a16:creationId xmlns:a16="http://schemas.microsoft.com/office/drawing/2014/main" id="{C2FDEFC3-209F-8F46-B53E-D17D06A5A0F5}"/>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8263348" y="2378403"/>
            <a:ext cx="2007650" cy="334207"/>
          </a:xfrm>
          <a:prstGeom prst="rect">
            <a:avLst/>
          </a:prstGeom>
        </p:spPr>
      </p:pic>
      <p:pic>
        <p:nvPicPr>
          <p:cNvPr id="41" name="Picture 40" descr="A picture containing diagram&#10;&#10;Description automatically generated">
            <a:extLst>
              <a:ext uri="{FF2B5EF4-FFF2-40B4-BE49-F238E27FC236}">
                <a16:creationId xmlns:a16="http://schemas.microsoft.com/office/drawing/2014/main" id="{7DB3B3FF-ADFB-B040-B0B9-0C020CA9BDB1}"/>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533096" y="1035373"/>
            <a:ext cx="1602364" cy="1215352"/>
          </a:xfrm>
          <a:prstGeom prst="rect">
            <a:avLst/>
          </a:prstGeom>
        </p:spPr>
      </p:pic>
      <p:sp>
        <p:nvSpPr>
          <p:cNvPr id="2" name="TextBox 1">
            <a:extLst>
              <a:ext uri="{FF2B5EF4-FFF2-40B4-BE49-F238E27FC236}">
                <a16:creationId xmlns:a16="http://schemas.microsoft.com/office/drawing/2014/main" id="{EE0CE52C-BA35-7D4A-B744-EBB95A37CEEB}"/>
              </a:ext>
            </a:extLst>
          </p:cNvPr>
          <p:cNvSpPr txBox="1"/>
          <p:nvPr/>
        </p:nvSpPr>
        <p:spPr>
          <a:xfrm rot="16200000">
            <a:off x="5161187" y="1417113"/>
            <a:ext cx="1436612" cy="369332"/>
          </a:xfrm>
          <a:prstGeom prst="rect">
            <a:avLst/>
          </a:prstGeom>
          <a:noFill/>
        </p:spPr>
        <p:txBody>
          <a:bodyPr wrap="none" rtlCol="0">
            <a:spAutoFit/>
          </a:bodyPr>
          <a:lstStyle/>
          <a:p>
            <a:r>
              <a:rPr lang="en-US" dirty="0"/>
              <a:t>N channels</a:t>
            </a:r>
          </a:p>
        </p:txBody>
      </p:sp>
      <p:sp>
        <p:nvSpPr>
          <p:cNvPr id="42" name="TextBox 41">
            <a:extLst>
              <a:ext uri="{FF2B5EF4-FFF2-40B4-BE49-F238E27FC236}">
                <a16:creationId xmlns:a16="http://schemas.microsoft.com/office/drawing/2014/main" id="{92E2E532-FA90-A847-98C6-04D89369A6DD}"/>
              </a:ext>
            </a:extLst>
          </p:cNvPr>
          <p:cNvSpPr txBox="1"/>
          <p:nvPr/>
        </p:nvSpPr>
        <p:spPr>
          <a:xfrm rot="16200000">
            <a:off x="9707733" y="1448060"/>
            <a:ext cx="1503938" cy="369332"/>
          </a:xfrm>
          <a:prstGeom prst="rect">
            <a:avLst/>
          </a:prstGeom>
          <a:noFill/>
        </p:spPr>
        <p:txBody>
          <a:bodyPr wrap="none" rtlCol="0">
            <a:spAutoFit/>
          </a:bodyPr>
          <a:lstStyle/>
          <a:p>
            <a:r>
              <a:rPr lang="en-US" dirty="0"/>
              <a:t>M voxels x 3</a:t>
            </a:r>
          </a:p>
        </p:txBody>
      </p:sp>
      <p:grpSp>
        <p:nvGrpSpPr>
          <p:cNvPr id="86" name="Group 85">
            <a:extLst>
              <a:ext uri="{FF2B5EF4-FFF2-40B4-BE49-F238E27FC236}">
                <a16:creationId xmlns:a16="http://schemas.microsoft.com/office/drawing/2014/main" id="{01D58624-FF7F-874F-879B-48FAC235D40E}"/>
              </a:ext>
            </a:extLst>
          </p:cNvPr>
          <p:cNvGrpSpPr/>
          <p:nvPr/>
        </p:nvGrpSpPr>
        <p:grpSpPr>
          <a:xfrm>
            <a:off x="6221734" y="5194420"/>
            <a:ext cx="3827452" cy="1648976"/>
            <a:chOff x="4697734" y="5194419"/>
            <a:chExt cx="3827452" cy="1648976"/>
          </a:xfrm>
        </p:grpSpPr>
        <p:cxnSp>
          <p:nvCxnSpPr>
            <p:cNvPr id="64" name="Straight Arrow Connector 63">
              <a:extLst>
                <a:ext uri="{FF2B5EF4-FFF2-40B4-BE49-F238E27FC236}">
                  <a16:creationId xmlns:a16="http://schemas.microsoft.com/office/drawing/2014/main" id="{9C8AC135-9C11-B347-AF84-FC93AD59463A}"/>
                </a:ext>
              </a:extLst>
            </p:cNvPr>
            <p:cNvCxnSpPr>
              <a:cxnSpLocks/>
            </p:cNvCxnSpPr>
            <p:nvPr/>
          </p:nvCxnSpPr>
          <p:spPr bwMode="auto">
            <a:xfrm>
              <a:off x="6306478" y="5194419"/>
              <a:ext cx="592836" cy="356688"/>
            </a:xfrm>
            <a:prstGeom prst="straightConnector1">
              <a:avLst/>
            </a:prstGeom>
            <a:ln>
              <a:solidFill>
                <a:schemeClr val="tx1"/>
              </a:solidFill>
              <a:prstDash val="dash"/>
              <a:headEnd type="triangle"/>
              <a:tailEnd type="triangle"/>
            </a:ln>
          </p:spPr>
          <p:style>
            <a:lnRef idx="1">
              <a:schemeClr val="accent2"/>
            </a:lnRef>
            <a:fillRef idx="0">
              <a:schemeClr val="accent2"/>
            </a:fillRef>
            <a:effectRef idx="0">
              <a:schemeClr val="accent2"/>
            </a:effectRef>
            <a:fontRef idx="minor">
              <a:schemeClr val="tx1"/>
            </a:fontRef>
          </p:style>
        </p:cxnSp>
        <p:cxnSp>
          <p:nvCxnSpPr>
            <p:cNvPr id="78" name="Straight Arrow Connector 77">
              <a:extLst>
                <a:ext uri="{FF2B5EF4-FFF2-40B4-BE49-F238E27FC236}">
                  <a16:creationId xmlns:a16="http://schemas.microsoft.com/office/drawing/2014/main" id="{3469860B-BECA-494A-BD28-D1888691430E}"/>
                </a:ext>
              </a:extLst>
            </p:cNvPr>
            <p:cNvCxnSpPr>
              <a:cxnSpLocks/>
            </p:cNvCxnSpPr>
            <p:nvPr/>
          </p:nvCxnSpPr>
          <p:spPr bwMode="auto">
            <a:xfrm flipV="1">
              <a:off x="6327499" y="5194419"/>
              <a:ext cx="571815" cy="388490"/>
            </a:xfrm>
            <a:prstGeom prst="straightConnector1">
              <a:avLst/>
            </a:prstGeom>
            <a:ln>
              <a:solidFill>
                <a:schemeClr val="tx1"/>
              </a:solidFill>
              <a:prstDash val="dash"/>
              <a:headEnd type="triangle"/>
              <a:tailEnd type="triangle"/>
            </a:ln>
          </p:spPr>
          <p:style>
            <a:lnRef idx="1">
              <a:schemeClr val="accent2"/>
            </a:lnRef>
            <a:fillRef idx="0">
              <a:schemeClr val="accent2"/>
            </a:fillRef>
            <a:effectRef idx="0">
              <a:schemeClr val="accent2"/>
            </a:effectRef>
            <a:fontRef idx="minor">
              <a:schemeClr val="tx1"/>
            </a:fontRef>
          </p:style>
        </p:cxnSp>
        <p:sp>
          <p:nvSpPr>
            <p:cNvPr id="84" name="TextBox 83">
              <a:extLst>
                <a:ext uri="{FF2B5EF4-FFF2-40B4-BE49-F238E27FC236}">
                  <a16:creationId xmlns:a16="http://schemas.microsoft.com/office/drawing/2014/main" id="{91474B6B-75B0-034B-9F5F-540B3E246EB1}"/>
                </a:ext>
              </a:extLst>
            </p:cNvPr>
            <p:cNvSpPr txBox="1"/>
            <p:nvPr/>
          </p:nvSpPr>
          <p:spPr>
            <a:xfrm>
              <a:off x="5630901" y="5688280"/>
              <a:ext cx="1697551" cy="646331"/>
            </a:xfrm>
            <a:prstGeom prst="rect">
              <a:avLst/>
            </a:prstGeom>
            <a:noFill/>
          </p:spPr>
          <p:txBody>
            <a:bodyPr wrap="square" rtlCol="0">
              <a:spAutoFit/>
            </a:bodyPr>
            <a:lstStyle/>
            <a:p>
              <a:pPr algn="ctr"/>
              <a:r>
                <a:rPr lang="en-US" dirty="0"/>
                <a:t>Pairwise connectivity</a:t>
              </a:r>
            </a:p>
          </p:txBody>
        </p:sp>
        <p:sp>
          <p:nvSpPr>
            <p:cNvPr id="85" name="Rectangle 84">
              <a:extLst>
                <a:ext uri="{FF2B5EF4-FFF2-40B4-BE49-F238E27FC236}">
                  <a16:creationId xmlns:a16="http://schemas.microsoft.com/office/drawing/2014/main" id="{B0FE877F-C801-044C-8399-90936AA111FB}"/>
                </a:ext>
              </a:extLst>
            </p:cNvPr>
            <p:cNvSpPr/>
            <p:nvPr/>
          </p:nvSpPr>
          <p:spPr>
            <a:xfrm>
              <a:off x="4697734" y="6258620"/>
              <a:ext cx="3827452" cy="584775"/>
            </a:xfrm>
            <a:prstGeom prst="rect">
              <a:avLst/>
            </a:prstGeom>
          </p:spPr>
          <p:txBody>
            <a:bodyPr wrap="square">
              <a:spAutoFit/>
            </a:bodyPr>
            <a:lstStyle/>
            <a:p>
              <a:pPr algn="ctr"/>
              <a:r>
                <a:rPr lang="en-US" sz="1600" dirty="0">
                  <a:latin typeface="Helvetica" pitchFamily="2" charset="0"/>
                </a:rPr>
                <a:t>TRGC, GC, TRPDC, </a:t>
              </a:r>
            </a:p>
            <a:p>
              <a:pPr algn="ctr"/>
              <a:r>
                <a:rPr lang="en-US" sz="1600" dirty="0">
                  <a:latin typeface="Helvetica" pitchFamily="2" charset="0"/>
                </a:rPr>
                <a:t>PDC, TRDTF, DTF and CS</a:t>
              </a:r>
              <a:endParaRPr lang="en-US" sz="1600" dirty="0"/>
            </a:p>
          </p:txBody>
        </p:sp>
      </p:grpSp>
      <p:grpSp>
        <p:nvGrpSpPr>
          <p:cNvPr id="89" name="Group 88">
            <a:extLst>
              <a:ext uri="{FF2B5EF4-FFF2-40B4-BE49-F238E27FC236}">
                <a16:creationId xmlns:a16="http://schemas.microsoft.com/office/drawing/2014/main" id="{E6179561-9AA9-BB4C-A7DD-0B1C65B4730F}"/>
              </a:ext>
            </a:extLst>
          </p:cNvPr>
          <p:cNvGrpSpPr/>
          <p:nvPr/>
        </p:nvGrpSpPr>
        <p:grpSpPr>
          <a:xfrm>
            <a:off x="5296393" y="2889851"/>
            <a:ext cx="2893671" cy="2816252"/>
            <a:chOff x="3772392" y="2889851"/>
            <a:chExt cx="2893671" cy="2816252"/>
          </a:xfrm>
        </p:grpSpPr>
        <p:sp>
          <p:nvSpPr>
            <p:cNvPr id="67" name="Right Arrow 66">
              <a:extLst>
                <a:ext uri="{FF2B5EF4-FFF2-40B4-BE49-F238E27FC236}">
                  <a16:creationId xmlns:a16="http://schemas.microsoft.com/office/drawing/2014/main" id="{449379FE-1AFE-234D-AB60-761383EDD6C5}"/>
                </a:ext>
              </a:extLst>
            </p:cNvPr>
            <p:cNvSpPr/>
            <p:nvPr/>
          </p:nvSpPr>
          <p:spPr bwMode="auto">
            <a:xfrm rot="8412330">
              <a:off x="5606691" y="2963969"/>
              <a:ext cx="1059372" cy="307777"/>
            </a:xfrm>
            <a:prstGeom prst="rightArrow">
              <a:avLst/>
            </a:prstGeom>
            <a:solidFill>
              <a:srgbClr val="FFC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r" defTabSz="914400" fontAlgn="base">
                <a:spcBef>
                  <a:spcPct val="50000"/>
                </a:spcBef>
                <a:spcAft>
                  <a:spcPct val="0"/>
                </a:spcAft>
              </a:pPr>
              <a:endParaRPr lang="en-US" sz="1400">
                <a:solidFill>
                  <a:schemeClr val="bg2"/>
                </a:solidFill>
                <a:latin typeface="Arial" charset="0"/>
              </a:endParaRPr>
            </a:p>
          </p:txBody>
        </p:sp>
        <p:sp>
          <p:nvSpPr>
            <p:cNvPr id="68" name="TextBox 67">
              <a:extLst>
                <a:ext uri="{FF2B5EF4-FFF2-40B4-BE49-F238E27FC236}">
                  <a16:creationId xmlns:a16="http://schemas.microsoft.com/office/drawing/2014/main" id="{E81DF412-021A-C948-97A5-58CF75171633}"/>
                </a:ext>
              </a:extLst>
            </p:cNvPr>
            <p:cNvSpPr txBox="1"/>
            <p:nvPr/>
          </p:nvSpPr>
          <p:spPr>
            <a:xfrm>
              <a:off x="5009096" y="2889851"/>
              <a:ext cx="1037463" cy="369332"/>
            </a:xfrm>
            <a:prstGeom prst="rect">
              <a:avLst/>
            </a:prstGeom>
            <a:noFill/>
          </p:spPr>
          <p:txBody>
            <a:bodyPr wrap="none" rtlCol="0">
              <a:spAutoFit/>
            </a:bodyPr>
            <a:lstStyle/>
            <a:p>
              <a:r>
                <a:rPr lang="en-US" dirty="0"/>
                <a:t>First ROI</a:t>
              </a:r>
            </a:p>
          </p:txBody>
        </p:sp>
        <p:pic>
          <p:nvPicPr>
            <p:cNvPr id="69" name="Picture 68">
              <a:extLst>
                <a:ext uri="{FF2B5EF4-FFF2-40B4-BE49-F238E27FC236}">
                  <a16:creationId xmlns:a16="http://schemas.microsoft.com/office/drawing/2014/main" id="{1FDEEDF7-D417-5F4E-BEE1-248D212F3EB9}"/>
                </a:ext>
              </a:extLst>
            </p:cNvPr>
            <p:cNvPicPr>
              <a:picLocks noChangeAspect="1"/>
            </p:cNvPicPr>
            <p:nvPr/>
          </p:nvPicPr>
          <p:blipFill rotWithShape="1">
            <a:blip r:embed="rId6" cstate="screen">
              <a:duotone>
                <a:prstClr val="black"/>
                <a:srgbClr val="0070C0">
                  <a:tint val="45000"/>
                  <a:satMod val="400000"/>
                </a:srgbClr>
              </a:duotone>
              <a:extLst>
                <a:ext uri="{28A0092B-C50C-407E-A947-70E740481C1C}">
                  <a14:useLocalDpi xmlns:a14="http://schemas.microsoft.com/office/drawing/2010/main"/>
                </a:ext>
              </a:extLst>
            </a:blip>
            <a:srcRect/>
            <a:stretch/>
          </p:blipFill>
          <p:spPr>
            <a:xfrm>
              <a:off x="4201604" y="3571599"/>
              <a:ext cx="2007650" cy="334207"/>
            </a:xfrm>
            <a:prstGeom prst="rect">
              <a:avLst/>
            </a:prstGeom>
          </p:spPr>
        </p:pic>
        <p:pic>
          <p:nvPicPr>
            <p:cNvPr id="74" name="Picture 73">
              <a:extLst>
                <a:ext uri="{FF2B5EF4-FFF2-40B4-BE49-F238E27FC236}">
                  <a16:creationId xmlns:a16="http://schemas.microsoft.com/office/drawing/2014/main" id="{AFE77781-9145-8D4B-B833-909328D98755}"/>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rot="10800000">
              <a:off x="4171718" y="5078689"/>
              <a:ext cx="2067422" cy="627414"/>
            </a:xfrm>
            <a:prstGeom prst="rect">
              <a:avLst/>
            </a:prstGeom>
          </p:spPr>
        </p:pic>
        <p:sp>
          <p:nvSpPr>
            <p:cNvPr id="75" name="Right Arrow 74">
              <a:extLst>
                <a:ext uri="{FF2B5EF4-FFF2-40B4-BE49-F238E27FC236}">
                  <a16:creationId xmlns:a16="http://schemas.microsoft.com/office/drawing/2014/main" id="{3D5A11F0-12E4-DC43-B32C-B36980FE8C67}"/>
                </a:ext>
              </a:extLst>
            </p:cNvPr>
            <p:cNvSpPr/>
            <p:nvPr/>
          </p:nvSpPr>
          <p:spPr bwMode="auto">
            <a:xfrm rot="5400000">
              <a:off x="4841399" y="4247116"/>
              <a:ext cx="552876" cy="307777"/>
            </a:xfrm>
            <a:prstGeom prst="rightArrow">
              <a:avLst/>
            </a:prstGeom>
            <a:solidFill>
              <a:srgbClr val="FFC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r" defTabSz="914400" fontAlgn="base">
                <a:spcBef>
                  <a:spcPct val="50000"/>
                </a:spcBef>
                <a:spcAft>
                  <a:spcPct val="0"/>
                </a:spcAft>
              </a:pPr>
              <a:endParaRPr lang="en-US" sz="1400">
                <a:solidFill>
                  <a:schemeClr val="bg2"/>
                </a:solidFill>
                <a:latin typeface="Arial" charset="0"/>
              </a:endParaRPr>
            </a:p>
          </p:txBody>
        </p:sp>
        <p:sp>
          <p:nvSpPr>
            <p:cNvPr id="76" name="TextBox 75">
              <a:extLst>
                <a:ext uri="{FF2B5EF4-FFF2-40B4-BE49-F238E27FC236}">
                  <a16:creationId xmlns:a16="http://schemas.microsoft.com/office/drawing/2014/main" id="{9CEC666B-64AE-7343-AEEF-24E750F40E78}"/>
                </a:ext>
              </a:extLst>
            </p:cNvPr>
            <p:cNvSpPr txBox="1"/>
            <p:nvPr/>
          </p:nvSpPr>
          <p:spPr>
            <a:xfrm>
              <a:off x="5286153" y="4190155"/>
              <a:ext cx="679994" cy="369332"/>
            </a:xfrm>
            <a:prstGeom prst="rect">
              <a:avLst/>
            </a:prstGeom>
            <a:noFill/>
          </p:spPr>
          <p:txBody>
            <a:bodyPr wrap="none" rtlCol="0">
              <a:spAutoFit/>
            </a:bodyPr>
            <a:lstStyle/>
            <a:p>
              <a:r>
                <a:rPr lang="en-US" dirty="0"/>
                <a:t>PCA</a:t>
              </a:r>
            </a:p>
          </p:txBody>
        </p:sp>
        <p:sp>
          <p:nvSpPr>
            <p:cNvPr id="77" name="Rectangle 76">
              <a:extLst>
                <a:ext uri="{FF2B5EF4-FFF2-40B4-BE49-F238E27FC236}">
                  <a16:creationId xmlns:a16="http://schemas.microsoft.com/office/drawing/2014/main" id="{0BCA8567-B8F2-6344-BDA6-7987DB4199D0}"/>
                </a:ext>
              </a:extLst>
            </p:cNvPr>
            <p:cNvSpPr/>
            <p:nvPr/>
          </p:nvSpPr>
          <p:spPr>
            <a:xfrm>
              <a:off x="4366669" y="4670925"/>
              <a:ext cx="1500732" cy="369332"/>
            </a:xfrm>
            <a:prstGeom prst="rect">
              <a:avLst/>
            </a:prstGeom>
          </p:spPr>
          <p:txBody>
            <a:bodyPr wrap="none">
              <a:spAutoFit/>
            </a:bodyPr>
            <a:lstStyle/>
            <a:p>
              <a:r>
                <a:rPr lang="en-US" kern="0" dirty="0"/>
                <a:t>Dim ~ 2 to 4</a:t>
              </a:r>
              <a:endParaRPr lang="en-US" dirty="0"/>
            </a:p>
          </p:txBody>
        </p:sp>
        <p:pic>
          <p:nvPicPr>
            <p:cNvPr id="73734" name="Picture 6" descr="You&amp;#39;re an Adult. Your Brain, Not So Much. - The New York Times">
              <a:extLst>
                <a:ext uri="{FF2B5EF4-FFF2-40B4-BE49-F238E27FC236}">
                  <a16:creationId xmlns:a16="http://schemas.microsoft.com/office/drawing/2014/main" id="{81D2B8E1-6F7E-6148-968C-7A62EA957971}"/>
                </a:ext>
              </a:extLst>
            </p:cNvPr>
            <p:cNvPicPr>
              <a:picLocks noChangeAspect="1" noChangeArrowheads="1"/>
            </p:cNvPicPr>
            <p:nvPr/>
          </p:nvPicPr>
          <p:blipFill>
            <a:blip r:embed="rId8" cstate="screen">
              <a:duotone>
                <a:prstClr val="black"/>
                <a:srgbClr val="6699FF">
                  <a:tint val="45000"/>
                  <a:satMod val="400000"/>
                </a:srgbClr>
              </a:duotone>
              <a:extLst>
                <a:ext uri="{BEBA8EAE-BF5A-486C-A8C5-ECC9F3942E4B}">
                  <a14:imgProps xmlns:a14="http://schemas.microsoft.com/office/drawing/2010/main">
                    <a14:imgLayer r:embed="rId9">
                      <a14:imgEffect>
                        <a14:brightnessContrast bright="40000" contrast="-40000"/>
                      </a14:imgEffect>
                    </a14:imgLayer>
                  </a14:imgProps>
                </a:ext>
                <a:ext uri="{28A0092B-C50C-407E-A947-70E740481C1C}">
                  <a14:useLocalDpi xmlns:a14="http://schemas.microsoft.com/office/drawing/2010/main"/>
                </a:ext>
              </a:extLst>
            </a:blip>
            <a:srcRect/>
            <a:stretch>
              <a:fillRect/>
            </a:stretch>
          </p:blipFill>
          <p:spPr bwMode="auto">
            <a:xfrm>
              <a:off x="3772392" y="3978233"/>
              <a:ext cx="653004" cy="55287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0" name="Group 89">
            <a:extLst>
              <a:ext uri="{FF2B5EF4-FFF2-40B4-BE49-F238E27FC236}">
                <a16:creationId xmlns:a16="http://schemas.microsoft.com/office/drawing/2014/main" id="{D88588C2-FCAE-9B4C-BFC1-0E1BE33E9901}"/>
              </a:ext>
            </a:extLst>
          </p:cNvPr>
          <p:cNvGrpSpPr/>
          <p:nvPr/>
        </p:nvGrpSpPr>
        <p:grpSpPr>
          <a:xfrm>
            <a:off x="8298163" y="2910593"/>
            <a:ext cx="2390560" cy="2755011"/>
            <a:chOff x="6774163" y="2910592"/>
            <a:chExt cx="2390560" cy="2755011"/>
          </a:xfrm>
        </p:grpSpPr>
        <p:sp>
          <p:nvSpPr>
            <p:cNvPr id="58" name="Right Arrow 57">
              <a:extLst>
                <a:ext uri="{FF2B5EF4-FFF2-40B4-BE49-F238E27FC236}">
                  <a16:creationId xmlns:a16="http://schemas.microsoft.com/office/drawing/2014/main" id="{68BF3C8B-0102-2645-9CF4-7B7B601C2859}"/>
                </a:ext>
              </a:extLst>
            </p:cNvPr>
            <p:cNvSpPr/>
            <p:nvPr/>
          </p:nvSpPr>
          <p:spPr bwMode="auto">
            <a:xfrm rot="5400000">
              <a:off x="7312846" y="3033141"/>
              <a:ext cx="552876" cy="307777"/>
            </a:xfrm>
            <a:prstGeom prst="rightArrow">
              <a:avLst/>
            </a:prstGeom>
            <a:solidFill>
              <a:srgbClr val="FFC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r" defTabSz="914400" fontAlgn="base">
                <a:spcBef>
                  <a:spcPct val="50000"/>
                </a:spcBef>
                <a:spcAft>
                  <a:spcPct val="0"/>
                </a:spcAft>
              </a:pPr>
              <a:endParaRPr lang="en-US" sz="1400">
                <a:solidFill>
                  <a:schemeClr val="bg2"/>
                </a:solidFill>
                <a:latin typeface="Arial" charset="0"/>
              </a:endParaRPr>
            </a:p>
          </p:txBody>
        </p:sp>
        <p:pic>
          <p:nvPicPr>
            <p:cNvPr id="59" name="Picture 58">
              <a:extLst>
                <a:ext uri="{FF2B5EF4-FFF2-40B4-BE49-F238E27FC236}">
                  <a16:creationId xmlns:a16="http://schemas.microsoft.com/office/drawing/2014/main" id="{BB83E0EF-3F47-4D4F-ADA6-CC0716C7CBBF}"/>
                </a:ext>
              </a:extLst>
            </p:cNvPr>
            <p:cNvPicPr>
              <a:picLocks noChangeAspect="1"/>
            </p:cNvPicPr>
            <p:nvPr/>
          </p:nvPicPr>
          <p:blipFill rotWithShape="1">
            <a:blip r:embed="rId6" cstate="screen">
              <a:duotone>
                <a:prstClr val="black"/>
                <a:srgbClr val="FF0000">
                  <a:tint val="45000"/>
                  <a:satMod val="400000"/>
                </a:srgbClr>
              </a:duotone>
              <a:extLst>
                <a:ext uri="{28A0092B-C50C-407E-A947-70E740481C1C}">
                  <a14:useLocalDpi xmlns:a14="http://schemas.microsoft.com/office/drawing/2010/main"/>
                </a:ext>
              </a:extLst>
            </a:blip>
            <a:srcRect/>
            <a:stretch/>
          </p:blipFill>
          <p:spPr>
            <a:xfrm>
              <a:off x="6774163" y="3569471"/>
              <a:ext cx="2007650" cy="334207"/>
            </a:xfrm>
            <a:prstGeom prst="rect">
              <a:avLst/>
            </a:prstGeom>
          </p:spPr>
        </p:pic>
        <p:sp>
          <p:nvSpPr>
            <p:cNvPr id="3" name="TextBox 2">
              <a:extLst>
                <a:ext uri="{FF2B5EF4-FFF2-40B4-BE49-F238E27FC236}">
                  <a16:creationId xmlns:a16="http://schemas.microsoft.com/office/drawing/2014/main" id="{1F1D443C-5DB0-184C-8560-5A862D3CC78F}"/>
                </a:ext>
              </a:extLst>
            </p:cNvPr>
            <p:cNvSpPr txBox="1"/>
            <p:nvPr/>
          </p:nvSpPr>
          <p:spPr>
            <a:xfrm>
              <a:off x="7642837" y="2972334"/>
              <a:ext cx="1507144" cy="369332"/>
            </a:xfrm>
            <a:prstGeom prst="rect">
              <a:avLst/>
            </a:prstGeom>
            <a:noFill/>
          </p:spPr>
          <p:txBody>
            <a:bodyPr wrap="none" rtlCol="0">
              <a:spAutoFit/>
            </a:bodyPr>
            <a:lstStyle/>
            <a:p>
              <a:r>
                <a:rPr lang="en-US" dirty="0"/>
                <a:t>Second ROI</a:t>
              </a:r>
            </a:p>
          </p:txBody>
        </p:sp>
        <p:sp>
          <p:nvSpPr>
            <p:cNvPr id="61" name="Right Arrow 60">
              <a:extLst>
                <a:ext uri="{FF2B5EF4-FFF2-40B4-BE49-F238E27FC236}">
                  <a16:creationId xmlns:a16="http://schemas.microsoft.com/office/drawing/2014/main" id="{74534BBA-7DDE-8444-A89F-A25F99FF0E2E}"/>
                </a:ext>
              </a:extLst>
            </p:cNvPr>
            <p:cNvSpPr/>
            <p:nvPr/>
          </p:nvSpPr>
          <p:spPr bwMode="auto">
            <a:xfrm rot="5400000">
              <a:off x="7312845" y="4235700"/>
              <a:ext cx="552876" cy="307777"/>
            </a:xfrm>
            <a:prstGeom prst="rightArrow">
              <a:avLst/>
            </a:prstGeom>
            <a:solidFill>
              <a:srgbClr val="FFC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r" defTabSz="914400" fontAlgn="base">
                <a:spcBef>
                  <a:spcPct val="50000"/>
                </a:spcBef>
                <a:spcAft>
                  <a:spcPct val="0"/>
                </a:spcAft>
              </a:pPr>
              <a:endParaRPr lang="en-US" sz="1400">
                <a:solidFill>
                  <a:schemeClr val="bg2"/>
                </a:solidFill>
                <a:latin typeface="Arial" charset="0"/>
              </a:endParaRPr>
            </a:p>
          </p:txBody>
        </p:sp>
        <p:sp>
          <p:nvSpPr>
            <p:cNvPr id="62" name="TextBox 61">
              <a:extLst>
                <a:ext uri="{FF2B5EF4-FFF2-40B4-BE49-F238E27FC236}">
                  <a16:creationId xmlns:a16="http://schemas.microsoft.com/office/drawing/2014/main" id="{E0D360CA-66FD-104A-BCC8-957D023BBBDD}"/>
                </a:ext>
              </a:extLst>
            </p:cNvPr>
            <p:cNvSpPr txBox="1"/>
            <p:nvPr/>
          </p:nvSpPr>
          <p:spPr>
            <a:xfrm>
              <a:off x="7757599" y="4178739"/>
              <a:ext cx="679994" cy="369332"/>
            </a:xfrm>
            <a:prstGeom prst="rect">
              <a:avLst/>
            </a:prstGeom>
            <a:noFill/>
          </p:spPr>
          <p:txBody>
            <a:bodyPr wrap="none" rtlCol="0">
              <a:spAutoFit/>
            </a:bodyPr>
            <a:lstStyle/>
            <a:p>
              <a:r>
                <a:rPr lang="en-US" dirty="0"/>
                <a:t>PCA</a:t>
              </a:r>
            </a:p>
          </p:txBody>
        </p:sp>
        <p:sp>
          <p:nvSpPr>
            <p:cNvPr id="7" name="Rectangle 6">
              <a:extLst>
                <a:ext uri="{FF2B5EF4-FFF2-40B4-BE49-F238E27FC236}">
                  <a16:creationId xmlns:a16="http://schemas.microsoft.com/office/drawing/2014/main" id="{D1BDBBBA-5AE3-D84B-94DF-C2D1299A01CD}"/>
                </a:ext>
              </a:extLst>
            </p:cNvPr>
            <p:cNvSpPr/>
            <p:nvPr/>
          </p:nvSpPr>
          <p:spPr>
            <a:xfrm>
              <a:off x="7180357" y="4730412"/>
              <a:ext cx="1500732" cy="369332"/>
            </a:xfrm>
            <a:prstGeom prst="rect">
              <a:avLst/>
            </a:prstGeom>
          </p:spPr>
          <p:txBody>
            <a:bodyPr wrap="none">
              <a:spAutoFit/>
            </a:bodyPr>
            <a:lstStyle/>
            <a:p>
              <a:r>
                <a:rPr lang="en-US" kern="0" dirty="0"/>
                <a:t>Dim ~ 2 to 4</a:t>
              </a:r>
              <a:endParaRPr lang="en-US" dirty="0"/>
            </a:p>
          </p:txBody>
        </p:sp>
        <p:pic>
          <p:nvPicPr>
            <p:cNvPr id="79" name="Picture 78">
              <a:extLst>
                <a:ext uri="{FF2B5EF4-FFF2-40B4-BE49-F238E27FC236}">
                  <a16:creationId xmlns:a16="http://schemas.microsoft.com/office/drawing/2014/main" id="{A83A5FFC-880A-F344-9D1F-096950CBA51E}"/>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6920335" y="5038189"/>
              <a:ext cx="2067422" cy="627414"/>
            </a:xfrm>
            <a:prstGeom prst="rect">
              <a:avLst/>
            </a:prstGeom>
          </p:spPr>
        </p:pic>
        <p:pic>
          <p:nvPicPr>
            <p:cNvPr id="73736" name="Picture 8" descr="Occipital Lobe, Sagittal MRI - Stock Image - C030/6311 - Science Photo  Library">
              <a:extLst>
                <a:ext uri="{FF2B5EF4-FFF2-40B4-BE49-F238E27FC236}">
                  <a16:creationId xmlns:a16="http://schemas.microsoft.com/office/drawing/2014/main" id="{985E7B5B-630C-9841-A994-498B7B1B34E1}"/>
                </a:ext>
              </a:extLst>
            </p:cNvPr>
            <p:cNvPicPr>
              <a:picLocks noChangeAspect="1" noChangeArrowheads="1"/>
            </p:cNvPicPr>
            <p:nvPr/>
          </p:nvPicPr>
          <p:blipFill rotWithShape="1">
            <a:blip r:embed="rId10" cstate="screen">
              <a:duotone>
                <a:prstClr val="black"/>
                <a:srgbClr val="FF0000">
                  <a:tint val="45000"/>
                  <a:satMod val="400000"/>
                </a:srgbClr>
              </a:duotone>
              <a:extLst>
                <a:ext uri="{BEBA8EAE-BF5A-486C-A8C5-ECC9F3942E4B}">
                  <a14:imgProps xmlns:a14="http://schemas.microsoft.com/office/drawing/2010/main">
                    <a14:imgLayer r:embed="rId11">
                      <a14:imgEffect>
                        <a14:brightnessContrast bright="40000" contrast="-40000"/>
                      </a14:imgEffect>
                    </a14:imgLayer>
                  </a14:imgProps>
                </a:ext>
                <a:ext uri="{28A0092B-C50C-407E-A947-70E740481C1C}">
                  <a14:useLocalDpi xmlns:a14="http://schemas.microsoft.com/office/drawing/2010/main"/>
                </a:ext>
              </a:extLst>
            </a:blip>
            <a:srcRect/>
            <a:stretch/>
          </p:blipFill>
          <p:spPr bwMode="auto">
            <a:xfrm>
              <a:off x="8511719" y="3950033"/>
              <a:ext cx="653004" cy="5558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8" name="Group 87">
            <a:extLst>
              <a:ext uri="{FF2B5EF4-FFF2-40B4-BE49-F238E27FC236}">
                <a16:creationId xmlns:a16="http://schemas.microsoft.com/office/drawing/2014/main" id="{B97F9BE1-81C3-974F-9F26-10763ACC55D2}"/>
              </a:ext>
            </a:extLst>
          </p:cNvPr>
          <p:cNvGrpSpPr/>
          <p:nvPr/>
        </p:nvGrpSpPr>
        <p:grpSpPr>
          <a:xfrm>
            <a:off x="2515500" y="3093980"/>
            <a:ext cx="2766467" cy="3549913"/>
            <a:chOff x="991499" y="3093979"/>
            <a:chExt cx="2766467" cy="3549913"/>
          </a:xfrm>
        </p:grpSpPr>
        <p:pic>
          <p:nvPicPr>
            <p:cNvPr id="91" name="Picture 90">
              <a:extLst>
                <a:ext uri="{FF2B5EF4-FFF2-40B4-BE49-F238E27FC236}">
                  <a16:creationId xmlns:a16="http://schemas.microsoft.com/office/drawing/2014/main" id="{A9578D70-5B41-AE40-A330-59CDAA88D3E6}"/>
                </a:ext>
              </a:extLst>
            </p:cNvPr>
            <p:cNvPicPr>
              <a:picLocks noChangeAspect="1"/>
            </p:cNvPicPr>
            <p:nvPr/>
          </p:nvPicPr>
          <p:blipFill rotWithShape="1">
            <a:blip r:embed="rId12" cstate="screen">
              <a:extLst>
                <a:ext uri="{28A0092B-C50C-407E-A947-70E740481C1C}">
                  <a14:useLocalDpi xmlns:a14="http://schemas.microsoft.com/office/drawing/2010/main"/>
                </a:ext>
              </a:extLst>
            </a:blip>
            <a:srcRect/>
            <a:stretch/>
          </p:blipFill>
          <p:spPr>
            <a:xfrm>
              <a:off x="991499" y="4564338"/>
              <a:ext cx="1828897" cy="1299411"/>
            </a:xfrm>
            <a:prstGeom prst="rect">
              <a:avLst/>
            </a:prstGeom>
          </p:spPr>
        </p:pic>
        <p:grpSp>
          <p:nvGrpSpPr>
            <p:cNvPr id="92" name="Group 91">
              <a:extLst>
                <a:ext uri="{FF2B5EF4-FFF2-40B4-BE49-F238E27FC236}">
                  <a16:creationId xmlns:a16="http://schemas.microsoft.com/office/drawing/2014/main" id="{375822EF-B0FA-2741-B4EC-AE15FD53AEDD}"/>
                </a:ext>
              </a:extLst>
            </p:cNvPr>
            <p:cNvGrpSpPr/>
            <p:nvPr/>
          </p:nvGrpSpPr>
          <p:grpSpPr>
            <a:xfrm>
              <a:off x="1094817" y="4574947"/>
              <a:ext cx="1725579" cy="1068706"/>
              <a:chOff x="9538302" y="3242149"/>
              <a:chExt cx="1725579" cy="1068706"/>
            </a:xfrm>
          </p:grpSpPr>
          <p:cxnSp>
            <p:nvCxnSpPr>
              <p:cNvPr id="93" name="Curved Connector 92">
                <a:extLst>
                  <a:ext uri="{FF2B5EF4-FFF2-40B4-BE49-F238E27FC236}">
                    <a16:creationId xmlns:a16="http://schemas.microsoft.com/office/drawing/2014/main" id="{CA13165D-61A4-354F-895A-2B969729033B}"/>
                  </a:ext>
                </a:extLst>
              </p:cNvPr>
              <p:cNvCxnSpPr>
                <a:cxnSpLocks/>
              </p:cNvCxnSpPr>
              <p:nvPr/>
            </p:nvCxnSpPr>
            <p:spPr>
              <a:xfrm flipV="1">
                <a:off x="10289872" y="3242149"/>
                <a:ext cx="385768" cy="271316"/>
              </a:xfrm>
              <a:prstGeom prst="curvedConnector4">
                <a:avLst>
                  <a:gd name="adj1" fmla="val 280094"/>
                  <a:gd name="adj2" fmla="val 184256"/>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4" name="Curved Connector 93">
                <a:extLst>
                  <a:ext uri="{FF2B5EF4-FFF2-40B4-BE49-F238E27FC236}">
                    <a16:creationId xmlns:a16="http://schemas.microsoft.com/office/drawing/2014/main" id="{D76E9BF5-10CA-4A41-8928-8D0F3C9F97DE}"/>
                  </a:ext>
                </a:extLst>
              </p:cNvPr>
              <p:cNvCxnSpPr>
                <a:cxnSpLocks/>
              </p:cNvCxnSpPr>
              <p:nvPr/>
            </p:nvCxnSpPr>
            <p:spPr>
              <a:xfrm flipV="1">
                <a:off x="10473168" y="3367198"/>
                <a:ext cx="385768" cy="271316"/>
              </a:xfrm>
              <a:prstGeom prst="curvedConnector4">
                <a:avLst>
                  <a:gd name="adj1" fmla="val 279172"/>
                  <a:gd name="adj2" fmla="val 184256"/>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5" name="Curved Connector 94">
                <a:extLst>
                  <a:ext uri="{FF2B5EF4-FFF2-40B4-BE49-F238E27FC236}">
                    <a16:creationId xmlns:a16="http://schemas.microsoft.com/office/drawing/2014/main" id="{58B010A1-D978-A049-8EF3-45C611D8030E}"/>
                  </a:ext>
                </a:extLst>
              </p:cNvPr>
              <p:cNvCxnSpPr>
                <a:cxnSpLocks/>
              </p:cNvCxnSpPr>
              <p:nvPr/>
            </p:nvCxnSpPr>
            <p:spPr>
              <a:xfrm flipV="1">
                <a:off x="10675640" y="3615851"/>
                <a:ext cx="385768" cy="271316"/>
              </a:xfrm>
              <a:prstGeom prst="curvedConnector4">
                <a:avLst>
                  <a:gd name="adj1" fmla="val 270871"/>
                  <a:gd name="adj2" fmla="val 184256"/>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6" name="Curved Connector 95">
                <a:extLst>
                  <a:ext uri="{FF2B5EF4-FFF2-40B4-BE49-F238E27FC236}">
                    <a16:creationId xmlns:a16="http://schemas.microsoft.com/office/drawing/2014/main" id="{480C6588-9D73-2847-A7B0-D12F97615DE9}"/>
                  </a:ext>
                </a:extLst>
              </p:cNvPr>
              <p:cNvCxnSpPr>
                <a:cxnSpLocks/>
              </p:cNvCxnSpPr>
              <p:nvPr/>
            </p:nvCxnSpPr>
            <p:spPr>
              <a:xfrm flipV="1">
                <a:off x="10878113" y="3914729"/>
                <a:ext cx="385768" cy="271316"/>
              </a:xfrm>
              <a:prstGeom prst="curvedConnector4">
                <a:avLst>
                  <a:gd name="adj1" fmla="val 270871"/>
                  <a:gd name="adj2" fmla="val 184256"/>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7" name="Curved Connector 96">
                <a:extLst>
                  <a:ext uri="{FF2B5EF4-FFF2-40B4-BE49-F238E27FC236}">
                    <a16:creationId xmlns:a16="http://schemas.microsoft.com/office/drawing/2014/main" id="{2A765DB2-50C2-1045-8F3D-F00879AED388}"/>
                  </a:ext>
                </a:extLst>
              </p:cNvPr>
              <p:cNvCxnSpPr>
                <a:cxnSpLocks/>
              </p:cNvCxnSpPr>
              <p:nvPr/>
            </p:nvCxnSpPr>
            <p:spPr>
              <a:xfrm flipV="1">
                <a:off x="10106576" y="3242149"/>
                <a:ext cx="385768" cy="271316"/>
              </a:xfrm>
              <a:prstGeom prst="curvedConnector4">
                <a:avLst>
                  <a:gd name="adj1" fmla="val 270871"/>
                  <a:gd name="adj2" fmla="val 184256"/>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8" name="Curved Connector 97">
                <a:extLst>
                  <a:ext uri="{FF2B5EF4-FFF2-40B4-BE49-F238E27FC236}">
                    <a16:creationId xmlns:a16="http://schemas.microsoft.com/office/drawing/2014/main" id="{BB2041FC-5C24-5140-89D2-A63AC9B82BCA}"/>
                  </a:ext>
                </a:extLst>
              </p:cNvPr>
              <p:cNvCxnSpPr>
                <a:cxnSpLocks/>
              </p:cNvCxnSpPr>
              <p:nvPr/>
            </p:nvCxnSpPr>
            <p:spPr>
              <a:xfrm flipV="1">
                <a:off x="9811403" y="3293342"/>
                <a:ext cx="385768" cy="271316"/>
              </a:xfrm>
              <a:prstGeom prst="curvedConnector4">
                <a:avLst>
                  <a:gd name="adj1" fmla="val 270871"/>
                  <a:gd name="adj2" fmla="val 184256"/>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9" name="Curved Connector 98">
                <a:extLst>
                  <a:ext uri="{FF2B5EF4-FFF2-40B4-BE49-F238E27FC236}">
                    <a16:creationId xmlns:a16="http://schemas.microsoft.com/office/drawing/2014/main" id="{ECF9D1D7-A7A6-494D-AA06-BCD6C05CC868}"/>
                  </a:ext>
                </a:extLst>
              </p:cNvPr>
              <p:cNvCxnSpPr>
                <a:cxnSpLocks/>
              </p:cNvCxnSpPr>
              <p:nvPr/>
            </p:nvCxnSpPr>
            <p:spPr>
              <a:xfrm flipH="1" flipV="1">
                <a:off x="9924070" y="3471346"/>
                <a:ext cx="385768" cy="271316"/>
              </a:xfrm>
              <a:prstGeom prst="curvedConnector4">
                <a:avLst>
                  <a:gd name="adj1" fmla="val 216454"/>
                  <a:gd name="adj2" fmla="val 184256"/>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0" name="Curved Connector 99">
                <a:extLst>
                  <a:ext uri="{FF2B5EF4-FFF2-40B4-BE49-F238E27FC236}">
                    <a16:creationId xmlns:a16="http://schemas.microsoft.com/office/drawing/2014/main" id="{21AB828F-2725-0247-BCE0-E0F3FBF5B846}"/>
                  </a:ext>
                </a:extLst>
              </p:cNvPr>
              <p:cNvCxnSpPr>
                <a:cxnSpLocks/>
              </p:cNvCxnSpPr>
              <p:nvPr/>
            </p:nvCxnSpPr>
            <p:spPr>
              <a:xfrm flipH="1" flipV="1">
                <a:off x="9538302" y="4039539"/>
                <a:ext cx="385768" cy="271316"/>
              </a:xfrm>
              <a:prstGeom prst="curvedConnector4">
                <a:avLst>
                  <a:gd name="adj1" fmla="val 165728"/>
                  <a:gd name="adj2" fmla="val 184256"/>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1" name="Curved Connector 100">
                <a:extLst>
                  <a:ext uri="{FF2B5EF4-FFF2-40B4-BE49-F238E27FC236}">
                    <a16:creationId xmlns:a16="http://schemas.microsoft.com/office/drawing/2014/main" id="{8223521E-EB4F-6844-A3C3-51F9B168CFB8}"/>
                  </a:ext>
                </a:extLst>
              </p:cNvPr>
              <p:cNvCxnSpPr>
                <a:cxnSpLocks/>
              </p:cNvCxnSpPr>
              <p:nvPr/>
            </p:nvCxnSpPr>
            <p:spPr>
              <a:xfrm flipH="1" flipV="1">
                <a:off x="9682455" y="3629668"/>
                <a:ext cx="385768" cy="271316"/>
              </a:xfrm>
              <a:prstGeom prst="curvedConnector4">
                <a:avLst>
                  <a:gd name="adj1" fmla="val 195242"/>
                  <a:gd name="adj2" fmla="val 184256"/>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2" name="Curved Connector 101">
                <a:extLst>
                  <a:ext uri="{FF2B5EF4-FFF2-40B4-BE49-F238E27FC236}">
                    <a16:creationId xmlns:a16="http://schemas.microsoft.com/office/drawing/2014/main" id="{767F87C5-CFF3-2C43-BEBC-C2499E45DB35}"/>
                  </a:ext>
                </a:extLst>
              </p:cNvPr>
              <p:cNvCxnSpPr>
                <a:cxnSpLocks/>
              </p:cNvCxnSpPr>
              <p:nvPr/>
            </p:nvCxnSpPr>
            <p:spPr>
              <a:xfrm flipH="1" flipV="1">
                <a:off x="9621413" y="3819443"/>
                <a:ext cx="385768" cy="271316"/>
              </a:xfrm>
              <a:prstGeom prst="curvedConnector4">
                <a:avLst>
                  <a:gd name="adj1" fmla="val 184174"/>
                  <a:gd name="adj2" fmla="val 184256"/>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103" name="TextBox 102">
              <a:extLst>
                <a:ext uri="{FF2B5EF4-FFF2-40B4-BE49-F238E27FC236}">
                  <a16:creationId xmlns:a16="http://schemas.microsoft.com/office/drawing/2014/main" id="{CDAE7D59-670E-B240-9EC1-680AF5317734}"/>
                </a:ext>
              </a:extLst>
            </p:cNvPr>
            <p:cNvSpPr txBox="1"/>
            <p:nvPr/>
          </p:nvSpPr>
          <p:spPr>
            <a:xfrm>
              <a:off x="1216027" y="3671901"/>
              <a:ext cx="1981482" cy="1200329"/>
            </a:xfrm>
            <a:prstGeom prst="rect">
              <a:avLst/>
            </a:prstGeom>
            <a:noFill/>
          </p:spPr>
          <p:txBody>
            <a:bodyPr wrap="square" rtlCol="0">
              <a:spAutoFit/>
            </a:bodyPr>
            <a:lstStyle/>
            <a:p>
              <a:pPr algn="ctr"/>
              <a:r>
                <a:rPr lang="en-US" dirty="0"/>
                <a:t>Compute connectivity between all ROI pairs</a:t>
              </a:r>
            </a:p>
          </p:txBody>
        </p:sp>
        <p:sp>
          <p:nvSpPr>
            <p:cNvPr id="87" name="Left Brace 86">
              <a:extLst>
                <a:ext uri="{FF2B5EF4-FFF2-40B4-BE49-F238E27FC236}">
                  <a16:creationId xmlns:a16="http://schemas.microsoft.com/office/drawing/2014/main" id="{1EC8EE34-9352-F847-B086-9492BCDF0AF5}"/>
                </a:ext>
              </a:extLst>
            </p:cNvPr>
            <p:cNvSpPr/>
            <p:nvPr/>
          </p:nvSpPr>
          <p:spPr bwMode="auto">
            <a:xfrm>
              <a:off x="3520126" y="3093979"/>
              <a:ext cx="237840" cy="3549913"/>
            </a:xfrm>
            <a:prstGeom prst="leftBrac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r" defTabSz="914400" fontAlgn="base">
                <a:spcBef>
                  <a:spcPct val="50000"/>
                </a:spcBef>
                <a:spcAft>
                  <a:spcPct val="0"/>
                </a:spcAft>
              </a:pPr>
              <a:endParaRPr lang="en-US" sz="1400">
                <a:solidFill>
                  <a:schemeClr val="bg2"/>
                </a:solidFill>
                <a:latin typeface="Arial" charset="0"/>
              </a:endParaRPr>
            </a:p>
          </p:txBody>
        </p:sp>
      </p:grpSp>
    </p:spTree>
    <p:extLst>
      <p:ext uri="{BB962C8B-B14F-4D97-AF65-F5344CB8AC3E}">
        <p14:creationId xmlns:p14="http://schemas.microsoft.com/office/powerpoint/2010/main" val="858180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51CBDC2-186F-3849-9003-2353227974F5}"/>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t="5905"/>
          <a:stretch/>
        </p:blipFill>
        <p:spPr>
          <a:xfrm>
            <a:off x="7023100" y="2679700"/>
            <a:ext cx="4308237" cy="3345608"/>
          </a:xfrm>
          <a:prstGeom prst="rect">
            <a:avLst/>
          </a:prstGeom>
        </p:spPr>
      </p:pic>
      <p:pic>
        <p:nvPicPr>
          <p:cNvPr id="5" name="Picture 4">
            <a:extLst>
              <a:ext uri="{FF2B5EF4-FFF2-40B4-BE49-F238E27FC236}">
                <a16:creationId xmlns:a16="http://schemas.microsoft.com/office/drawing/2014/main" id="{E270873B-6623-0F46-BD2A-E2222854C409}"/>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60663" y="1727200"/>
            <a:ext cx="5235337" cy="4692650"/>
          </a:xfrm>
          <a:prstGeom prst="rect">
            <a:avLst/>
          </a:prstGeom>
        </p:spPr>
      </p:pic>
      <p:sp>
        <p:nvSpPr>
          <p:cNvPr id="6" name="TextBox 5">
            <a:extLst>
              <a:ext uri="{FF2B5EF4-FFF2-40B4-BE49-F238E27FC236}">
                <a16:creationId xmlns:a16="http://schemas.microsoft.com/office/drawing/2014/main" id="{D91FE9FB-B150-414D-811D-E2F72D6B33A3}"/>
              </a:ext>
            </a:extLst>
          </p:cNvPr>
          <p:cNvSpPr txBox="1"/>
          <p:nvPr/>
        </p:nvSpPr>
        <p:spPr>
          <a:xfrm>
            <a:off x="860663" y="1101437"/>
            <a:ext cx="5181227" cy="461665"/>
          </a:xfrm>
          <a:prstGeom prst="rect">
            <a:avLst/>
          </a:prstGeom>
          <a:noFill/>
        </p:spPr>
        <p:txBody>
          <a:bodyPr wrap="none" rtlCol="0">
            <a:spAutoFit/>
          </a:bodyPr>
          <a:lstStyle/>
          <a:p>
            <a:r>
              <a:rPr lang="en-US" sz="2400" dirty="0">
                <a:latin typeface="+mj-lt"/>
              </a:rPr>
              <a:t>Red regions are highly interacting</a:t>
            </a:r>
          </a:p>
        </p:txBody>
      </p:sp>
      <p:sp>
        <p:nvSpPr>
          <p:cNvPr id="7" name="TextBox 6">
            <a:extLst>
              <a:ext uri="{FF2B5EF4-FFF2-40B4-BE49-F238E27FC236}">
                <a16:creationId xmlns:a16="http://schemas.microsoft.com/office/drawing/2014/main" id="{DBC697F5-5CBA-2646-849A-C39B1D5D7A86}"/>
              </a:ext>
            </a:extLst>
          </p:cNvPr>
          <p:cNvSpPr txBox="1"/>
          <p:nvPr/>
        </p:nvSpPr>
        <p:spPr>
          <a:xfrm>
            <a:off x="6695036" y="1527145"/>
            <a:ext cx="4753224" cy="400110"/>
          </a:xfrm>
          <a:prstGeom prst="rect">
            <a:avLst/>
          </a:prstGeom>
          <a:noFill/>
        </p:spPr>
        <p:txBody>
          <a:bodyPr wrap="none" rtlCol="0">
            <a:spAutoFit/>
          </a:bodyPr>
          <a:lstStyle/>
          <a:p>
            <a:r>
              <a:rPr lang="en-US" sz="2000" dirty="0">
                <a:latin typeface="+mj-lt"/>
              </a:rPr>
              <a:t>Connectivity matrix between 68 ROIs</a:t>
            </a:r>
          </a:p>
        </p:txBody>
      </p:sp>
      <p:pic>
        <p:nvPicPr>
          <p:cNvPr id="4" name="Picture 3">
            <a:extLst>
              <a:ext uri="{FF2B5EF4-FFF2-40B4-BE49-F238E27FC236}">
                <a16:creationId xmlns:a16="http://schemas.microsoft.com/office/drawing/2014/main" id="{02015359-A99E-D249-9753-B37BFA37C632}"/>
              </a:ext>
            </a:extLst>
          </p:cNvPr>
          <p:cNvPicPr>
            <a:picLocks noChangeAspect="1"/>
          </p:cNvPicPr>
          <p:nvPr/>
        </p:nvPicPr>
        <p:blipFill>
          <a:blip r:embed="rId4"/>
          <a:stretch>
            <a:fillRect/>
          </a:stretch>
        </p:blipFill>
        <p:spPr>
          <a:xfrm>
            <a:off x="6884551" y="2044536"/>
            <a:ext cx="4508289" cy="4445499"/>
          </a:xfrm>
          <a:prstGeom prst="rect">
            <a:avLst/>
          </a:prstGeom>
        </p:spPr>
      </p:pic>
    </p:spTree>
    <p:extLst>
      <p:ext uri="{BB962C8B-B14F-4D97-AF65-F5344CB8AC3E}">
        <p14:creationId xmlns:p14="http://schemas.microsoft.com/office/powerpoint/2010/main" val="3170348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1+#ppt_w/2"/>
                                          </p:val>
                                        </p:tav>
                                        <p:tav tm="100000">
                                          <p:val>
                                            <p:strVal val="#ppt_x"/>
                                          </p:val>
                                        </p:tav>
                                      </p:tavLst>
                                    </p:anim>
                                    <p:anim calcmode="lin" valueType="num">
                                      <p:cBhvr additive="base">
                                        <p:cTn id="14"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10;&#10;Description automatically generated">
            <a:extLst>
              <a:ext uri="{FF2B5EF4-FFF2-40B4-BE49-F238E27FC236}">
                <a16:creationId xmlns:a16="http://schemas.microsoft.com/office/drawing/2014/main" id="{DA8ECD2C-4436-C5FE-C4F0-8AAA36565D02}"/>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3138398" y="1945720"/>
            <a:ext cx="5599132" cy="2966561"/>
          </a:xfrm>
          <a:prstGeom prst="rect">
            <a:avLst/>
          </a:prstGeom>
        </p:spPr>
      </p:pic>
      <p:sp>
        <p:nvSpPr>
          <p:cNvPr id="6" name="TextBox 5">
            <a:extLst>
              <a:ext uri="{FF2B5EF4-FFF2-40B4-BE49-F238E27FC236}">
                <a16:creationId xmlns:a16="http://schemas.microsoft.com/office/drawing/2014/main" id="{52BBF24F-B2B9-07B0-D054-5BFF817CDF71}"/>
              </a:ext>
            </a:extLst>
          </p:cNvPr>
          <p:cNvSpPr txBox="1"/>
          <p:nvPr/>
        </p:nvSpPr>
        <p:spPr>
          <a:xfrm>
            <a:off x="4720323" y="1494827"/>
            <a:ext cx="2435282" cy="450893"/>
          </a:xfrm>
          <a:prstGeom prst="rect">
            <a:avLst/>
          </a:prstGeom>
          <a:noFill/>
        </p:spPr>
        <p:txBody>
          <a:bodyPr wrap="none" rtlCol="0">
            <a:spAutoFit/>
          </a:bodyPr>
          <a:lstStyle/>
          <a:p>
            <a:r>
              <a:rPr lang="en-US" sz="2330" dirty="0"/>
              <a:t>Inverse method</a:t>
            </a:r>
          </a:p>
        </p:txBody>
      </p:sp>
    </p:spTree>
    <p:extLst>
      <p:ext uri="{BB962C8B-B14F-4D97-AF65-F5344CB8AC3E}">
        <p14:creationId xmlns:p14="http://schemas.microsoft.com/office/powerpoint/2010/main" val="127345855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10;&#10;Description automatically generated">
            <a:extLst>
              <a:ext uri="{FF2B5EF4-FFF2-40B4-BE49-F238E27FC236}">
                <a16:creationId xmlns:a16="http://schemas.microsoft.com/office/drawing/2014/main" id="{9E363CFF-75AF-61AE-F6DD-F65A226E4FB6}"/>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589172" y="2569978"/>
            <a:ext cx="7013656" cy="2632909"/>
          </a:xfrm>
          <a:prstGeom prst="rect">
            <a:avLst/>
          </a:prstGeom>
        </p:spPr>
      </p:pic>
      <p:sp>
        <p:nvSpPr>
          <p:cNvPr id="4" name="TextBox 3">
            <a:extLst>
              <a:ext uri="{FF2B5EF4-FFF2-40B4-BE49-F238E27FC236}">
                <a16:creationId xmlns:a16="http://schemas.microsoft.com/office/drawing/2014/main" id="{C3DB39BB-97AD-9BDE-CAFB-E7D2A42FE3BD}"/>
              </a:ext>
            </a:extLst>
          </p:cNvPr>
          <p:cNvSpPr txBox="1"/>
          <p:nvPr/>
        </p:nvSpPr>
        <p:spPr>
          <a:xfrm>
            <a:off x="5001375" y="1975601"/>
            <a:ext cx="3265638" cy="450893"/>
          </a:xfrm>
          <a:prstGeom prst="rect">
            <a:avLst/>
          </a:prstGeom>
          <a:noFill/>
        </p:spPr>
        <p:txBody>
          <a:bodyPr wrap="none" rtlCol="0">
            <a:spAutoFit/>
          </a:bodyPr>
          <a:lstStyle/>
          <a:p>
            <a:r>
              <a:rPr lang="en-US" sz="2330" dirty="0"/>
              <a:t>Connectivity method</a:t>
            </a:r>
          </a:p>
        </p:txBody>
      </p:sp>
    </p:spTree>
    <p:extLst>
      <p:ext uri="{BB962C8B-B14F-4D97-AF65-F5344CB8AC3E}">
        <p14:creationId xmlns:p14="http://schemas.microsoft.com/office/powerpoint/2010/main" val="63427873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0EF132B2-1790-2356-163D-E4492166CB8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317364" y="1931988"/>
            <a:ext cx="3402856" cy="1752369"/>
          </a:xfrm>
          <a:prstGeom prst="rect">
            <a:avLst/>
          </a:prstGeom>
        </p:spPr>
      </p:pic>
      <p:pic>
        <p:nvPicPr>
          <p:cNvPr id="5" name="Picture 4" descr="Diagram&#10;&#10;Description automatically generated with medium confidence">
            <a:extLst>
              <a:ext uri="{FF2B5EF4-FFF2-40B4-BE49-F238E27FC236}">
                <a16:creationId xmlns:a16="http://schemas.microsoft.com/office/drawing/2014/main" id="{5C5D5BEF-45FA-FD74-807B-B4BDF1ED9B6D}"/>
              </a:ext>
            </a:extLst>
          </p:cNvPr>
          <p:cNvPicPr>
            <a:picLocks noChangeAspect="1"/>
          </p:cNvPicPr>
          <p:nvPr/>
        </p:nvPicPr>
        <p:blipFill>
          <a:blip r:embed="rId3"/>
          <a:stretch>
            <a:fillRect/>
          </a:stretch>
        </p:blipFill>
        <p:spPr>
          <a:xfrm>
            <a:off x="6176248" y="1977621"/>
            <a:ext cx="4252249" cy="1752368"/>
          </a:xfrm>
          <a:prstGeom prst="rect">
            <a:avLst/>
          </a:prstGeom>
        </p:spPr>
      </p:pic>
      <p:pic>
        <p:nvPicPr>
          <p:cNvPr id="7" name="Picture 6" descr="Chart&#10;&#10;Description automatically generated with medium confidence">
            <a:extLst>
              <a:ext uri="{FF2B5EF4-FFF2-40B4-BE49-F238E27FC236}">
                <a16:creationId xmlns:a16="http://schemas.microsoft.com/office/drawing/2014/main" id="{F58D8054-10C6-F5F1-EF9A-9BD3D116F47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097987" y="4334995"/>
            <a:ext cx="3744166" cy="1590115"/>
          </a:xfrm>
          <a:prstGeom prst="rect">
            <a:avLst/>
          </a:prstGeom>
        </p:spPr>
      </p:pic>
      <p:sp>
        <p:nvSpPr>
          <p:cNvPr id="8" name="TextBox 7">
            <a:extLst>
              <a:ext uri="{FF2B5EF4-FFF2-40B4-BE49-F238E27FC236}">
                <a16:creationId xmlns:a16="http://schemas.microsoft.com/office/drawing/2014/main" id="{16B7D35E-2680-C84E-A2D6-C3FDE7E204A1}"/>
              </a:ext>
            </a:extLst>
          </p:cNvPr>
          <p:cNvSpPr txBox="1"/>
          <p:nvPr/>
        </p:nvSpPr>
        <p:spPr>
          <a:xfrm>
            <a:off x="2270340" y="1481095"/>
            <a:ext cx="3490058" cy="450893"/>
          </a:xfrm>
          <a:prstGeom prst="rect">
            <a:avLst/>
          </a:prstGeom>
          <a:noFill/>
        </p:spPr>
        <p:txBody>
          <a:bodyPr wrap="none" rtlCol="0">
            <a:spAutoFit/>
          </a:bodyPr>
          <a:lstStyle/>
          <a:p>
            <a:r>
              <a:rPr lang="en-US" sz="2330" dirty="0"/>
              <a:t>Number of interactions</a:t>
            </a:r>
          </a:p>
        </p:txBody>
      </p:sp>
      <p:sp>
        <p:nvSpPr>
          <p:cNvPr id="9" name="TextBox 8">
            <a:extLst>
              <a:ext uri="{FF2B5EF4-FFF2-40B4-BE49-F238E27FC236}">
                <a16:creationId xmlns:a16="http://schemas.microsoft.com/office/drawing/2014/main" id="{8108CF42-41BC-CAA1-A255-5392DEFFDF2C}"/>
              </a:ext>
            </a:extLst>
          </p:cNvPr>
          <p:cNvSpPr txBox="1"/>
          <p:nvPr/>
        </p:nvSpPr>
        <p:spPr>
          <a:xfrm>
            <a:off x="6653496" y="1526728"/>
            <a:ext cx="3594254" cy="450893"/>
          </a:xfrm>
          <a:prstGeom prst="rect">
            <a:avLst/>
          </a:prstGeom>
          <a:noFill/>
        </p:spPr>
        <p:txBody>
          <a:bodyPr wrap="none" rtlCol="0">
            <a:spAutoFit/>
          </a:bodyPr>
          <a:lstStyle/>
          <a:p>
            <a:r>
              <a:rPr lang="en-US" sz="2330" dirty="0"/>
              <a:t>Delay between sources</a:t>
            </a:r>
          </a:p>
        </p:txBody>
      </p:sp>
      <p:sp>
        <p:nvSpPr>
          <p:cNvPr id="10" name="TextBox 9">
            <a:extLst>
              <a:ext uri="{FF2B5EF4-FFF2-40B4-BE49-F238E27FC236}">
                <a16:creationId xmlns:a16="http://schemas.microsoft.com/office/drawing/2014/main" id="{484788E9-F0D4-189F-0E77-A5F0F8BEB5D3}"/>
              </a:ext>
            </a:extLst>
          </p:cNvPr>
          <p:cNvSpPr txBox="1"/>
          <p:nvPr/>
        </p:nvSpPr>
        <p:spPr>
          <a:xfrm>
            <a:off x="4223438" y="3909803"/>
            <a:ext cx="3493264" cy="450893"/>
          </a:xfrm>
          <a:prstGeom prst="rect">
            <a:avLst/>
          </a:prstGeom>
          <a:noFill/>
        </p:spPr>
        <p:txBody>
          <a:bodyPr wrap="none" rtlCol="0">
            <a:spAutoFit/>
          </a:bodyPr>
          <a:lstStyle/>
          <a:p>
            <a:r>
              <a:rPr lang="en-US" sz="2330" dirty="0"/>
              <a:t>Number of PCA comp.</a:t>
            </a:r>
          </a:p>
        </p:txBody>
      </p:sp>
    </p:spTree>
    <p:extLst>
      <p:ext uri="{BB962C8B-B14F-4D97-AF65-F5344CB8AC3E}">
        <p14:creationId xmlns:p14="http://schemas.microsoft.com/office/powerpoint/2010/main" val="282837704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5D3B180-22BF-EA29-5433-8E44BA721F0C}"/>
              </a:ext>
            </a:extLst>
          </p:cNvPr>
          <p:cNvSpPr txBox="1"/>
          <p:nvPr/>
        </p:nvSpPr>
        <p:spPr>
          <a:xfrm>
            <a:off x="3258692" y="2420744"/>
            <a:ext cx="6217087" cy="2243691"/>
          </a:xfrm>
          <a:prstGeom prst="rect">
            <a:avLst/>
          </a:prstGeom>
          <a:noFill/>
        </p:spPr>
        <p:txBody>
          <a:bodyPr wrap="none" rtlCol="0">
            <a:spAutoFit/>
          </a:bodyPr>
          <a:lstStyle/>
          <a:p>
            <a:pPr marL="249625" indent="-249625">
              <a:buFont typeface="Arial" panose="020B0604020202020204" pitchFamily="34" charset="0"/>
              <a:buChar char="•"/>
            </a:pPr>
            <a:r>
              <a:rPr lang="en-US" sz="2330" dirty="0">
                <a:latin typeface="+mj-lt"/>
              </a:rPr>
              <a:t>Stationary continuous data</a:t>
            </a:r>
          </a:p>
          <a:p>
            <a:pPr marL="249625" indent="-249625">
              <a:buFont typeface="Arial" panose="020B0604020202020204" pitchFamily="34" charset="0"/>
              <a:buChar char="•"/>
            </a:pPr>
            <a:r>
              <a:rPr lang="en-US" sz="2330" dirty="0">
                <a:latin typeface="+mj-lt"/>
              </a:rPr>
              <a:t>About 100 Hz</a:t>
            </a:r>
          </a:p>
          <a:p>
            <a:pPr marL="249625" indent="-249625">
              <a:buFont typeface="Arial" panose="020B0604020202020204" pitchFamily="34" charset="0"/>
              <a:buChar char="•"/>
            </a:pPr>
            <a:r>
              <a:rPr lang="en-US" sz="2330" dirty="0">
                <a:latin typeface="+mj-lt"/>
              </a:rPr>
              <a:t>2 second data chunks (or epochs)</a:t>
            </a:r>
          </a:p>
          <a:p>
            <a:pPr marL="249625" indent="-249625">
              <a:buFont typeface="Arial" panose="020B0604020202020204" pitchFamily="34" charset="0"/>
              <a:buChar char="•"/>
            </a:pPr>
            <a:r>
              <a:rPr lang="en-US" sz="2330" dirty="0">
                <a:latin typeface="+mj-lt"/>
              </a:rPr>
              <a:t>Same length of data for each condition</a:t>
            </a:r>
          </a:p>
          <a:p>
            <a:pPr marL="249625" indent="-249625">
              <a:buFont typeface="Arial" panose="020B0604020202020204" pitchFamily="34" charset="0"/>
              <a:buChar char="•"/>
            </a:pPr>
            <a:r>
              <a:rPr lang="en-US" sz="2330" dirty="0">
                <a:latin typeface="+mj-lt"/>
              </a:rPr>
              <a:t>No dynamics – static image</a:t>
            </a:r>
          </a:p>
          <a:p>
            <a:endParaRPr lang="en-US" sz="2330" dirty="0">
              <a:latin typeface="+mj-lt"/>
            </a:endParaRPr>
          </a:p>
        </p:txBody>
      </p:sp>
      <p:sp>
        <p:nvSpPr>
          <p:cNvPr id="3" name="Title 1">
            <a:extLst>
              <a:ext uri="{FF2B5EF4-FFF2-40B4-BE49-F238E27FC236}">
                <a16:creationId xmlns:a16="http://schemas.microsoft.com/office/drawing/2014/main" id="{8E756630-29F4-B9BB-2927-6273794CE094}"/>
              </a:ext>
            </a:extLst>
          </p:cNvPr>
          <p:cNvSpPr txBox="1">
            <a:spLocks/>
          </p:cNvSpPr>
          <p:nvPr/>
        </p:nvSpPr>
        <p:spPr>
          <a:xfrm>
            <a:off x="4678146" y="1486244"/>
            <a:ext cx="6323479" cy="499222"/>
          </a:xfrm>
          <a:prstGeom prst="rect">
            <a:avLst/>
          </a:prstGeom>
        </p:spPr>
        <p:txBody>
          <a:bodyP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3" dirty="0"/>
              <a:t>Data intake</a:t>
            </a:r>
          </a:p>
        </p:txBody>
      </p:sp>
    </p:spTree>
    <p:extLst>
      <p:ext uri="{BB962C8B-B14F-4D97-AF65-F5344CB8AC3E}">
        <p14:creationId xmlns:p14="http://schemas.microsoft.com/office/powerpoint/2010/main" val="231854168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73DE85-D54E-4521-B5B8-03FD01C49CB5}"/>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9456D9DE-0B8D-253C-773C-D4AA80C2E3B5}"/>
              </a:ext>
            </a:extLst>
          </p:cNvPr>
          <p:cNvSpPr/>
          <p:nvPr/>
        </p:nvSpPr>
        <p:spPr>
          <a:xfrm>
            <a:off x="0" y="0"/>
            <a:ext cx="12284765" cy="695739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2" name="Title 1">
            <a:extLst>
              <a:ext uri="{FF2B5EF4-FFF2-40B4-BE49-F238E27FC236}">
                <a16:creationId xmlns:a16="http://schemas.microsoft.com/office/drawing/2014/main" id="{0F8A503C-CF42-D21F-9131-7E11BD2AA869}"/>
              </a:ext>
            </a:extLst>
          </p:cNvPr>
          <p:cNvSpPr>
            <a:spLocks noGrp="1"/>
          </p:cNvSpPr>
          <p:nvPr>
            <p:ph type="title"/>
          </p:nvPr>
        </p:nvSpPr>
        <p:spPr/>
        <p:txBody>
          <a:bodyPr/>
          <a:lstStyle/>
          <a:p>
            <a:endParaRPr lang="en-US"/>
          </a:p>
        </p:txBody>
      </p:sp>
      <p:pic>
        <p:nvPicPr>
          <p:cNvPr id="5" name="Content Placeholder 4" descr="A screenshot of a computer&#10;&#10;AI-generated content may be incorrect.">
            <a:extLst>
              <a:ext uri="{FF2B5EF4-FFF2-40B4-BE49-F238E27FC236}">
                <a16:creationId xmlns:a16="http://schemas.microsoft.com/office/drawing/2014/main" id="{E7C2B050-ED20-AB39-1299-AB21A26274F5}"/>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223879" y="896364"/>
            <a:ext cx="6144358" cy="5065271"/>
          </a:xfrm>
        </p:spPr>
      </p:pic>
      <p:pic>
        <p:nvPicPr>
          <p:cNvPr id="3" name="Picture 2" descr="A screenshot of a computer&#10;&#10;AI-generated content may be incorrect.">
            <a:extLst>
              <a:ext uri="{FF2B5EF4-FFF2-40B4-BE49-F238E27FC236}">
                <a16:creationId xmlns:a16="http://schemas.microsoft.com/office/drawing/2014/main" id="{18E16665-17EC-DB5E-E769-9C461C39C7E6}"/>
              </a:ext>
            </a:extLst>
          </p:cNvPr>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a:xfrm>
            <a:off x="4963160" y="272494"/>
            <a:ext cx="5379394" cy="2135546"/>
          </a:xfrm>
          <a:prstGeom prst="rect">
            <a:avLst/>
          </a:prstGeom>
        </p:spPr>
      </p:pic>
      <p:pic>
        <p:nvPicPr>
          <p:cNvPr id="4" name="Picture 3" descr="A screenshot of a computer&#10;&#10;AI-generated content may be incorrect.">
            <a:extLst>
              <a:ext uri="{FF2B5EF4-FFF2-40B4-BE49-F238E27FC236}">
                <a16:creationId xmlns:a16="http://schemas.microsoft.com/office/drawing/2014/main" id="{194753D2-426F-66B1-6F78-E3D20AD5DCB9}"/>
              </a:ext>
            </a:extLst>
          </p:cNvPr>
          <p:cNvPicPr>
            <a:picLocks noChangeAspect="1"/>
          </p:cNvPicPr>
          <p:nvPr/>
        </p:nvPicPr>
        <p:blipFill>
          <a:blip r:embed="rId4"/>
          <a:stretch>
            <a:fillRect/>
          </a:stretch>
        </p:blipFill>
        <p:spPr>
          <a:xfrm>
            <a:off x="7598410" y="4185126"/>
            <a:ext cx="4264123" cy="2255474"/>
          </a:xfrm>
          <a:prstGeom prst="rect">
            <a:avLst/>
          </a:prstGeom>
        </p:spPr>
      </p:pic>
      <p:sp>
        <p:nvSpPr>
          <p:cNvPr id="7" name="Right Arrow 6">
            <a:extLst>
              <a:ext uri="{FF2B5EF4-FFF2-40B4-BE49-F238E27FC236}">
                <a16:creationId xmlns:a16="http://schemas.microsoft.com/office/drawing/2014/main" id="{09645949-A1C5-6D5A-DE5D-FB88C58DAD7F}"/>
              </a:ext>
            </a:extLst>
          </p:cNvPr>
          <p:cNvSpPr/>
          <p:nvPr/>
        </p:nvSpPr>
        <p:spPr>
          <a:xfrm rot="5400000">
            <a:off x="10451598" y="4279794"/>
            <a:ext cx="751840" cy="2540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28718394-6CCB-7821-16A8-E451555D4AEA}"/>
              </a:ext>
            </a:extLst>
          </p:cNvPr>
          <p:cNvSpPr txBox="1"/>
          <p:nvPr/>
        </p:nvSpPr>
        <p:spPr>
          <a:xfrm>
            <a:off x="10333990" y="3143095"/>
            <a:ext cx="1528543" cy="923330"/>
          </a:xfrm>
          <a:prstGeom prst="rect">
            <a:avLst/>
          </a:prstGeom>
          <a:noFill/>
        </p:spPr>
        <p:txBody>
          <a:bodyPr wrap="square" rtlCol="0">
            <a:spAutoFit/>
          </a:bodyPr>
          <a:lstStyle/>
          <a:p>
            <a:r>
              <a:rPr lang="en-US" dirty="0">
                <a:solidFill>
                  <a:schemeClr val="bg1"/>
                </a:solidFill>
              </a:rPr>
              <a:t>Change to the first model</a:t>
            </a:r>
          </a:p>
        </p:txBody>
      </p:sp>
      <p:sp>
        <p:nvSpPr>
          <p:cNvPr id="9" name="Right Arrow 8">
            <a:extLst>
              <a:ext uri="{FF2B5EF4-FFF2-40B4-BE49-F238E27FC236}">
                <a16:creationId xmlns:a16="http://schemas.microsoft.com/office/drawing/2014/main" id="{8C509FA3-E182-8688-6099-44AE4473B891}"/>
              </a:ext>
            </a:extLst>
          </p:cNvPr>
          <p:cNvSpPr/>
          <p:nvPr/>
        </p:nvSpPr>
        <p:spPr>
          <a:xfrm rot="16200000">
            <a:off x="4901987" y="2952572"/>
            <a:ext cx="1725087" cy="939516"/>
          </a:xfrm>
          <a:prstGeom prst="rightArrow">
            <a:avLst/>
          </a:prstGeom>
          <a:solidFill>
            <a:schemeClr val="accent1">
              <a:alpha val="37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Arrow 9">
            <a:extLst>
              <a:ext uri="{FF2B5EF4-FFF2-40B4-BE49-F238E27FC236}">
                <a16:creationId xmlns:a16="http://schemas.microsoft.com/office/drawing/2014/main" id="{C47ECF23-0049-D517-D609-61AD71A5E664}"/>
              </a:ext>
            </a:extLst>
          </p:cNvPr>
          <p:cNvSpPr/>
          <p:nvPr/>
        </p:nvSpPr>
        <p:spPr>
          <a:xfrm>
            <a:off x="6495865" y="5282383"/>
            <a:ext cx="974916" cy="855467"/>
          </a:xfrm>
          <a:prstGeom prst="rightArrow">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FA6ED205-4C2E-E3E2-C8EB-0E4E3A19EB97}"/>
              </a:ext>
            </a:extLst>
          </p:cNvPr>
          <p:cNvSpPr/>
          <p:nvPr/>
        </p:nvSpPr>
        <p:spPr>
          <a:xfrm>
            <a:off x="3667760" y="4507349"/>
            <a:ext cx="2590800" cy="175366"/>
          </a:xfrm>
          <a:prstGeom prst="rect">
            <a:avLst/>
          </a:prstGeom>
          <a:solidFill>
            <a:schemeClr val="accent1">
              <a:alpha val="5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344752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5671072" y="2312894"/>
            <a:ext cx="4066391" cy="4066391"/>
          </a:xfrm>
          <a:prstGeom prst="rect">
            <a:avLst/>
          </a:prstGeom>
          <a:blipFill>
            <a:blip r:embed="rId2" cstate="screen">
              <a:extLst>
                <a:ext uri="{28A0092B-C50C-407E-A947-70E740481C1C}">
                  <a14:useLocalDpi xmlns:a14="http://schemas.microsoft.com/office/drawing/2010/main"/>
                </a:ext>
              </a:extLst>
            </a:blip>
            <a:stretch>
              <a:fillRect/>
            </a:stretch>
          </a:blipFill>
        </p:spPr>
        <p:txBody>
          <a:bodyPr wrap="square" lIns="0" tIns="0" rIns="0" bIns="0" rtlCol="0"/>
          <a:lstStyle/>
          <a:p>
            <a:endParaRPr sz="1588"/>
          </a:p>
        </p:txBody>
      </p:sp>
      <p:sp>
        <p:nvSpPr>
          <p:cNvPr id="3" name="object 3"/>
          <p:cNvSpPr txBox="1">
            <a:spLocks noGrp="1"/>
          </p:cNvSpPr>
          <p:nvPr>
            <p:ph type="title"/>
          </p:nvPr>
        </p:nvSpPr>
        <p:spPr>
          <a:xfrm>
            <a:off x="2279277" y="182234"/>
            <a:ext cx="8298285" cy="735499"/>
          </a:xfrm>
          <a:prstGeom prst="rect">
            <a:avLst/>
          </a:prstGeom>
        </p:spPr>
        <p:txBody>
          <a:bodyPr vert="horz" wrap="square" lIns="0" tIns="96370" rIns="0" bIns="0" rtlCol="0" anchor="t">
            <a:spAutoFit/>
          </a:bodyPr>
          <a:lstStyle/>
          <a:p>
            <a:pPr marL="1572829"/>
            <a:r>
              <a:rPr sz="4147" spc="115" dirty="0">
                <a:solidFill>
                  <a:schemeClr val="tx1"/>
                </a:solidFill>
                <a:latin typeface="Arial"/>
                <a:cs typeface="Arial"/>
              </a:rPr>
              <a:t>The </a:t>
            </a:r>
            <a:r>
              <a:rPr sz="4147" spc="53" dirty="0">
                <a:solidFill>
                  <a:schemeClr val="tx1"/>
                </a:solidFill>
                <a:latin typeface="Arial"/>
                <a:cs typeface="Arial"/>
              </a:rPr>
              <a:t>Dynamic</a:t>
            </a:r>
            <a:r>
              <a:rPr sz="4147" spc="212" dirty="0">
                <a:solidFill>
                  <a:schemeClr val="tx1"/>
                </a:solidFill>
                <a:latin typeface="Arial"/>
                <a:cs typeface="Arial"/>
              </a:rPr>
              <a:t> </a:t>
            </a:r>
            <a:r>
              <a:rPr sz="4147" spc="53" dirty="0">
                <a:solidFill>
                  <a:schemeClr val="tx1"/>
                </a:solidFill>
                <a:latin typeface="Arial"/>
                <a:cs typeface="Arial"/>
              </a:rPr>
              <a:t>Brain</a:t>
            </a:r>
            <a:endParaRPr sz="4147" dirty="0">
              <a:solidFill>
                <a:schemeClr val="tx1"/>
              </a:solidFill>
              <a:latin typeface="Arial"/>
              <a:cs typeface="Arial"/>
            </a:endParaRPr>
          </a:p>
        </p:txBody>
      </p:sp>
      <p:sp>
        <p:nvSpPr>
          <p:cNvPr id="4" name="object 4"/>
          <p:cNvSpPr txBox="1"/>
          <p:nvPr/>
        </p:nvSpPr>
        <p:spPr>
          <a:xfrm>
            <a:off x="2279277" y="1106244"/>
            <a:ext cx="7649135" cy="5370509"/>
          </a:xfrm>
          <a:prstGeom prst="rect">
            <a:avLst/>
          </a:prstGeom>
        </p:spPr>
        <p:txBody>
          <a:bodyPr vert="horz" wrap="square" lIns="0" tIns="0" rIns="0" bIns="0" rtlCol="0">
            <a:spAutoFit/>
          </a:bodyPr>
          <a:lstStyle/>
          <a:p>
            <a:pPr marL="282403" marR="4483" indent="-215164">
              <a:lnSpc>
                <a:spcPct val="98800"/>
              </a:lnSpc>
              <a:buChar char="•"/>
              <a:tabLst>
                <a:tab pos="272317" algn="l"/>
              </a:tabLst>
            </a:pPr>
            <a:r>
              <a:rPr sz="2206" dirty="0">
                <a:latin typeface="Arial"/>
                <a:cs typeface="Arial"/>
              </a:rPr>
              <a:t>A key goal: To model temporal changes in neural dynamics  and information flow that index and predict task-relevant  changes in cognitive state and behavior</a:t>
            </a:r>
          </a:p>
          <a:p>
            <a:pPr marL="220768" indent="-209561">
              <a:spcBef>
                <a:spcPts val="1006"/>
              </a:spcBef>
              <a:buFont typeface="Arial"/>
              <a:buChar char="•"/>
              <a:tabLst>
                <a:tab pos="221328" algn="l"/>
              </a:tabLst>
            </a:pPr>
            <a:r>
              <a:rPr sz="1853" dirty="0">
                <a:latin typeface="Arial"/>
                <a:cs typeface="Arial"/>
              </a:rPr>
              <a:t>Open Challenges:</a:t>
            </a:r>
          </a:p>
          <a:p>
            <a:pPr marL="452181" marR="4377811" lvl="1" indent="-215164">
              <a:lnSpc>
                <a:spcPts val="2312"/>
              </a:lnSpc>
              <a:spcBef>
                <a:spcPts val="1063"/>
              </a:spcBef>
              <a:buChar char="•"/>
              <a:tabLst>
                <a:tab pos="457785" algn="l"/>
              </a:tabLst>
            </a:pPr>
            <a:r>
              <a:rPr sz="1853" dirty="0">
                <a:latin typeface="Arial"/>
                <a:cs typeface="Arial"/>
              </a:rPr>
              <a:t>Non-invasive measures  (source inference)</a:t>
            </a:r>
          </a:p>
          <a:p>
            <a:pPr marL="452181" marR="4313374" lvl="1" indent="-215164">
              <a:lnSpc>
                <a:spcPts val="2312"/>
              </a:lnSpc>
              <a:spcBef>
                <a:spcPts val="949"/>
              </a:spcBef>
              <a:buChar char="•"/>
              <a:tabLst>
                <a:tab pos="457785" algn="l"/>
              </a:tabLst>
            </a:pPr>
            <a:r>
              <a:rPr sz="1853" dirty="0">
                <a:latin typeface="Arial"/>
                <a:cs typeface="Arial"/>
              </a:rPr>
              <a:t>Robustness and Validity  (constraints </a:t>
            </a:r>
            <a:r>
              <a:rPr lang="en-US" sz="1853" dirty="0">
                <a:latin typeface="Arial"/>
                <a:cs typeface="Arial"/>
              </a:rPr>
              <a:t> </a:t>
            </a:r>
            <a:r>
              <a:rPr sz="1853" dirty="0">
                <a:latin typeface="Arial"/>
                <a:cs typeface="Arial"/>
              </a:rPr>
              <a:t> statistics)</a:t>
            </a:r>
          </a:p>
          <a:p>
            <a:pPr marL="449380" lvl="1" indent="-212363">
              <a:spcBef>
                <a:spcPts val="877"/>
              </a:spcBef>
              <a:buChar char="•"/>
              <a:tabLst>
                <a:tab pos="449940" algn="l"/>
              </a:tabLst>
            </a:pPr>
            <a:r>
              <a:rPr sz="1853" dirty="0">
                <a:latin typeface="Arial"/>
                <a:cs typeface="Arial"/>
              </a:rPr>
              <a:t>Scalability (multivariate)</a:t>
            </a:r>
          </a:p>
          <a:p>
            <a:pPr marL="449380" marR="4000713" lvl="1" indent="-212363">
              <a:lnSpc>
                <a:spcPts val="2312"/>
              </a:lnSpc>
              <a:spcBef>
                <a:spcPts val="1002"/>
              </a:spcBef>
              <a:buChar char="•"/>
              <a:tabLst>
                <a:tab pos="439294" algn="l"/>
              </a:tabLst>
            </a:pPr>
            <a:r>
              <a:rPr sz="1853" dirty="0">
                <a:latin typeface="Arial"/>
                <a:cs typeface="Arial"/>
              </a:rPr>
              <a:t>Temporal Specificity / Non­  stationarity / Single-trial  (dynamics)</a:t>
            </a:r>
          </a:p>
          <a:p>
            <a:pPr marL="457224" lvl="1" indent="-220206">
              <a:spcBef>
                <a:spcPts val="855"/>
              </a:spcBef>
              <a:buChar char="•"/>
              <a:tabLst>
                <a:tab pos="457785" algn="l"/>
              </a:tabLst>
            </a:pPr>
            <a:r>
              <a:rPr sz="1853" dirty="0">
                <a:latin typeface="Arial"/>
                <a:cs typeface="Arial"/>
              </a:rPr>
              <a:t>Multi-subject Inference</a:t>
            </a:r>
          </a:p>
          <a:p>
            <a:pPr marL="441535" marR="4455696" lvl="1" indent="-204518">
              <a:lnSpc>
                <a:spcPts val="2285"/>
              </a:lnSpc>
              <a:spcBef>
                <a:spcPts val="1041"/>
              </a:spcBef>
              <a:buChar char="•"/>
              <a:tabLst>
                <a:tab pos="457785" algn="l"/>
              </a:tabLst>
            </a:pPr>
            <a:r>
              <a:rPr sz="1853" dirty="0">
                <a:latin typeface="Arial"/>
                <a:cs typeface="Arial"/>
              </a:rPr>
              <a:t>Usability and Data  Visualization (software)</a:t>
            </a:r>
          </a:p>
        </p:txBody>
      </p:sp>
    </p:spTree>
    <p:extLst>
      <p:ext uri="{BB962C8B-B14F-4D97-AF65-F5344CB8AC3E}">
        <p14:creationId xmlns:p14="http://schemas.microsoft.com/office/powerpoint/2010/main" val="249022117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8AD48E-F10D-98AD-16FF-C2629255F7FE}"/>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8723FD4C-47F0-B916-BE2F-0B09AE2B7F6B}"/>
              </a:ext>
            </a:extLst>
          </p:cNvPr>
          <p:cNvSpPr/>
          <p:nvPr/>
        </p:nvSpPr>
        <p:spPr>
          <a:xfrm>
            <a:off x="0" y="0"/>
            <a:ext cx="12192000" cy="685800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pic>
        <p:nvPicPr>
          <p:cNvPr id="15" name="Picture 14" descr="A screenshot of a computer&#10;&#10;AI-generated content may be incorrect.">
            <a:extLst>
              <a:ext uri="{FF2B5EF4-FFF2-40B4-BE49-F238E27FC236}">
                <a16:creationId xmlns:a16="http://schemas.microsoft.com/office/drawing/2014/main" id="{2D0391A7-02C1-3E73-E459-67A3B79280FC}"/>
              </a:ext>
            </a:extLst>
          </p:cNvPr>
          <p:cNvPicPr>
            <a:picLocks noChangeAspect="1"/>
          </p:cNvPicPr>
          <p:nvPr/>
        </p:nvPicPr>
        <p:blipFill>
          <a:blip r:embed="rId2"/>
          <a:stretch>
            <a:fillRect/>
          </a:stretch>
        </p:blipFill>
        <p:spPr>
          <a:xfrm>
            <a:off x="6096000" y="2980157"/>
            <a:ext cx="4533659" cy="3694430"/>
          </a:xfrm>
          <a:prstGeom prst="rect">
            <a:avLst/>
          </a:prstGeom>
        </p:spPr>
      </p:pic>
      <p:sp>
        <p:nvSpPr>
          <p:cNvPr id="16" name="TextBox 15">
            <a:extLst>
              <a:ext uri="{FF2B5EF4-FFF2-40B4-BE49-F238E27FC236}">
                <a16:creationId xmlns:a16="http://schemas.microsoft.com/office/drawing/2014/main" id="{551F7F6F-9C2F-BC81-5E19-284BAA197059}"/>
              </a:ext>
            </a:extLst>
          </p:cNvPr>
          <p:cNvSpPr txBox="1"/>
          <p:nvPr/>
        </p:nvSpPr>
        <p:spPr>
          <a:xfrm>
            <a:off x="7030720" y="1493520"/>
            <a:ext cx="2936240" cy="1200329"/>
          </a:xfrm>
          <a:prstGeom prst="rect">
            <a:avLst/>
          </a:prstGeom>
          <a:noFill/>
        </p:spPr>
        <p:txBody>
          <a:bodyPr wrap="square" rtlCol="0">
            <a:spAutoFit/>
          </a:bodyPr>
          <a:lstStyle/>
          <a:p>
            <a:r>
              <a:rPr lang="en-US" dirty="0">
                <a:solidFill>
                  <a:srgbClr val="FF0000"/>
                </a:solidFill>
              </a:rPr>
              <a:t>Note: Data is temporarily resampled at 100 Hz before computing connectivity </a:t>
            </a:r>
          </a:p>
        </p:txBody>
      </p:sp>
      <p:pic>
        <p:nvPicPr>
          <p:cNvPr id="17" name="Picture 16" descr="A screenshot of a computer&#10;&#10;AI-generated content may be incorrect.">
            <a:extLst>
              <a:ext uri="{FF2B5EF4-FFF2-40B4-BE49-F238E27FC236}">
                <a16:creationId xmlns:a16="http://schemas.microsoft.com/office/drawing/2014/main" id="{7C449DEA-776D-2D00-3A64-F912AA107C6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43895" y="439485"/>
            <a:ext cx="5608210" cy="4508728"/>
          </a:xfrm>
          <a:prstGeom prst="rect">
            <a:avLst/>
          </a:prstGeom>
        </p:spPr>
      </p:pic>
      <p:sp>
        <p:nvSpPr>
          <p:cNvPr id="12" name="Rectangle 11">
            <a:extLst>
              <a:ext uri="{FF2B5EF4-FFF2-40B4-BE49-F238E27FC236}">
                <a16:creationId xmlns:a16="http://schemas.microsoft.com/office/drawing/2014/main" id="{C2C9290E-87AE-CE5B-8CA8-FA1D1DB5B3F3}"/>
              </a:ext>
            </a:extLst>
          </p:cNvPr>
          <p:cNvSpPr/>
          <p:nvPr/>
        </p:nvSpPr>
        <p:spPr>
          <a:xfrm>
            <a:off x="3898573" y="4412380"/>
            <a:ext cx="1953532" cy="149460"/>
          </a:xfrm>
          <a:prstGeom prst="rect">
            <a:avLst/>
          </a:prstGeom>
          <a:solidFill>
            <a:schemeClr val="accent1">
              <a:alpha val="5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3904693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4B8F08-5155-683E-C222-FA101CA0EF1D}"/>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F56F220A-A2BC-A59F-3EDF-84D9D1BEF744}"/>
              </a:ext>
            </a:extLst>
          </p:cNvPr>
          <p:cNvSpPr/>
          <p:nvPr/>
        </p:nvSpPr>
        <p:spPr>
          <a:xfrm>
            <a:off x="0" y="6670"/>
            <a:ext cx="12192000" cy="685800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pic>
        <p:nvPicPr>
          <p:cNvPr id="4" name="Picture 3" descr="A screenshot of a computer&#10;&#10;AI-generated content may be incorrect.">
            <a:extLst>
              <a:ext uri="{FF2B5EF4-FFF2-40B4-BE49-F238E27FC236}">
                <a16:creationId xmlns:a16="http://schemas.microsoft.com/office/drawing/2014/main" id="{049DBE19-25AA-DDEB-5AF0-092388407343}"/>
              </a:ext>
            </a:extLst>
          </p:cNvPr>
          <p:cNvPicPr>
            <a:picLocks noChangeAspect="1"/>
          </p:cNvPicPr>
          <p:nvPr/>
        </p:nvPicPr>
        <p:blipFill>
          <a:blip r:embed="rId2"/>
          <a:stretch>
            <a:fillRect/>
          </a:stretch>
        </p:blipFill>
        <p:spPr>
          <a:xfrm>
            <a:off x="6508552" y="3545100"/>
            <a:ext cx="5520690" cy="3211585"/>
          </a:xfrm>
          <a:prstGeom prst="rect">
            <a:avLst/>
          </a:prstGeom>
        </p:spPr>
      </p:pic>
      <p:sp>
        <p:nvSpPr>
          <p:cNvPr id="6" name="Rectangle 5">
            <a:extLst>
              <a:ext uri="{FF2B5EF4-FFF2-40B4-BE49-F238E27FC236}">
                <a16:creationId xmlns:a16="http://schemas.microsoft.com/office/drawing/2014/main" id="{DCEF0E06-CA6B-3124-0AF5-E9A18E4BE2BE}"/>
              </a:ext>
            </a:extLst>
          </p:cNvPr>
          <p:cNvSpPr/>
          <p:nvPr/>
        </p:nvSpPr>
        <p:spPr>
          <a:xfrm>
            <a:off x="6508552" y="5039360"/>
            <a:ext cx="2025848" cy="223520"/>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screenshot of a computer&#10;&#10;AI-generated content may be incorrect.">
            <a:extLst>
              <a:ext uri="{FF2B5EF4-FFF2-40B4-BE49-F238E27FC236}">
                <a16:creationId xmlns:a16="http://schemas.microsoft.com/office/drawing/2014/main" id="{B862AC1A-056E-BD74-25D8-133D27CF9B2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43895" y="439485"/>
            <a:ext cx="5608210" cy="4508728"/>
          </a:xfrm>
          <a:prstGeom prst="rect">
            <a:avLst/>
          </a:prstGeom>
        </p:spPr>
      </p:pic>
      <p:sp>
        <p:nvSpPr>
          <p:cNvPr id="8" name="Rectangle 7">
            <a:extLst>
              <a:ext uri="{FF2B5EF4-FFF2-40B4-BE49-F238E27FC236}">
                <a16:creationId xmlns:a16="http://schemas.microsoft.com/office/drawing/2014/main" id="{10AF2622-C875-4E97-2F56-846649C403EE}"/>
              </a:ext>
            </a:extLst>
          </p:cNvPr>
          <p:cNvSpPr/>
          <p:nvPr/>
        </p:nvSpPr>
        <p:spPr>
          <a:xfrm>
            <a:off x="3898573" y="4595260"/>
            <a:ext cx="1953532" cy="149460"/>
          </a:xfrm>
          <a:prstGeom prst="rect">
            <a:avLst/>
          </a:prstGeom>
          <a:solidFill>
            <a:schemeClr val="accent1">
              <a:alpha val="5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2619309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6BCF32-3964-23A0-2C3F-07880C518335}"/>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936A8020-1AC0-30B0-3B79-B414AE004E74}"/>
              </a:ext>
            </a:extLst>
          </p:cNvPr>
          <p:cNvSpPr/>
          <p:nvPr/>
        </p:nvSpPr>
        <p:spPr>
          <a:xfrm>
            <a:off x="0" y="6825"/>
            <a:ext cx="12192000" cy="685800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pic>
        <p:nvPicPr>
          <p:cNvPr id="21" name="Picture 20" descr="A screenshot of a computer&#10;&#10;AI-generated content may be incorrect.">
            <a:extLst>
              <a:ext uri="{FF2B5EF4-FFF2-40B4-BE49-F238E27FC236}">
                <a16:creationId xmlns:a16="http://schemas.microsoft.com/office/drawing/2014/main" id="{D73E5B6A-580F-C745-8922-4F06DE63A4E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56407" y="2346960"/>
            <a:ext cx="5032916" cy="4046220"/>
          </a:xfrm>
          <a:prstGeom prst="rect">
            <a:avLst/>
          </a:prstGeom>
        </p:spPr>
      </p:pic>
      <p:sp>
        <p:nvSpPr>
          <p:cNvPr id="22" name="Rectangle 21">
            <a:extLst>
              <a:ext uri="{FF2B5EF4-FFF2-40B4-BE49-F238E27FC236}">
                <a16:creationId xmlns:a16="http://schemas.microsoft.com/office/drawing/2014/main" id="{60BCE879-FED2-D578-DE26-32B2025B92B1}"/>
              </a:ext>
            </a:extLst>
          </p:cNvPr>
          <p:cNvSpPr/>
          <p:nvPr/>
        </p:nvSpPr>
        <p:spPr>
          <a:xfrm>
            <a:off x="3412802" y="6213240"/>
            <a:ext cx="1776521" cy="179940"/>
          </a:xfrm>
          <a:prstGeom prst="rect">
            <a:avLst/>
          </a:prstGeom>
          <a:solidFill>
            <a:schemeClr val="accent1">
              <a:alpha val="5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screenshot of a computer&#10;&#10;AI-generated content may be incorrect.">
            <a:extLst>
              <a:ext uri="{FF2B5EF4-FFF2-40B4-BE49-F238E27FC236}">
                <a16:creationId xmlns:a16="http://schemas.microsoft.com/office/drawing/2014/main" id="{4E6086AA-0B8B-2B16-F40F-B1341B173807}"/>
              </a:ext>
            </a:extLst>
          </p:cNvPr>
          <p:cNvPicPr>
            <a:picLocks noChangeAspect="1"/>
          </p:cNvPicPr>
          <p:nvPr/>
        </p:nvPicPr>
        <p:blipFill>
          <a:blip r:embed="rId3"/>
          <a:stretch>
            <a:fillRect/>
          </a:stretch>
        </p:blipFill>
        <p:spPr>
          <a:xfrm>
            <a:off x="7200900" y="223520"/>
            <a:ext cx="3552777" cy="3423920"/>
          </a:xfrm>
          <a:prstGeom prst="rect">
            <a:avLst/>
          </a:prstGeom>
        </p:spPr>
      </p:pic>
      <p:sp>
        <p:nvSpPr>
          <p:cNvPr id="10" name="Rectangle 9">
            <a:extLst>
              <a:ext uri="{FF2B5EF4-FFF2-40B4-BE49-F238E27FC236}">
                <a16:creationId xmlns:a16="http://schemas.microsoft.com/office/drawing/2014/main" id="{ECE2F1B0-D659-53D0-4C57-AF6DF60DC02D}"/>
              </a:ext>
            </a:extLst>
          </p:cNvPr>
          <p:cNvSpPr/>
          <p:nvPr/>
        </p:nvSpPr>
        <p:spPr>
          <a:xfrm>
            <a:off x="7350079" y="1965960"/>
            <a:ext cx="1306241" cy="218440"/>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DF3DA5C-5A84-16C9-B7FA-058C9156DBB1}"/>
              </a:ext>
            </a:extLst>
          </p:cNvPr>
          <p:cNvSpPr/>
          <p:nvPr/>
        </p:nvSpPr>
        <p:spPr>
          <a:xfrm>
            <a:off x="9097698" y="643260"/>
            <a:ext cx="1377262" cy="220340"/>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descr="A screenshot of a computer screen&#10;&#10;AI-generated content may be incorrect.">
            <a:extLst>
              <a:ext uri="{FF2B5EF4-FFF2-40B4-BE49-F238E27FC236}">
                <a16:creationId xmlns:a16="http://schemas.microsoft.com/office/drawing/2014/main" id="{CE06C554-10A5-2F47-22C6-EF3AD0E789B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779135" y="3766025"/>
            <a:ext cx="3274824" cy="2993710"/>
          </a:xfrm>
          <a:prstGeom prst="rect">
            <a:avLst/>
          </a:prstGeom>
          <a:ln>
            <a:solidFill>
              <a:schemeClr val="tx1">
                <a:lumMod val="75000"/>
              </a:schemeClr>
            </a:solidFill>
          </a:ln>
        </p:spPr>
      </p:pic>
      <p:pic>
        <p:nvPicPr>
          <p:cNvPr id="18" name="Picture 17" descr="A screenshot of a computer&#10;&#10;AI-generated content may be incorrect.">
            <a:extLst>
              <a:ext uri="{FF2B5EF4-FFF2-40B4-BE49-F238E27FC236}">
                <a16:creationId xmlns:a16="http://schemas.microsoft.com/office/drawing/2014/main" id="{4838CADF-2FA4-5360-3B92-EAC4482FB9EE}"/>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328337" y="4073825"/>
            <a:ext cx="3286961" cy="2512795"/>
          </a:xfrm>
          <a:prstGeom prst="rect">
            <a:avLst/>
          </a:prstGeom>
          <a:ln>
            <a:solidFill>
              <a:schemeClr val="tx1">
                <a:lumMod val="75000"/>
              </a:schemeClr>
            </a:solidFill>
          </a:ln>
        </p:spPr>
      </p:pic>
      <p:pic>
        <p:nvPicPr>
          <p:cNvPr id="20" name="Picture 19" descr="A screenshot of a computer&#10;&#10;AI-generated content may be incorrect.">
            <a:extLst>
              <a:ext uri="{FF2B5EF4-FFF2-40B4-BE49-F238E27FC236}">
                <a16:creationId xmlns:a16="http://schemas.microsoft.com/office/drawing/2014/main" id="{1F701699-A139-8A63-F052-ADD126F52E5A}"/>
              </a:ext>
            </a:extLst>
          </p:cNvPr>
          <p:cNvPicPr>
            <a:picLocks noChangeAspect="1"/>
          </p:cNvPicPr>
          <p:nvPr/>
        </p:nvPicPr>
        <p:blipFill>
          <a:blip r:embed="rId6"/>
          <a:stretch>
            <a:fillRect/>
          </a:stretch>
        </p:blipFill>
        <p:spPr>
          <a:xfrm>
            <a:off x="3821345" y="464820"/>
            <a:ext cx="2656622" cy="3182620"/>
          </a:xfrm>
          <a:prstGeom prst="rect">
            <a:avLst/>
          </a:prstGeom>
        </p:spPr>
      </p:pic>
    </p:spTree>
    <p:extLst>
      <p:ext uri="{BB962C8B-B14F-4D97-AF65-F5344CB8AC3E}">
        <p14:creationId xmlns:p14="http://schemas.microsoft.com/office/powerpoint/2010/main" val="275957912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BCFD4DF-678C-3D36-E9D0-8505A5A72ECB}"/>
              </a:ext>
            </a:extLst>
          </p:cNvPr>
          <p:cNvSpPr/>
          <p:nvPr/>
        </p:nvSpPr>
        <p:spPr>
          <a:xfrm>
            <a:off x="0" y="0"/>
            <a:ext cx="12192000" cy="685800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 name="Rectangle 2">
            <a:extLst>
              <a:ext uri="{FF2B5EF4-FFF2-40B4-BE49-F238E27FC236}">
                <a16:creationId xmlns:a16="http://schemas.microsoft.com/office/drawing/2014/main" id="{5F8AC6E2-7845-A660-0BC0-A9E682F647BA}"/>
              </a:ext>
            </a:extLst>
          </p:cNvPr>
          <p:cNvSpPr txBox="1">
            <a:spLocks noChangeArrowheads="1"/>
          </p:cNvSpPr>
          <p:nvPr/>
        </p:nvSpPr>
        <p:spPr>
          <a:xfrm>
            <a:off x="916326" y="109062"/>
            <a:ext cx="7886700" cy="1104636"/>
          </a:xfrm>
          <a:prstGeom prst="rect">
            <a:avLst/>
          </a:prstGeom>
        </p:spPr>
        <p:txBody>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de-DE" altLang="en-US">
                <a:solidFill>
                  <a:srgbClr val="0000FF"/>
                </a:solidFill>
                <a:ea typeface="ＭＳ Ｐゴシック" panose="020B0600070205080204" pitchFamily="34" charset="-128"/>
              </a:rPr>
              <a:t>Hands-on</a:t>
            </a:r>
            <a:endParaRPr lang="en-US" altLang="en-US" dirty="0">
              <a:solidFill>
                <a:srgbClr val="0000FF"/>
              </a:solidFill>
              <a:ea typeface="ＭＳ Ｐゴシック" panose="020B0600070205080204" pitchFamily="34" charset="-128"/>
            </a:endParaRPr>
          </a:p>
        </p:txBody>
      </p:sp>
      <p:sp>
        <p:nvSpPr>
          <p:cNvPr id="5" name="Rectangle 3">
            <a:extLst>
              <a:ext uri="{FF2B5EF4-FFF2-40B4-BE49-F238E27FC236}">
                <a16:creationId xmlns:a16="http://schemas.microsoft.com/office/drawing/2014/main" id="{6E84449C-B922-F2AD-FC02-3C53FF292285}"/>
              </a:ext>
            </a:extLst>
          </p:cNvPr>
          <p:cNvSpPr txBox="1">
            <a:spLocks noChangeArrowheads="1"/>
          </p:cNvSpPr>
          <p:nvPr/>
        </p:nvSpPr>
        <p:spPr bwMode="auto">
          <a:xfrm>
            <a:off x="503434" y="1326100"/>
            <a:ext cx="8853926" cy="484102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rtlCol="0" anchor="t" anchorCtr="0" compatLnSpc="1">
            <a:prstTxWarp prst="textNoShape">
              <a:avLst/>
            </a:prstTxWarp>
            <a:normAutofit lnSpcReduction="10000"/>
          </a:bodyPr>
          <a:lstStyle>
            <a:lvl1pPr marL="342900" indent="-3429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9pPr>
          </a:lstStyle>
          <a:p>
            <a:pPr>
              <a:spcBef>
                <a:spcPts val="500"/>
              </a:spcBef>
            </a:pPr>
            <a:r>
              <a:rPr lang="en-US" altLang="en-US" dirty="0">
                <a:solidFill>
                  <a:schemeClr val="bg1"/>
                </a:solidFill>
                <a:latin typeface="Arial" panose="020B0604020202020204" pitchFamily="34" charset="0"/>
                <a:ea typeface="ＭＳ Ｐゴシック" panose="020B0600070205080204" pitchFamily="34" charset="-128"/>
                <a:cs typeface="Arial" panose="020B0604020202020204" pitchFamily="34" charset="0"/>
              </a:rPr>
              <a:t>Load .set file using menu item </a:t>
            </a:r>
            <a:r>
              <a:rPr lang="en-US" altLang="en-US" i="1" dirty="0">
                <a:solidFill>
                  <a:schemeClr val="bg1"/>
                </a:solidFill>
                <a:latin typeface="Arial" panose="020B0604020202020204" pitchFamily="34" charset="0"/>
                <a:ea typeface="ＭＳ Ｐゴシック" panose="020B0600070205080204" pitchFamily="34" charset="-128"/>
                <a:cs typeface="Arial" panose="020B0604020202020204" pitchFamily="34" charset="0"/>
              </a:rPr>
              <a:t>File &gt; Load existing dataset</a:t>
            </a:r>
          </a:p>
          <a:p>
            <a:pPr marL="0" indent="0">
              <a:spcBef>
                <a:spcPts val="500"/>
              </a:spcBef>
              <a:buFont typeface="Wingdings 3" charset="2"/>
              <a:buNone/>
            </a:pPr>
            <a:r>
              <a:rPr lang="en-US" altLang="en-US" dirty="0">
                <a:solidFill>
                  <a:schemeClr val="bg1"/>
                </a:solidFill>
                <a:latin typeface="Arial" panose="020B0604020202020204" pitchFamily="34" charset="0"/>
                <a:ea typeface="ＭＳ Ｐゴシック" panose="020B0600070205080204" pitchFamily="34" charset="-128"/>
                <a:cs typeface="Arial" panose="020B0604020202020204" pitchFamily="34" charset="0"/>
              </a:rPr>
              <a:t>ds000117_pruned/derivatives/</a:t>
            </a:r>
            <a:r>
              <a:rPr lang="en-US" altLang="en-US" dirty="0" err="1">
                <a:solidFill>
                  <a:schemeClr val="bg1"/>
                </a:solidFill>
                <a:latin typeface="Arial" panose="020B0604020202020204" pitchFamily="34" charset="0"/>
                <a:ea typeface="ＭＳ Ｐゴシック" panose="020B0600070205080204" pitchFamily="34" charset="-128"/>
                <a:cs typeface="Arial" panose="020B0604020202020204" pitchFamily="34" charset="0"/>
              </a:rPr>
              <a:t>meg_derivatives</a:t>
            </a:r>
            <a:r>
              <a:rPr lang="en-US" altLang="en-US" dirty="0">
                <a:solidFill>
                  <a:schemeClr val="bg1"/>
                </a:solidFill>
                <a:latin typeface="Arial" panose="020B0604020202020204" pitchFamily="34" charset="0"/>
                <a:ea typeface="ＭＳ Ｐゴシック" panose="020B0600070205080204" pitchFamily="34" charset="-128"/>
                <a:cs typeface="Arial" panose="020B0604020202020204" pitchFamily="34" charset="0"/>
              </a:rPr>
              <a:t>/sub-01/</a:t>
            </a:r>
            <a:r>
              <a:rPr lang="en-US" altLang="en-US" dirty="0" err="1">
                <a:solidFill>
                  <a:schemeClr val="bg1"/>
                </a:solidFill>
                <a:latin typeface="Arial" panose="020B0604020202020204" pitchFamily="34" charset="0"/>
                <a:ea typeface="ＭＳ Ｐゴシック" panose="020B0600070205080204" pitchFamily="34" charset="-128"/>
                <a:cs typeface="Arial" panose="020B0604020202020204" pitchFamily="34" charset="0"/>
              </a:rPr>
              <a:t>ses</a:t>
            </a:r>
            <a:r>
              <a:rPr lang="en-US" altLang="en-US" dirty="0">
                <a:solidFill>
                  <a:schemeClr val="bg1"/>
                </a:solidFill>
                <a:latin typeface="Arial" panose="020B0604020202020204" pitchFamily="34" charset="0"/>
                <a:ea typeface="ＭＳ Ｐゴシック" panose="020B0600070205080204" pitchFamily="34" charset="-128"/>
                <a:cs typeface="Arial" panose="020B0604020202020204" pitchFamily="34" charset="0"/>
              </a:rPr>
              <a:t>-meg/meg/wh_S01_run_01_preprocessing_data_session_1_out.set</a:t>
            </a:r>
          </a:p>
          <a:p>
            <a:pPr marL="0" indent="0">
              <a:spcBef>
                <a:spcPts val="500"/>
              </a:spcBef>
              <a:buFont typeface="Wingdings 3" charset="2"/>
              <a:buNone/>
            </a:pPr>
            <a:endParaRPr lang="en-US" altLang="en-US" sz="1200" dirty="0">
              <a:solidFill>
                <a:schemeClr val="bg1"/>
              </a:solidFill>
              <a:latin typeface="Arial" panose="020B0604020202020204" pitchFamily="34" charset="0"/>
              <a:ea typeface="ＭＳ Ｐゴシック" panose="020B0600070205080204" pitchFamily="34" charset="-128"/>
              <a:cs typeface="Arial" panose="020B0604020202020204" pitchFamily="34" charset="0"/>
            </a:endParaRPr>
          </a:p>
          <a:p>
            <a:pPr>
              <a:spcBef>
                <a:spcPts val="500"/>
              </a:spcBef>
            </a:pPr>
            <a:r>
              <a:rPr lang="en-US" altLang="en-US" dirty="0">
                <a:solidFill>
                  <a:schemeClr val="bg1"/>
                </a:solidFill>
                <a:latin typeface="Arial" panose="020B0604020202020204" pitchFamily="34" charset="0"/>
                <a:ea typeface="ＭＳ Ｐゴシック" panose="020B0600070205080204" pitchFamily="34" charset="-128"/>
                <a:cs typeface="Arial" panose="020B0604020202020204" pitchFamily="34" charset="0"/>
              </a:rPr>
              <a:t>Select BEM model using menu item</a:t>
            </a:r>
          </a:p>
          <a:p>
            <a:pPr marL="0" indent="0">
              <a:spcBef>
                <a:spcPts val="500"/>
              </a:spcBef>
              <a:buFont typeface="Wingdings 3" charset="2"/>
              <a:buNone/>
            </a:pPr>
            <a:r>
              <a:rPr lang="en-US" altLang="en-US" b="1" i="1" dirty="0">
                <a:solidFill>
                  <a:schemeClr val="bg1"/>
                </a:solidFill>
                <a:latin typeface="Arial" panose="020B0604020202020204" pitchFamily="34" charset="0"/>
                <a:ea typeface="ＭＳ Ｐゴシック" panose="020B0600070205080204" pitchFamily="34" charset="-128"/>
                <a:cs typeface="Arial" panose="020B0604020202020204" pitchFamily="34" charset="0"/>
              </a:rPr>
              <a:t>Tools &gt; Source localization using DIPFIT &gt; Head model and settings</a:t>
            </a:r>
          </a:p>
          <a:p>
            <a:pPr marL="0" indent="0">
              <a:spcBef>
                <a:spcPts val="500"/>
              </a:spcBef>
              <a:buFont typeface="Wingdings 3" charset="2"/>
              <a:buNone/>
            </a:pPr>
            <a:endParaRPr lang="en-US" altLang="en-US" b="1" i="1" dirty="0">
              <a:solidFill>
                <a:schemeClr val="bg1"/>
              </a:solidFill>
              <a:latin typeface="Arial" panose="020B0604020202020204" pitchFamily="34" charset="0"/>
              <a:ea typeface="ＭＳ Ｐゴシック" panose="020B0600070205080204" pitchFamily="34" charset="-128"/>
              <a:cs typeface="Arial" panose="020B0604020202020204" pitchFamily="34" charset="0"/>
            </a:endParaRPr>
          </a:p>
          <a:p>
            <a:pPr>
              <a:spcBef>
                <a:spcPts val="500"/>
              </a:spcBef>
            </a:pPr>
            <a:r>
              <a:rPr lang="en-US" altLang="en-US" dirty="0">
                <a:solidFill>
                  <a:schemeClr val="bg1"/>
                </a:solidFill>
                <a:latin typeface="Arial" panose="020B0604020202020204" pitchFamily="34" charset="0"/>
                <a:ea typeface="ＭＳ Ｐゴシック" panose="020B0600070205080204" pitchFamily="34" charset="-128"/>
                <a:cs typeface="Arial" panose="020B0604020202020204" pitchFamily="34" charset="0"/>
              </a:rPr>
              <a:t>Compute </a:t>
            </a:r>
            <a:r>
              <a:rPr lang="en-US" altLang="en-US" dirty="0" err="1">
                <a:solidFill>
                  <a:schemeClr val="bg1"/>
                </a:solidFill>
                <a:latin typeface="Arial" panose="020B0604020202020204" pitchFamily="34" charset="0"/>
                <a:ea typeface="ＭＳ Ｐゴシック" panose="020B0600070205080204" pitchFamily="34" charset="-128"/>
                <a:cs typeface="Arial" panose="020B0604020202020204" pitchFamily="34" charset="0"/>
              </a:rPr>
              <a:t>Leadfield</a:t>
            </a:r>
            <a:r>
              <a:rPr lang="en-US" altLang="en-US" dirty="0">
                <a:solidFill>
                  <a:schemeClr val="bg1"/>
                </a:solidFill>
                <a:latin typeface="Arial" panose="020B0604020202020204" pitchFamily="34" charset="0"/>
                <a:ea typeface="ＭＳ Ｐゴシック" panose="020B0600070205080204" pitchFamily="34" charset="-128"/>
                <a:cs typeface="Arial" panose="020B0604020202020204" pitchFamily="34" charset="0"/>
              </a:rPr>
              <a:t> matrix using menu item </a:t>
            </a:r>
          </a:p>
          <a:p>
            <a:pPr marL="0" indent="0">
              <a:spcBef>
                <a:spcPts val="500"/>
              </a:spcBef>
              <a:buNone/>
            </a:pPr>
            <a:r>
              <a:rPr lang="en-US" altLang="en-US" b="1" i="1" dirty="0">
                <a:solidFill>
                  <a:schemeClr val="bg1"/>
                </a:solidFill>
                <a:latin typeface="Arial" panose="020B0604020202020204" pitchFamily="34" charset="0"/>
                <a:ea typeface="ＭＳ Ｐゴシック" panose="020B0600070205080204" pitchFamily="34" charset="-128"/>
                <a:cs typeface="Arial" panose="020B0604020202020204" pitchFamily="34" charset="0"/>
              </a:rPr>
              <a:t>Source localization using DIPFIT &gt; Compute </a:t>
            </a:r>
            <a:r>
              <a:rPr lang="en-US" altLang="en-US" b="1" i="1" dirty="0" err="1">
                <a:solidFill>
                  <a:schemeClr val="bg1"/>
                </a:solidFill>
                <a:latin typeface="Arial" panose="020B0604020202020204" pitchFamily="34" charset="0"/>
                <a:ea typeface="ＭＳ Ｐゴシック" panose="020B0600070205080204" pitchFamily="34" charset="-128"/>
                <a:cs typeface="Arial" panose="020B0604020202020204" pitchFamily="34" charset="0"/>
              </a:rPr>
              <a:t>Leadfield</a:t>
            </a:r>
            <a:r>
              <a:rPr lang="en-US" altLang="en-US" b="1" i="1" dirty="0">
                <a:solidFill>
                  <a:schemeClr val="bg1"/>
                </a:solidFill>
                <a:latin typeface="Arial" panose="020B0604020202020204" pitchFamily="34" charset="0"/>
                <a:ea typeface="ＭＳ Ｐゴシック" panose="020B0600070205080204" pitchFamily="34" charset="-128"/>
                <a:cs typeface="Arial" panose="020B0604020202020204" pitchFamily="34" charset="0"/>
              </a:rPr>
              <a:t> matrix</a:t>
            </a:r>
          </a:p>
          <a:p>
            <a:pPr marL="0" indent="0">
              <a:spcBef>
                <a:spcPts val="500"/>
              </a:spcBef>
              <a:buFont typeface="Wingdings 3" charset="2"/>
              <a:buNone/>
            </a:pPr>
            <a:endParaRPr lang="en-US" altLang="en-US" i="1" dirty="0">
              <a:solidFill>
                <a:schemeClr val="bg1"/>
              </a:solidFill>
              <a:latin typeface="Arial" panose="020B0604020202020204" pitchFamily="34" charset="0"/>
              <a:ea typeface="ＭＳ Ｐゴシック" panose="020B0600070205080204" pitchFamily="34" charset="-128"/>
              <a:cs typeface="Arial" panose="020B0604020202020204" pitchFamily="34" charset="0"/>
            </a:endParaRPr>
          </a:p>
          <a:p>
            <a:pPr>
              <a:spcBef>
                <a:spcPts val="500"/>
              </a:spcBef>
            </a:pPr>
            <a:r>
              <a:rPr lang="en-US" altLang="en-US" dirty="0">
                <a:solidFill>
                  <a:schemeClr val="bg1"/>
                </a:solidFill>
                <a:latin typeface="Arial" panose="020B0604020202020204" pitchFamily="34" charset="0"/>
                <a:ea typeface="ＭＳ Ｐゴシック" panose="020B0600070205080204" pitchFamily="34" charset="-128"/>
                <a:cs typeface="Arial" panose="020B0604020202020204" pitchFamily="34" charset="0"/>
              </a:rPr>
              <a:t>Compute ROI activity and connectivity</a:t>
            </a:r>
          </a:p>
          <a:p>
            <a:pPr marL="0" indent="0">
              <a:spcBef>
                <a:spcPts val="500"/>
              </a:spcBef>
              <a:buNone/>
            </a:pPr>
            <a:r>
              <a:rPr lang="en-US" altLang="en-US" b="1" i="1" dirty="0">
                <a:solidFill>
                  <a:schemeClr val="bg1"/>
                </a:solidFill>
                <a:latin typeface="Arial" panose="020B0604020202020204" pitchFamily="34" charset="0"/>
                <a:ea typeface="ＭＳ Ｐゴシック" panose="020B0600070205080204" pitchFamily="34" charset="-128"/>
                <a:cs typeface="Arial" panose="020B0604020202020204" pitchFamily="34" charset="0"/>
              </a:rPr>
              <a:t>Tools &gt; ROI connectivity analysis &gt; Compute ROI activity</a:t>
            </a:r>
          </a:p>
          <a:p>
            <a:pPr marL="0" indent="0">
              <a:spcBef>
                <a:spcPts val="500"/>
              </a:spcBef>
              <a:buNone/>
            </a:pPr>
            <a:r>
              <a:rPr lang="en-US" altLang="en-US" b="1" i="1" dirty="0">
                <a:solidFill>
                  <a:schemeClr val="bg1"/>
                </a:solidFill>
                <a:latin typeface="Arial" panose="020B0604020202020204" pitchFamily="34" charset="0"/>
                <a:ea typeface="ＭＳ Ｐゴシック" panose="020B0600070205080204" pitchFamily="34" charset="-128"/>
                <a:cs typeface="Arial" panose="020B0604020202020204" pitchFamily="34" charset="0"/>
              </a:rPr>
              <a:t>Tools &gt; ROI connectivity analysis &gt; Compute ROI connectivity</a:t>
            </a:r>
          </a:p>
          <a:p>
            <a:pPr marL="0" indent="0">
              <a:spcBef>
                <a:spcPts val="500"/>
              </a:spcBef>
              <a:buNone/>
            </a:pPr>
            <a:r>
              <a:rPr lang="en-US" altLang="en-US" b="1" i="1" dirty="0">
                <a:solidFill>
                  <a:schemeClr val="bg1"/>
                </a:solidFill>
                <a:latin typeface="Arial" panose="020B0604020202020204" pitchFamily="34" charset="0"/>
                <a:ea typeface="ＭＳ Ｐゴシック" panose="020B0600070205080204" pitchFamily="34" charset="-128"/>
                <a:cs typeface="Arial" panose="020B0604020202020204" pitchFamily="34" charset="0"/>
              </a:rPr>
              <a:t>Tools &gt; ROI connectivity analysis &gt; Plot ROI connectivity</a:t>
            </a:r>
          </a:p>
          <a:p>
            <a:pPr marL="0" indent="0">
              <a:spcBef>
                <a:spcPts val="500"/>
              </a:spcBef>
              <a:buFont typeface="Wingdings 3" charset="2"/>
              <a:buNone/>
            </a:pPr>
            <a:endParaRPr lang="en-US" altLang="en-US" b="1" i="1" dirty="0">
              <a:solidFill>
                <a:schemeClr val="bg1"/>
              </a:solidFill>
              <a:latin typeface="Arial" panose="020B0604020202020204" pitchFamily="34" charset="0"/>
              <a:ea typeface="ＭＳ Ｐゴシック" panose="020B0600070205080204" pitchFamily="34" charset="-128"/>
              <a:cs typeface="Arial" panose="020B0604020202020204" pitchFamily="34" charset="0"/>
            </a:endParaRPr>
          </a:p>
          <a:p>
            <a:pPr>
              <a:spcBef>
                <a:spcPts val="500"/>
              </a:spcBef>
            </a:pPr>
            <a:endParaRPr lang="en-US" altLang="en-US" dirty="0">
              <a:solidFill>
                <a:schemeClr val="bg1"/>
              </a:solidFill>
              <a:latin typeface="Arial" panose="020B0604020202020204" pitchFamily="34" charset="0"/>
              <a:ea typeface="ＭＳ Ｐゴシック" panose="020B0600070205080204" pitchFamily="34" charset="-128"/>
              <a:cs typeface="Arial" panose="020B0604020202020204" pitchFamily="34" charset="0"/>
            </a:endParaRPr>
          </a:p>
        </p:txBody>
      </p:sp>
    </p:spTree>
    <p:extLst>
      <p:ext uri="{BB962C8B-B14F-4D97-AF65-F5344CB8AC3E}">
        <p14:creationId xmlns:p14="http://schemas.microsoft.com/office/powerpoint/2010/main" val="216201940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48575C11-ED5B-E145-828E-CCB0624E8E23}"/>
              </a:ext>
            </a:extLst>
          </p:cNvPr>
          <p:cNvPicPr>
            <a:picLocks noChangeAspect="1"/>
          </p:cNvPicPr>
          <p:nvPr/>
        </p:nvPicPr>
        <p:blipFill rotWithShape="1">
          <a:blip r:embed="rId3" cstate="email">
            <a:clrChange>
              <a:clrFrom>
                <a:srgbClr val="F2F2F2"/>
              </a:clrFrom>
              <a:clrTo>
                <a:srgbClr val="F2F2F2">
                  <a:alpha val="0"/>
                </a:srgbClr>
              </a:clrTo>
            </a:clrChange>
            <a:extLst>
              <a:ext uri="{28A0092B-C50C-407E-A947-70E740481C1C}">
                <a14:useLocalDpi xmlns:a14="http://schemas.microsoft.com/office/drawing/2010/main"/>
              </a:ext>
            </a:extLst>
          </a:blip>
          <a:srcRect/>
          <a:stretch/>
        </p:blipFill>
        <p:spPr>
          <a:xfrm>
            <a:off x="8896571" y="3875941"/>
            <a:ext cx="3162832" cy="2767479"/>
          </a:xfrm>
          <a:prstGeom prst="rect">
            <a:avLst/>
          </a:prstGeom>
        </p:spPr>
      </p:pic>
      <p:pic>
        <p:nvPicPr>
          <p:cNvPr id="16" name="Picture 15" descr="A picture containing orange, photo, yellow, sign&#10;&#10;Description automatically generated">
            <a:extLst>
              <a:ext uri="{FF2B5EF4-FFF2-40B4-BE49-F238E27FC236}">
                <a16:creationId xmlns:a16="http://schemas.microsoft.com/office/drawing/2014/main" id="{F4AEB7DE-2927-6746-AB19-4E47FAD836EF}"/>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2835" y="3798574"/>
            <a:ext cx="2930422" cy="2922214"/>
          </a:xfrm>
          <a:prstGeom prst="rect">
            <a:avLst/>
          </a:prstGeom>
        </p:spPr>
      </p:pic>
      <p:sp>
        <p:nvSpPr>
          <p:cNvPr id="7" name="Rectangle 4">
            <a:extLst>
              <a:ext uri="{FF2B5EF4-FFF2-40B4-BE49-F238E27FC236}">
                <a16:creationId xmlns:a16="http://schemas.microsoft.com/office/drawing/2014/main" id="{18CD62D4-0202-9C43-8F3B-09806737C1EE}"/>
              </a:ext>
            </a:extLst>
          </p:cNvPr>
          <p:cNvSpPr>
            <a:spLocks noChangeArrowheads="1"/>
          </p:cNvSpPr>
          <p:nvPr/>
        </p:nvSpPr>
        <p:spPr bwMode="auto">
          <a:xfrm>
            <a:off x="5031709" y="3071354"/>
            <a:ext cx="4302821"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p>
            <a:r>
              <a:rPr lang="en-US" altLang="en-US" sz="4400" b="1" dirty="0"/>
              <a:t>The end</a:t>
            </a:r>
          </a:p>
        </p:txBody>
      </p:sp>
    </p:spTree>
    <p:extLst>
      <p:ext uri="{BB962C8B-B14F-4D97-AF65-F5344CB8AC3E}">
        <p14:creationId xmlns:p14="http://schemas.microsoft.com/office/powerpoint/2010/main" val="2953577544"/>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826559" y="1400736"/>
            <a:ext cx="8538881" cy="4717676"/>
          </a:xfrm>
          <a:prstGeom prst="rect">
            <a:avLst/>
          </a:prstGeom>
          <a:blipFill>
            <a:blip r:embed="rId2" cstate="print"/>
            <a:stretch>
              <a:fillRect/>
            </a:stretch>
          </a:blipFill>
        </p:spPr>
        <p:txBody>
          <a:bodyPr wrap="square" lIns="0" tIns="0" rIns="0" bIns="0" rtlCol="0"/>
          <a:lstStyle/>
          <a:p>
            <a:endParaRPr sz="1588"/>
          </a:p>
        </p:txBody>
      </p:sp>
      <p:sp>
        <p:nvSpPr>
          <p:cNvPr id="3" name="object 3"/>
          <p:cNvSpPr txBox="1">
            <a:spLocks noGrp="1"/>
          </p:cNvSpPr>
          <p:nvPr>
            <p:ph type="title"/>
          </p:nvPr>
        </p:nvSpPr>
        <p:spPr>
          <a:xfrm>
            <a:off x="2228569" y="399458"/>
            <a:ext cx="8298285" cy="461665"/>
          </a:xfrm>
          <a:prstGeom prst="rect">
            <a:avLst/>
          </a:prstGeom>
        </p:spPr>
        <p:txBody>
          <a:bodyPr vert="horz" wrap="square" lIns="0" tIns="0" rIns="0" bIns="0" rtlCol="0" anchor="t">
            <a:spAutoFit/>
          </a:bodyPr>
          <a:lstStyle/>
          <a:p>
            <a:pPr marL="1705066"/>
            <a:r>
              <a:rPr sz="3000" spc="-22" dirty="0">
                <a:solidFill>
                  <a:srgbClr val="000000"/>
                </a:solidFill>
                <a:latin typeface="Myriad Pro"/>
                <a:cs typeface="Myriad Pro"/>
              </a:rPr>
              <a:t>Large-scale </a:t>
            </a:r>
            <a:r>
              <a:rPr sz="3000" spc="-18" dirty="0">
                <a:solidFill>
                  <a:srgbClr val="000000"/>
                </a:solidFill>
                <a:latin typeface="Myriad Pro"/>
                <a:cs typeface="Myriad Pro"/>
              </a:rPr>
              <a:t>brain</a:t>
            </a:r>
            <a:r>
              <a:rPr sz="3000" spc="393" dirty="0">
                <a:solidFill>
                  <a:srgbClr val="000000"/>
                </a:solidFill>
                <a:latin typeface="Myriad Pro"/>
                <a:cs typeface="Myriad Pro"/>
              </a:rPr>
              <a:t> </a:t>
            </a:r>
            <a:r>
              <a:rPr sz="3000" spc="-9" dirty="0">
                <a:solidFill>
                  <a:srgbClr val="000000"/>
                </a:solidFill>
                <a:latin typeface="Myriad Pro"/>
                <a:cs typeface="Myriad Pro"/>
              </a:rPr>
              <a:t>connectivity</a:t>
            </a:r>
            <a:endParaRPr sz="3000">
              <a:latin typeface="Myriad Pro"/>
              <a:cs typeface="Myriad Pro"/>
            </a:endParaRPr>
          </a:p>
        </p:txBody>
      </p:sp>
    </p:spTree>
    <p:extLst>
      <p:ext uri="{BB962C8B-B14F-4D97-AF65-F5344CB8AC3E}">
        <p14:creationId xmlns:p14="http://schemas.microsoft.com/office/powerpoint/2010/main" val="42066754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150485E-DC28-4545-9583-0347F28F307F}"/>
              </a:ext>
            </a:extLst>
          </p:cNvPr>
          <p:cNvSpPr/>
          <p:nvPr/>
        </p:nvSpPr>
        <p:spPr>
          <a:xfrm>
            <a:off x="3897443" y="644577"/>
            <a:ext cx="4422098" cy="521657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bject 2"/>
          <p:cNvSpPr/>
          <p:nvPr/>
        </p:nvSpPr>
        <p:spPr>
          <a:xfrm>
            <a:off x="4022912" y="829235"/>
            <a:ext cx="4134971" cy="4885765"/>
          </a:xfrm>
          <a:prstGeom prst="rect">
            <a:avLst/>
          </a:prstGeom>
          <a:blipFill>
            <a:blip r:embed="rId2" cstate="print"/>
            <a:stretch>
              <a:fillRect/>
            </a:stretch>
          </a:blipFill>
        </p:spPr>
        <p:txBody>
          <a:bodyPr wrap="square" lIns="0" tIns="0" rIns="0" bIns="0" rtlCol="0"/>
          <a:lstStyle/>
          <a:p>
            <a:endParaRPr sz="1588"/>
          </a:p>
        </p:txBody>
      </p:sp>
      <p:sp>
        <p:nvSpPr>
          <p:cNvPr id="3" name="object 3"/>
          <p:cNvSpPr txBox="1"/>
          <p:nvPr/>
        </p:nvSpPr>
        <p:spPr>
          <a:xfrm>
            <a:off x="3338792" y="6031484"/>
            <a:ext cx="5503209" cy="333425"/>
          </a:xfrm>
          <a:prstGeom prst="rect">
            <a:avLst/>
          </a:prstGeom>
        </p:spPr>
        <p:txBody>
          <a:bodyPr vert="horz" wrap="square" lIns="0" tIns="0" rIns="0" bIns="0" rtlCol="0">
            <a:spAutoFit/>
          </a:bodyPr>
          <a:lstStyle/>
          <a:p>
            <a:pPr marL="11206" marR="4483">
              <a:lnSpc>
                <a:spcPts val="1324"/>
              </a:lnSpc>
            </a:pPr>
            <a:r>
              <a:rPr sz="1147" spc="9" dirty="0">
                <a:latin typeface="Helvetica"/>
                <a:cs typeface="Helvetica"/>
              </a:rPr>
              <a:t>Bastos</a:t>
            </a:r>
            <a:r>
              <a:rPr sz="1147" spc="-101" dirty="0">
                <a:latin typeface="Helvetica"/>
                <a:cs typeface="Helvetica"/>
              </a:rPr>
              <a:t> </a:t>
            </a:r>
            <a:r>
              <a:rPr sz="1147" spc="13" dirty="0">
                <a:latin typeface="Helvetica"/>
                <a:cs typeface="Helvetica"/>
              </a:rPr>
              <a:t>AM,</a:t>
            </a:r>
            <a:r>
              <a:rPr sz="1147" spc="-26" dirty="0">
                <a:latin typeface="Helvetica"/>
                <a:cs typeface="Helvetica"/>
              </a:rPr>
              <a:t> </a:t>
            </a:r>
            <a:r>
              <a:rPr sz="1147" spc="4" dirty="0">
                <a:latin typeface="Helvetica"/>
                <a:cs typeface="Helvetica"/>
              </a:rPr>
              <a:t>Schoffelen</a:t>
            </a:r>
            <a:r>
              <a:rPr sz="1147" spc="-79" dirty="0">
                <a:latin typeface="Helvetica"/>
                <a:cs typeface="Helvetica"/>
              </a:rPr>
              <a:t> </a:t>
            </a:r>
            <a:r>
              <a:rPr sz="1147" spc="4" dirty="0">
                <a:latin typeface="Helvetica"/>
                <a:cs typeface="Helvetica"/>
              </a:rPr>
              <a:t>J-M:</a:t>
            </a:r>
            <a:r>
              <a:rPr sz="1147" spc="-115" dirty="0">
                <a:latin typeface="Helvetica"/>
                <a:cs typeface="Helvetica"/>
              </a:rPr>
              <a:t> </a:t>
            </a:r>
            <a:r>
              <a:rPr sz="1147" b="1" dirty="0">
                <a:latin typeface="Helvetica"/>
                <a:cs typeface="Helvetica"/>
              </a:rPr>
              <a:t>A</a:t>
            </a:r>
            <a:r>
              <a:rPr sz="1147" b="1" spc="-97" dirty="0">
                <a:latin typeface="Helvetica"/>
                <a:cs typeface="Helvetica"/>
              </a:rPr>
              <a:t> </a:t>
            </a:r>
            <a:r>
              <a:rPr sz="1147" b="1" spc="-13" dirty="0">
                <a:latin typeface="Helvetica"/>
                <a:cs typeface="Helvetica"/>
              </a:rPr>
              <a:t>Tutorial</a:t>
            </a:r>
            <a:r>
              <a:rPr sz="1147" b="1" spc="-26" dirty="0">
                <a:latin typeface="Helvetica"/>
                <a:cs typeface="Helvetica"/>
              </a:rPr>
              <a:t> </a:t>
            </a:r>
            <a:r>
              <a:rPr sz="1147" b="1" spc="-13" dirty="0">
                <a:latin typeface="Helvetica"/>
                <a:cs typeface="Helvetica"/>
              </a:rPr>
              <a:t>Review</a:t>
            </a:r>
            <a:r>
              <a:rPr sz="1147" b="1" spc="-71" dirty="0">
                <a:latin typeface="Helvetica"/>
                <a:cs typeface="Helvetica"/>
              </a:rPr>
              <a:t> </a:t>
            </a:r>
            <a:r>
              <a:rPr sz="1147" b="1" dirty="0">
                <a:latin typeface="Helvetica"/>
                <a:cs typeface="Helvetica"/>
              </a:rPr>
              <a:t>of</a:t>
            </a:r>
            <a:r>
              <a:rPr sz="1147" b="1" spc="-93" dirty="0">
                <a:latin typeface="Helvetica"/>
                <a:cs typeface="Helvetica"/>
              </a:rPr>
              <a:t> </a:t>
            </a:r>
            <a:r>
              <a:rPr sz="1147" b="1" spc="-4" dirty="0">
                <a:latin typeface="Helvetica"/>
                <a:cs typeface="Helvetica"/>
              </a:rPr>
              <a:t>Functional</a:t>
            </a:r>
            <a:r>
              <a:rPr sz="1147" b="1" spc="-26" dirty="0">
                <a:latin typeface="Helvetica"/>
                <a:cs typeface="Helvetica"/>
              </a:rPr>
              <a:t> </a:t>
            </a:r>
            <a:r>
              <a:rPr sz="1147" b="1" spc="-9" dirty="0">
                <a:latin typeface="Helvetica"/>
                <a:cs typeface="Helvetica"/>
              </a:rPr>
              <a:t>Connectivity</a:t>
            </a:r>
            <a:r>
              <a:rPr sz="1147" b="1" spc="-79" dirty="0">
                <a:latin typeface="Helvetica"/>
                <a:cs typeface="Helvetica"/>
              </a:rPr>
              <a:t> </a:t>
            </a:r>
            <a:r>
              <a:rPr sz="1147" b="1" spc="-4" dirty="0">
                <a:latin typeface="Helvetica"/>
                <a:cs typeface="Helvetica"/>
              </a:rPr>
              <a:t>Analysis  Methods </a:t>
            </a:r>
            <a:r>
              <a:rPr sz="1147" b="1" spc="-9" dirty="0">
                <a:latin typeface="Helvetica"/>
                <a:cs typeface="Helvetica"/>
              </a:rPr>
              <a:t>and </a:t>
            </a:r>
            <a:r>
              <a:rPr sz="1147" b="1" dirty="0">
                <a:latin typeface="Helvetica"/>
                <a:cs typeface="Helvetica"/>
              </a:rPr>
              <a:t>Their </a:t>
            </a:r>
            <a:r>
              <a:rPr sz="1147" b="1" spc="-9" dirty="0">
                <a:latin typeface="Helvetica"/>
                <a:cs typeface="Helvetica"/>
              </a:rPr>
              <a:t>Interpretational </a:t>
            </a:r>
            <a:r>
              <a:rPr sz="1147" b="1" dirty="0">
                <a:latin typeface="Helvetica"/>
                <a:cs typeface="Helvetica"/>
              </a:rPr>
              <a:t>Pitfalls</a:t>
            </a:r>
            <a:r>
              <a:rPr sz="1147" dirty="0">
                <a:latin typeface="Helvetica"/>
                <a:cs typeface="Helvetica"/>
              </a:rPr>
              <a:t>. </a:t>
            </a:r>
            <a:r>
              <a:rPr sz="1147" i="1" spc="-18" dirty="0">
                <a:latin typeface="Helvetica"/>
                <a:cs typeface="Helvetica"/>
              </a:rPr>
              <a:t>Front </a:t>
            </a:r>
            <a:r>
              <a:rPr sz="1147" i="1" spc="22" dirty="0">
                <a:latin typeface="Helvetica"/>
                <a:cs typeface="Helvetica"/>
              </a:rPr>
              <a:t>Sys </a:t>
            </a:r>
            <a:r>
              <a:rPr sz="1147" i="1" spc="-9" dirty="0">
                <a:latin typeface="Helvetica"/>
                <a:cs typeface="Helvetica"/>
              </a:rPr>
              <a:t>Neurosci </a:t>
            </a:r>
            <a:r>
              <a:rPr sz="1147" spc="-18" dirty="0">
                <a:latin typeface="Helvetica"/>
                <a:cs typeface="Helvetica"/>
              </a:rPr>
              <a:t>2016,</a:t>
            </a:r>
            <a:r>
              <a:rPr sz="1147" spc="-172" dirty="0">
                <a:latin typeface="Helvetica"/>
                <a:cs typeface="Helvetica"/>
              </a:rPr>
              <a:t> </a:t>
            </a:r>
            <a:r>
              <a:rPr sz="1147" b="1" spc="-13" dirty="0">
                <a:latin typeface="Helvetica"/>
                <a:cs typeface="Helvetica"/>
              </a:rPr>
              <a:t>9</a:t>
            </a:r>
            <a:r>
              <a:rPr sz="1147" spc="-13" dirty="0">
                <a:latin typeface="Helvetica"/>
                <a:cs typeface="Helvetica"/>
              </a:rPr>
              <a:t>:413.</a:t>
            </a:r>
            <a:endParaRPr sz="1147" dirty="0">
              <a:latin typeface="Helvetica"/>
              <a:cs typeface="Helvetica"/>
            </a:endParaRPr>
          </a:p>
        </p:txBody>
      </p:sp>
      <p:sp>
        <p:nvSpPr>
          <p:cNvPr id="5" name="Oval 4">
            <a:extLst>
              <a:ext uri="{FF2B5EF4-FFF2-40B4-BE49-F238E27FC236}">
                <a16:creationId xmlns:a16="http://schemas.microsoft.com/office/drawing/2014/main" id="{3458417E-102A-714D-94A7-CD8CCB76EBBE}"/>
              </a:ext>
            </a:extLst>
          </p:cNvPr>
          <p:cNvSpPr/>
          <p:nvPr/>
        </p:nvSpPr>
        <p:spPr>
          <a:xfrm>
            <a:off x="5804451" y="2822713"/>
            <a:ext cx="1311965" cy="723569"/>
          </a:xfrm>
          <a:prstGeom prst="ellipse">
            <a:avLst/>
          </a:prstGeom>
          <a:noFill/>
          <a:ln w="38100">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74875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048A256-54E3-B841-9F0C-85C9D5C57644}"/>
              </a:ext>
            </a:extLst>
          </p:cNvPr>
          <p:cNvSpPr/>
          <p:nvPr/>
        </p:nvSpPr>
        <p:spPr>
          <a:xfrm>
            <a:off x="4454123" y="759723"/>
            <a:ext cx="3152021" cy="180506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5573FC61-1380-7649-AC8A-B4A792D31D12}"/>
              </a:ext>
            </a:extLst>
          </p:cNvPr>
          <p:cNvSpPr/>
          <p:nvPr/>
        </p:nvSpPr>
        <p:spPr>
          <a:xfrm>
            <a:off x="1918742" y="2782499"/>
            <a:ext cx="8334530" cy="2059324"/>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bject 2"/>
          <p:cNvSpPr txBox="1">
            <a:spLocks noGrp="1"/>
          </p:cNvSpPr>
          <p:nvPr>
            <p:ph type="title"/>
          </p:nvPr>
        </p:nvSpPr>
        <p:spPr>
          <a:xfrm>
            <a:off x="2347319" y="174363"/>
            <a:ext cx="8158554" cy="461665"/>
          </a:xfrm>
          <a:prstGeom prst="rect">
            <a:avLst/>
          </a:prstGeom>
        </p:spPr>
        <p:txBody>
          <a:bodyPr vert="horz" wrap="square" lIns="0" tIns="0" rIns="0" bIns="0" rtlCol="0" anchor="t">
            <a:spAutoFit/>
          </a:bodyPr>
          <a:lstStyle/>
          <a:p>
            <a:pPr marL="1111122"/>
            <a:r>
              <a:rPr sz="3000" spc="4" dirty="0">
                <a:solidFill>
                  <a:srgbClr val="000000"/>
                </a:solidFill>
                <a:latin typeface="Myriad Pro"/>
                <a:cs typeface="Myriad Pro"/>
              </a:rPr>
              <a:t>The </a:t>
            </a:r>
            <a:r>
              <a:rPr sz="3000" spc="-9" dirty="0">
                <a:solidFill>
                  <a:srgbClr val="000000"/>
                </a:solidFill>
                <a:latin typeface="Myriad Pro"/>
                <a:cs typeface="Myriad Pro"/>
              </a:rPr>
              <a:t>problem </a:t>
            </a:r>
            <a:r>
              <a:rPr sz="3000" spc="13" dirty="0">
                <a:solidFill>
                  <a:srgbClr val="000000"/>
                </a:solidFill>
                <a:latin typeface="Myriad Pro"/>
                <a:cs typeface="Myriad Pro"/>
              </a:rPr>
              <a:t>of </a:t>
            </a:r>
            <a:r>
              <a:rPr sz="3000" spc="-4" dirty="0">
                <a:solidFill>
                  <a:srgbClr val="000000"/>
                </a:solidFill>
                <a:latin typeface="Myriad Pro"/>
                <a:cs typeface="Myriad Pro"/>
              </a:rPr>
              <a:t>spurious</a:t>
            </a:r>
            <a:r>
              <a:rPr sz="3000" spc="150" dirty="0">
                <a:solidFill>
                  <a:srgbClr val="000000"/>
                </a:solidFill>
                <a:latin typeface="Myriad Pro"/>
                <a:cs typeface="Myriad Pro"/>
              </a:rPr>
              <a:t> </a:t>
            </a:r>
            <a:r>
              <a:rPr sz="3000" spc="-9" dirty="0">
                <a:solidFill>
                  <a:srgbClr val="000000"/>
                </a:solidFill>
                <a:latin typeface="Myriad Pro"/>
                <a:cs typeface="Myriad Pro"/>
              </a:rPr>
              <a:t>connectivity</a:t>
            </a:r>
            <a:endParaRPr sz="3000">
              <a:latin typeface="Myriad Pro"/>
              <a:cs typeface="Myriad Pro"/>
            </a:endParaRPr>
          </a:p>
        </p:txBody>
      </p:sp>
      <p:sp>
        <p:nvSpPr>
          <p:cNvPr id="3" name="object 3"/>
          <p:cNvSpPr/>
          <p:nvPr/>
        </p:nvSpPr>
        <p:spPr>
          <a:xfrm>
            <a:off x="4615188" y="942178"/>
            <a:ext cx="2666999" cy="1568824"/>
          </a:xfrm>
          <a:prstGeom prst="rect">
            <a:avLst/>
          </a:prstGeom>
          <a:blipFill>
            <a:blip r:embed="rId2" cstate="screen">
              <a:extLst>
                <a:ext uri="{28A0092B-C50C-407E-A947-70E740481C1C}">
                  <a14:useLocalDpi xmlns:a14="http://schemas.microsoft.com/office/drawing/2010/main"/>
                </a:ext>
              </a:extLst>
            </a:blip>
            <a:stretch>
              <a:fillRect/>
            </a:stretch>
          </a:blipFill>
        </p:spPr>
        <p:txBody>
          <a:bodyPr wrap="square" lIns="0" tIns="0" rIns="0" bIns="0" rtlCol="0"/>
          <a:lstStyle/>
          <a:p>
            <a:endParaRPr sz="1588"/>
          </a:p>
        </p:txBody>
      </p:sp>
      <p:sp>
        <p:nvSpPr>
          <p:cNvPr id="4" name="object 4"/>
          <p:cNvSpPr/>
          <p:nvPr/>
        </p:nvSpPr>
        <p:spPr>
          <a:xfrm>
            <a:off x="2134698" y="2838210"/>
            <a:ext cx="5602940" cy="1949824"/>
          </a:xfrm>
          <a:prstGeom prst="rect">
            <a:avLst/>
          </a:prstGeom>
          <a:blipFill>
            <a:blip r:embed="rId3" cstate="screen">
              <a:extLst>
                <a:ext uri="{28A0092B-C50C-407E-A947-70E740481C1C}">
                  <a14:useLocalDpi xmlns:a14="http://schemas.microsoft.com/office/drawing/2010/main"/>
                </a:ext>
              </a:extLst>
            </a:blip>
            <a:stretch>
              <a:fillRect/>
            </a:stretch>
          </a:blipFill>
        </p:spPr>
        <p:txBody>
          <a:bodyPr wrap="square" lIns="0" tIns="0" rIns="0" bIns="0" rtlCol="0"/>
          <a:lstStyle/>
          <a:p>
            <a:endParaRPr sz="1588"/>
          </a:p>
        </p:txBody>
      </p:sp>
      <p:sp>
        <p:nvSpPr>
          <p:cNvPr id="5" name="object 5"/>
          <p:cNvSpPr/>
          <p:nvPr/>
        </p:nvSpPr>
        <p:spPr>
          <a:xfrm>
            <a:off x="8354008" y="3070412"/>
            <a:ext cx="1703294" cy="672353"/>
          </a:xfrm>
          <a:prstGeom prst="rect">
            <a:avLst/>
          </a:prstGeom>
          <a:blipFill>
            <a:blip r:embed="rId4" cstate="screen">
              <a:extLst>
                <a:ext uri="{28A0092B-C50C-407E-A947-70E740481C1C}">
                  <a14:useLocalDpi xmlns:a14="http://schemas.microsoft.com/office/drawing/2010/main"/>
                </a:ext>
              </a:extLst>
            </a:blip>
            <a:stretch>
              <a:fillRect/>
            </a:stretch>
          </a:blipFill>
        </p:spPr>
        <p:txBody>
          <a:bodyPr wrap="square" lIns="0" tIns="0" rIns="0" bIns="0" rtlCol="0"/>
          <a:lstStyle/>
          <a:p>
            <a:endParaRPr sz="1588"/>
          </a:p>
        </p:txBody>
      </p:sp>
      <p:sp>
        <p:nvSpPr>
          <p:cNvPr id="6" name="object 6"/>
          <p:cNvSpPr txBox="1"/>
          <p:nvPr/>
        </p:nvSpPr>
        <p:spPr>
          <a:xfrm>
            <a:off x="2368969" y="5059531"/>
            <a:ext cx="7159438" cy="1038746"/>
          </a:xfrm>
          <a:prstGeom prst="rect">
            <a:avLst/>
          </a:prstGeom>
        </p:spPr>
        <p:txBody>
          <a:bodyPr vert="horz" wrap="square" lIns="0" tIns="0" rIns="0" bIns="0" rtlCol="0">
            <a:spAutoFit/>
          </a:bodyPr>
          <a:lstStyle/>
          <a:p>
            <a:pPr marL="11206" marR="4483">
              <a:lnSpc>
                <a:spcPts val="2735"/>
              </a:lnSpc>
            </a:pPr>
            <a:r>
              <a:rPr sz="2294" dirty="0">
                <a:latin typeface="Calibri"/>
                <a:cs typeface="Calibri"/>
              </a:rPr>
              <a:t>Bivariate</a:t>
            </a:r>
            <a:r>
              <a:rPr lang="en-US" sz="2294" dirty="0">
                <a:latin typeface="Calibri"/>
                <a:cs typeface="Calibri"/>
              </a:rPr>
              <a:t> </a:t>
            </a:r>
            <a:r>
              <a:rPr sz="2294" dirty="0">
                <a:latin typeface="Calibri"/>
                <a:cs typeface="Calibri"/>
              </a:rPr>
              <a:t>measures</a:t>
            </a:r>
            <a:r>
              <a:rPr lang="en-US" sz="2294" dirty="0">
                <a:latin typeface="Calibri"/>
                <a:cs typeface="Calibri"/>
              </a:rPr>
              <a:t> </a:t>
            </a:r>
            <a:r>
              <a:rPr sz="2294" dirty="0">
                <a:latin typeface="Calibri"/>
                <a:cs typeface="Calibri"/>
              </a:rPr>
              <a:t>such</a:t>
            </a:r>
            <a:r>
              <a:rPr lang="en-US" sz="2294" dirty="0">
                <a:latin typeface="Calibri"/>
                <a:cs typeface="Calibri"/>
              </a:rPr>
              <a:t> </a:t>
            </a:r>
            <a:r>
              <a:rPr sz="2294" dirty="0">
                <a:latin typeface="Calibri"/>
                <a:cs typeface="Calibri"/>
              </a:rPr>
              <a:t>as</a:t>
            </a:r>
            <a:r>
              <a:rPr lang="en-US" sz="2294" dirty="0">
                <a:latin typeface="Calibri"/>
                <a:cs typeface="Calibri"/>
              </a:rPr>
              <a:t> </a:t>
            </a:r>
            <a:r>
              <a:rPr sz="2294" dirty="0">
                <a:latin typeface="Calibri"/>
                <a:cs typeface="Calibri"/>
              </a:rPr>
              <a:t>coherence</a:t>
            </a:r>
            <a:r>
              <a:rPr lang="en-US" sz="2294" dirty="0">
                <a:latin typeface="Calibri"/>
                <a:cs typeface="Calibri"/>
              </a:rPr>
              <a:t> </a:t>
            </a:r>
            <a:r>
              <a:rPr sz="2294" dirty="0">
                <a:latin typeface="Calibri"/>
                <a:cs typeface="Calibri"/>
              </a:rPr>
              <a:t>(but</a:t>
            </a:r>
            <a:r>
              <a:rPr lang="en-US" sz="2294" dirty="0">
                <a:latin typeface="Calibri"/>
                <a:cs typeface="Calibri"/>
              </a:rPr>
              <a:t> </a:t>
            </a:r>
            <a:r>
              <a:rPr sz="2294" dirty="0">
                <a:latin typeface="Calibri"/>
                <a:cs typeface="Calibri"/>
              </a:rPr>
              <a:t>also</a:t>
            </a:r>
            <a:r>
              <a:rPr lang="en-US" sz="2294" dirty="0">
                <a:latin typeface="Calibri"/>
                <a:cs typeface="Calibri"/>
              </a:rPr>
              <a:t> </a:t>
            </a:r>
            <a:r>
              <a:rPr sz="2294" dirty="0">
                <a:latin typeface="Calibri"/>
                <a:cs typeface="Calibri"/>
              </a:rPr>
              <a:t>original</a:t>
            </a:r>
            <a:r>
              <a:rPr lang="en-US" sz="2294" dirty="0">
                <a:latin typeface="Calibri"/>
                <a:cs typeface="Calibri"/>
              </a:rPr>
              <a:t> </a:t>
            </a:r>
            <a:r>
              <a:rPr sz="2294" dirty="0">
                <a:latin typeface="Calibri"/>
                <a:cs typeface="Calibri"/>
              </a:rPr>
              <a:t>GC), find</a:t>
            </a:r>
            <a:r>
              <a:rPr lang="en-US" sz="2294" dirty="0">
                <a:latin typeface="Calibri"/>
                <a:cs typeface="Calibri"/>
              </a:rPr>
              <a:t> </a:t>
            </a:r>
            <a:r>
              <a:rPr sz="2294" dirty="0">
                <a:latin typeface="Calibri"/>
                <a:cs typeface="Calibri"/>
              </a:rPr>
              <a:t>spurious</a:t>
            </a:r>
            <a:r>
              <a:rPr lang="en-US" sz="2294" dirty="0">
                <a:latin typeface="Calibri"/>
                <a:cs typeface="Calibri"/>
              </a:rPr>
              <a:t> </a:t>
            </a:r>
            <a:r>
              <a:rPr sz="2294" dirty="0">
                <a:latin typeface="Calibri"/>
                <a:cs typeface="Calibri"/>
              </a:rPr>
              <a:t>connections</a:t>
            </a:r>
            <a:r>
              <a:rPr lang="en-US" sz="2294" dirty="0">
                <a:latin typeface="Calibri"/>
                <a:cs typeface="Calibri"/>
              </a:rPr>
              <a:t> </a:t>
            </a:r>
            <a:r>
              <a:rPr sz="2294" dirty="0">
                <a:latin typeface="Calibri"/>
                <a:cs typeface="Calibri"/>
              </a:rPr>
              <a:t>between</a:t>
            </a:r>
            <a:r>
              <a:rPr lang="en-US" sz="2294" dirty="0">
                <a:latin typeface="Calibri"/>
                <a:cs typeface="Calibri"/>
              </a:rPr>
              <a:t> </a:t>
            </a:r>
            <a:r>
              <a:rPr sz="2294" dirty="0">
                <a:latin typeface="Calibri"/>
                <a:cs typeface="Calibri"/>
              </a:rPr>
              <a:t>nodes</a:t>
            </a:r>
            <a:r>
              <a:rPr lang="en-US" sz="2294" dirty="0">
                <a:latin typeface="Calibri"/>
                <a:cs typeface="Calibri"/>
              </a:rPr>
              <a:t> </a:t>
            </a:r>
            <a:r>
              <a:rPr sz="2294" dirty="0">
                <a:latin typeface="Calibri"/>
                <a:cs typeface="Calibri"/>
              </a:rPr>
              <a:t>if</a:t>
            </a:r>
            <a:r>
              <a:rPr lang="en-US" sz="2294" dirty="0">
                <a:latin typeface="Calibri"/>
                <a:cs typeface="Calibri"/>
              </a:rPr>
              <a:t> </a:t>
            </a:r>
            <a:r>
              <a:rPr sz="2294" dirty="0">
                <a:latin typeface="Calibri"/>
                <a:cs typeface="Calibri"/>
              </a:rPr>
              <a:t>they</a:t>
            </a:r>
            <a:r>
              <a:rPr lang="en-US" sz="2294" dirty="0">
                <a:latin typeface="Calibri"/>
                <a:cs typeface="Calibri"/>
              </a:rPr>
              <a:t> </a:t>
            </a:r>
            <a:r>
              <a:rPr sz="2294" dirty="0">
                <a:latin typeface="Calibri"/>
                <a:cs typeface="Calibri"/>
              </a:rPr>
              <a:t>share</a:t>
            </a:r>
            <a:r>
              <a:rPr lang="en-US" sz="2294" dirty="0">
                <a:latin typeface="Calibri"/>
                <a:cs typeface="Calibri"/>
              </a:rPr>
              <a:t> </a:t>
            </a:r>
            <a:r>
              <a:rPr sz="2294" dirty="0">
                <a:latin typeface="Calibri"/>
                <a:cs typeface="Calibri"/>
              </a:rPr>
              <a:t>a  common</a:t>
            </a:r>
            <a:r>
              <a:rPr lang="en-US" sz="2294" dirty="0">
                <a:latin typeface="Calibri"/>
                <a:cs typeface="Calibri"/>
              </a:rPr>
              <a:t> </a:t>
            </a:r>
            <a:r>
              <a:rPr sz="2294" dirty="0">
                <a:latin typeface="Calibri"/>
                <a:cs typeface="Calibri"/>
              </a:rPr>
              <a:t>input.</a:t>
            </a:r>
          </a:p>
        </p:txBody>
      </p:sp>
      <p:sp>
        <p:nvSpPr>
          <p:cNvPr id="9" name="Rectangle 8">
            <a:extLst>
              <a:ext uri="{FF2B5EF4-FFF2-40B4-BE49-F238E27FC236}">
                <a16:creationId xmlns:a16="http://schemas.microsoft.com/office/drawing/2014/main" id="{E748D4C4-61DE-F246-8617-651FAF549286}"/>
              </a:ext>
            </a:extLst>
          </p:cNvPr>
          <p:cNvSpPr/>
          <p:nvPr/>
        </p:nvSpPr>
        <p:spPr>
          <a:xfrm>
            <a:off x="6273344" y="759723"/>
            <a:ext cx="1170822" cy="44504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62230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1B1B0B8-F4A9-DB4D-83A8-1F823733B7F6}"/>
              </a:ext>
            </a:extLst>
          </p:cNvPr>
          <p:cNvSpPr/>
          <p:nvPr/>
        </p:nvSpPr>
        <p:spPr>
          <a:xfrm>
            <a:off x="1748300" y="2012429"/>
            <a:ext cx="8695399" cy="283314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bject 2"/>
          <p:cNvSpPr/>
          <p:nvPr/>
        </p:nvSpPr>
        <p:spPr>
          <a:xfrm>
            <a:off x="1927412" y="2420471"/>
            <a:ext cx="2506532" cy="1947133"/>
          </a:xfrm>
          <a:prstGeom prst="rect">
            <a:avLst/>
          </a:prstGeom>
          <a:blipFill>
            <a:blip r:embed="rId2" cstate="screen">
              <a:extLst>
                <a:ext uri="{28A0092B-C50C-407E-A947-70E740481C1C}">
                  <a14:useLocalDpi xmlns:a14="http://schemas.microsoft.com/office/drawing/2010/main"/>
                </a:ext>
              </a:extLst>
            </a:blip>
            <a:stretch>
              <a:fillRect/>
            </a:stretch>
          </a:blipFill>
        </p:spPr>
        <p:txBody>
          <a:bodyPr wrap="square" lIns="0" tIns="0" rIns="0" bIns="0" rtlCol="0"/>
          <a:lstStyle/>
          <a:p>
            <a:endParaRPr sz="1588"/>
          </a:p>
        </p:txBody>
      </p:sp>
      <p:sp>
        <p:nvSpPr>
          <p:cNvPr id="3" name="object 3"/>
          <p:cNvSpPr/>
          <p:nvPr/>
        </p:nvSpPr>
        <p:spPr>
          <a:xfrm>
            <a:off x="5133191" y="3248809"/>
            <a:ext cx="1904103" cy="1108038"/>
          </a:xfrm>
          <a:prstGeom prst="rect">
            <a:avLst/>
          </a:prstGeom>
          <a:blipFill>
            <a:blip r:embed="rId3" cstate="screen">
              <a:extLst>
                <a:ext uri="{28A0092B-C50C-407E-A947-70E740481C1C}">
                  <a14:useLocalDpi xmlns:a14="http://schemas.microsoft.com/office/drawing/2010/main"/>
                </a:ext>
              </a:extLst>
            </a:blip>
            <a:stretch>
              <a:fillRect/>
            </a:stretch>
          </a:blipFill>
        </p:spPr>
        <p:txBody>
          <a:bodyPr wrap="square" lIns="0" tIns="0" rIns="0" bIns="0" rtlCol="0"/>
          <a:lstStyle/>
          <a:p>
            <a:endParaRPr sz="1588"/>
          </a:p>
        </p:txBody>
      </p:sp>
      <p:sp>
        <p:nvSpPr>
          <p:cNvPr id="4" name="object 4"/>
          <p:cNvSpPr/>
          <p:nvPr/>
        </p:nvSpPr>
        <p:spPr>
          <a:xfrm>
            <a:off x="7736541" y="3313354"/>
            <a:ext cx="1904103" cy="1108038"/>
          </a:xfrm>
          <a:prstGeom prst="rect">
            <a:avLst/>
          </a:prstGeom>
          <a:blipFill>
            <a:blip r:embed="rId4" cstate="screen">
              <a:extLst>
                <a:ext uri="{28A0092B-C50C-407E-A947-70E740481C1C}">
                  <a14:useLocalDpi xmlns:a14="http://schemas.microsoft.com/office/drawing/2010/main"/>
                </a:ext>
              </a:extLst>
            </a:blip>
            <a:stretch>
              <a:fillRect/>
            </a:stretch>
          </a:blipFill>
        </p:spPr>
        <p:txBody>
          <a:bodyPr wrap="square" lIns="0" tIns="0" rIns="0" bIns="0" rtlCol="0"/>
          <a:lstStyle/>
          <a:p>
            <a:endParaRPr sz="1588"/>
          </a:p>
        </p:txBody>
      </p:sp>
      <p:sp>
        <p:nvSpPr>
          <p:cNvPr id="5" name="object 5"/>
          <p:cNvSpPr/>
          <p:nvPr/>
        </p:nvSpPr>
        <p:spPr>
          <a:xfrm>
            <a:off x="1972684" y="4356847"/>
            <a:ext cx="2485465" cy="0"/>
          </a:xfrm>
          <a:custGeom>
            <a:avLst/>
            <a:gdLst/>
            <a:ahLst/>
            <a:cxnLst/>
            <a:rect l="l" t="t" r="r" b="b"/>
            <a:pathLst>
              <a:path w="2816860">
                <a:moveTo>
                  <a:pt x="0" y="0"/>
                </a:moveTo>
                <a:lnTo>
                  <a:pt x="2816352" y="0"/>
                </a:lnTo>
              </a:path>
            </a:pathLst>
          </a:custGeom>
          <a:ln w="76200">
            <a:solidFill>
              <a:srgbClr val="3F87D8"/>
            </a:solidFill>
          </a:ln>
        </p:spPr>
        <p:txBody>
          <a:bodyPr wrap="square" lIns="0" tIns="0" rIns="0" bIns="0" rtlCol="0"/>
          <a:lstStyle/>
          <a:p>
            <a:endParaRPr sz="1588"/>
          </a:p>
        </p:txBody>
      </p:sp>
      <p:sp>
        <p:nvSpPr>
          <p:cNvPr id="6" name="object 6"/>
          <p:cNvSpPr txBox="1"/>
          <p:nvPr/>
        </p:nvSpPr>
        <p:spPr>
          <a:xfrm>
            <a:off x="5148880" y="2441985"/>
            <a:ext cx="1631576" cy="407356"/>
          </a:xfrm>
          <a:prstGeom prst="rect">
            <a:avLst/>
          </a:prstGeom>
        </p:spPr>
        <p:txBody>
          <a:bodyPr vert="horz" wrap="square" lIns="0" tIns="0" rIns="0" bIns="0" rtlCol="0">
            <a:spAutoFit/>
          </a:bodyPr>
          <a:lstStyle/>
          <a:p>
            <a:pPr marL="11206"/>
            <a:r>
              <a:rPr sz="2647" spc="-35" dirty="0">
                <a:solidFill>
                  <a:srgbClr val="1A181C"/>
                </a:solidFill>
                <a:latin typeface="Arial"/>
                <a:cs typeface="Arial"/>
              </a:rPr>
              <a:t>Coherence</a:t>
            </a:r>
            <a:endParaRPr sz="2647">
              <a:latin typeface="Arial"/>
              <a:cs typeface="Arial"/>
            </a:endParaRPr>
          </a:p>
        </p:txBody>
      </p:sp>
      <p:sp>
        <p:nvSpPr>
          <p:cNvPr id="7" name="object 7"/>
          <p:cNvSpPr txBox="1">
            <a:spLocks noGrp="1"/>
          </p:cNvSpPr>
          <p:nvPr>
            <p:ph type="title"/>
          </p:nvPr>
        </p:nvSpPr>
        <p:spPr>
          <a:xfrm>
            <a:off x="2059754" y="2211592"/>
            <a:ext cx="8158554" cy="631852"/>
          </a:xfrm>
          <a:prstGeom prst="rect">
            <a:avLst/>
          </a:prstGeom>
        </p:spPr>
        <p:txBody>
          <a:bodyPr vert="horz" wrap="square" lIns="0" tIns="222325" rIns="0" bIns="0" rtlCol="0" anchor="t">
            <a:spAutoFit/>
          </a:bodyPr>
          <a:lstStyle/>
          <a:p>
            <a:pPr marL="5448030"/>
            <a:r>
              <a:rPr lang="en-US" sz="2647" dirty="0">
                <a:solidFill>
                  <a:srgbClr val="1A181C"/>
                </a:solidFill>
                <a:latin typeface="Arial"/>
                <a:cs typeface="Arial"/>
              </a:rPr>
              <a:t>Partial coherence</a:t>
            </a:r>
            <a:endParaRPr sz="2647" dirty="0">
              <a:latin typeface="Arial"/>
              <a:cs typeface="Arial"/>
            </a:endParaRPr>
          </a:p>
        </p:txBody>
      </p:sp>
    </p:spTree>
    <p:extLst>
      <p:ext uri="{BB962C8B-B14F-4D97-AF65-F5344CB8AC3E}">
        <p14:creationId xmlns:p14="http://schemas.microsoft.com/office/powerpoint/2010/main" val="165925881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A207AED3-9ABC-4A18-9978-A59B65688B1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86279</TotalTime>
  <Words>1997</Words>
  <Application>Microsoft Macintosh PowerPoint</Application>
  <PresentationFormat>Widescreen</PresentationFormat>
  <Paragraphs>341</Paragraphs>
  <Slides>54</Slides>
  <Notes>6</Notes>
  <HiddenSlides>0</HiddenSlides>
  <MMClips>0</MMClips>
  <ScaleCrop>false</ScaleCrop>
  <HeadingPairs>
    <vt:vector size="8" baseType="variant">
      <vt:variant>
        <vt:lpstr>Fonts Used</vt:lpstr>
      </vt:variant>
      <vt:variant>
        <vt:i4>11</vt:i4>
      </vt:variant>
      <vt:variant>
        <vt:lpstr>Theme</vt:lpstr>
      </vt:variant>
      <vt:variant>
        <vt:i4>1</vt:i4>
      </vt:variant>
      <vt:variant>
        <vt:lpstr>Embedded OLE Servers</vt:lpstr>
      </vt:variant>
      <vt:variant>
        <vt:i4>1</vt:i4>
      </vt:variant>
      <vt:variant>
        <vt:lpstr>Slide Titles</vt:lpstr>
      </vt:variant>
      <vt:variant>
        <vt:i4>54</vt:i4>
      </vt:variant>
    </vt:vector>
  </HeadingPairs>
  <TitlesOfParts>
    <vt:vector size="67" baseType="lpstr">
      <vt:lpstr>ＭＳ Ｐゴシック</vt:lpstr>
      <vt:lpstr>Arial</vt:lpstr>
      <vt:lpstr>Calibri</vt:lpstr>
      <vt:lpstr>Century Gothic</vt:lpstr>
      <vt:lpstr>Helvetica</vt:lpstr>
      <vt:lpstr>Helvetica Neue</vt:lpstr>
      <vt:lpstr>Helvetica Neue Light</vt:lpstr>
      <vt:lpstr>Myriad Pro</vt:lpstr>
      <vt:lpstr>Symbol</vt:lpstr>
      <vt:lpstr>Times New Roman</vt:lpstr>
      <vt:lpstr>Wingdings 3</vt:lpstr>
      <vt:lpstr>Ion</vt:lpstr>
      <vt:lpstr>Drawing</vt:lpstr>
      <vt:lpstr>PowerPoint Presentation</vt:lpstr>
      <vt:lpstr>Tim Mullen</vt:lpstr>
      <vt:lpstr>PowerPoint Presentation</vt:lpstr>
      <vt:lpstr>PowerPoint Presentation</vt:lpstr>
      <vt:lpstr>The Dynamic Brain</vt:lpstr>
      <vt:lpstr>Large-scale brain connectivity</vt:lpstr>
      <vt:lpstr>PowerPoint Presentation</vt:lpstr>
      <vt:lpstr>The problem of spurious connectivity</vt:lpstr>
      <vt:lpstr>Partial coherence</vt:lpstr>
      <vt:lpstr>A deeper problem – unobserved nodes</vt:lpstr>
      <vt:lpstr>Granger-causality</vt:lpstr>
      <vt:lpstr>PowerPoint Presentation</vt:lpstr>
      <vt:lpstr>PowerPoint Presentation</vt:lpstr>
      <vt:lpstr>PowerPoint Presentation</vt:lpstr>
      <vt:lpstr>PowerPoint Presentation</vt:lpstr>
      <vt:lpstr>Calculation of GC</vt:lpstr>
      <vt:lpstr>Vector Autoregressive (VAR / MAR / MVAR) Modeling</vt:lpstr>
      <vt:lpstr>PowerPoint Presentation</vt:lpstr>
      <vt:lpstr>PowerPoint Presentation</vt:lpstr>
      <vt:lpstr>PowerPoint Presentation</vt:lpstr>
      <vt:lpstr>Selecting a VAR Model Order</vt:lpstr>
      <vt:lpstr>PowerPoint Presentation</vt:lpstr>
      <vt:lpstr>Adapting to Non-Stationarity</vt:lpstr>
      <vt:lpstr>Segmentation-based VAR</vt:lpstr>
      <vt:lpstr>Segmentation-based VAR</vt:lpstr>
      <vt:lpstr>Important Choices</vt:lpstr>
      <vt:lpstr>PowerPoint Presentation</vt:lpstr>
      <vt:lpstr>How does brain plan visually guided movements?</vt:lpstr>
      <vt:lpstr>ICA source space analysis</vt:lpstr>
      <vt:lpstr>Changed causal flow during reaching</vt:lpstr>
      <vt:lpstr>PowerPoint Presentation</vt:lpstr>
      <vt:lpstr>Result discussion</vt:lpstr>
      <vt:lpstr>PowerPoint Presentation</vt:lpstr>
      <vt:lpstr>PowerPoint Presentation</vt:lpstr>
      <vt:lpstr>PowerPoint Presentation</vt:lpstr>
      <vt:lpstr>SIFT Workflow</vt:lpstr>
      <vt:lpstr>PowerPoint Presentation</vt:lpstr>
      <vt:lpstr>PowerPoint Presentation</vt:lpstr>
      <vt:lpstr>PowerPoint Presentation</vt:lpstr>
      <vt:lpstr>PowerPoint Presentation</vt:lpstr>
      <vt:lpstr>PowerPoint Presentation</vt:lpstr>
      <vt:lpstr>PowerPoint Presentation</vt:lpstr>
      <vt:lpstr>Channel space (~100 dim)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Part 1: What is ICA?</dc:title>
  <dc:creator>Delorme, Arnaud</dc:creator>
  <cp:lastModifiedBy>Delorme, Arnaud</cp:lastModifiedBy>
  <cp:revision>1154</cp:revision>
  <cp:lastPrinted>2025-10-29T09:16:20Z</cp:lastPrinted>
  <dcterms:created xsi:type="dcterms:W3CDTF">2020-03-19T14:36:41Z</dcterms:created>
  <dcterms:modified xsi:type="dcterms:W3CDTF">2025-11-12T16:58:28Z</dcterms:modified>
</cp:coreProperties>
</file>